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3" r:id="rId4"/>
  </p:sldMasterIdLst>
  <p:notesMasterIdLst>
    <p:notesMasterId r:id="rId33"/>
  </p:notesMasterIdLst>
  <p:sldIdLst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Open Sans SemiBold" panose="020B0706030804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7" roundtripDataSignature="AMtx7miT/2um1bwOca6rFWb18lZIJF0su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h, Jennifer eHS" initials="KJe" lastIdx="2" clrIdx="0">
    <p:extLst>
      <p:ext uri="{19B8F6BF-5375-455C-9EA6-DF929625EA0E}">
        <p15:presenceInfo xmlns:p15="http://schemas.microsoft.com/office/powerpoint/2012/main" userId="S-1-5-21-626637007-673920406-157743062-149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E93293-543B-4F60-8C7C-21F38F3D3D16}">
  <a:tblStyle styleId="{85E93293-543B-4F60-8C7C-21F38F3D3D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1" autoAdjust="0"/>
    <p:restoredTop sz="96494" autoAdjust="0"/>
  </p:normalViewPr>
  <p:slideViewPr>
    <p:cSldViewPr snapToGrid="0">
      <p:cViewPr varScale="1">
        <p:scale>
          <a:sx n="106" d="100"/>
          <a:sy n="106" d="100"/>
        </p:scale>
        <p:origin x="29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67" Type="http://customschemas.google.com/relationships/presentationmetadata" Target="metadata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8.fntdata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7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0D37B-B157-4921-9B9D-04F840F370B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A89A35-4EE8-4C50-A150-A714C0CBE86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SHA Family Medicine Dept.</a:t>
          </a:r>
        </a:p>
      </dgm:t>
    </dgm:pt>
    <dgm:pt modelId="{D172191A-C80C-4093-9010-08F2808873EE}" type="parTrans" cxnId="{55537A44-B085-4239-90C1-DC5A1BEFEB95}">
      <dgm:prSet/>
      <dgm:spPr/>
      <dgm:t>
        <a:bodyPr/>
        <a:lstStyle/>
        <a:p>
          <a:endParaRPr lang="en-US"/>
        </a:p>
      </dgm:t>
    </dgm:pt>
    <dgm:pt modelId="{65711C28-8A7A-4567-A1B2-0608D3A76632}" type="sibTrans" cxnId="{55537A44-B085-4239-90C1-DC5A1BEFEB95}">
      <dgm:prSet/>
      <dgm:spPr/>
      <dgm:t>
        <a:bodyPr/>
        <a:lstStyle/>
        <a:p>
          <a:endParaRPr lang="en-US"/>
        </a:p>
      </dgm:t>
    </dgm:pt>
    <dgm:pt modelId="{FFA71AB9-4686-4DEA-A61D-89AA5EA1B3E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SHA Nurse Practitioner</a:t>
          </a:r>
        </a:p>
      </dgm:t>
    </dgm:pt>
    <dgm:pt modelId="{9E19330A-7746-4F2F-AFC6-4C9B2675A37C}" type="parTrans" cxnId="{F451F9FE-AE9E-4193-B33E-167C2E850702}">
      <dgm:prSet/>
      <dgm:spPr/>
      <dgm:t>
        <a:bodyPr/>
        <a:lstStyle/>
        <a:p>
          <a:endParaRPr lang="en-US"/>
        </a:p>
      </dgm:t>
    </dgm:pt>
    <dgm:pt modelId="{3DB1C2D5-F21D-42BA-871F-48B317D8257F}" type="sibTrans" cxnId="{F451F9FE-AE9E-4193-B33E-167C2E850702}">
      <dgm:prSet/>
      <dgm:spPr/>
      <dgm:t>
        <a:bodyPr/>
        <a:lstStyle/>
        <a:p>
          <a:endParaRPr lang="en-US"/>
        </a:p>
      </dgm:t>
    </dgm:pt>
    <dgm:pt modelId="{088FABAD-2C8F-4F51-84FD-62B28D5D6EA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SHA Senior Medical Information Officer</a:t>
          </a:r>
        </a:p>
      </dgm:t>
    </dgm:pt>
    <dgm:pt modelId="{8C3E7B56-F8F5-4566-8CB2-487F5E6CD5EC}" type="parTrans" cxnId="{6913F796-99B9-41A6-8DEA-6CEAA926E3D9}">
      <dgm:prSet/>
      <dgm:spPr/>
      <dgm:t>
        <a:bodyPr/>
        <a:lstStyle/>
        <a:p>
          <a:endParaRPr lang="en-US"/>
        </a:p>
      </dgm:t>
    </dgm:pt>
    <dgm:pt modelId="{F940F6A3-DB67-40B1-A838-CBA556263F46}" type="sibTrans" cxnId="{6913F796-99B9-41A6-8DEA-6CEAA926E3D9}">
      <dgm:prSet/>
      <dgm:spPr/>
      <dgm:t>
        <a:bodyPr/>
        <a:lstStyle/>
        <a:p>
          <a:endParaRPr lang="en-US"/>
        </a:p>
      </dgm:t>
    </dgm:pt>
    <dgm:pt modelId="{B3E34EB2-6D16-4C07-80F9-1EAEA0CA919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SHA Physician – Surgery Dept.</a:t>
          </a:r>
        </a:p>
      </dgm:t>
    </dgm:pt>
    <dgm:pt modelId="{AA9D794C-CDBB-4F7B-901C-A4D0F2709BBB}" type="parTrans" cxnId="{8D82876D-E252-4B5A-9EE9-EF68759FA827}">
      <dgm:prSet/>
      <dgm:spPr/>
      <dgm:t>
        <a:bodyPr/>
        <a:lstStyle/>
        <a:p>
          <a:endParaRPr lang="en-US"/>
        </a:p>
      </dgm:t>
    </dgm:pt>
    <dgm:pt modelId="{46BBFDB4-EC2C-470D-8B95-8E7654757A4F}" type="sibTrans" cxnId="{8D82876D-E252-4B5A-9EE9-EF68759FA827}">
      <dgm:prSet/>
      <dgm:spPr/>
      <dgm:t>
        <a:bodyPr/>
        <a:lstStyle/>
        <a:p>
          <a:endParaRPr lang="en-US"/>
        </a:p>
      </dgm:t>
    </dgm:pt>
    <dgm:pt modelId="{510407E7-7FCC-46E8-83A1-CBDD1B8B3B6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SCA Radiation Oncologists (2)</a:t>
          </a:r>
        </a:p>
      </dgm:t>
    </dgm:pt>
    <dgm:pt modelId="{F122D1EC-FE8C-4F67-B8ED-163F587F8927}" type="parTrans" cxnId="{476D2E12-343C-4A05-B188-91FF6B9E1966}">
      <dgm:prSet/>
      <dgm:spPr/>
      <dgm:t>
        <a:bodyPr/>
        <a:lstStyle/>
        <a:p>
          <a:endParaRPr lang="en-US"/>
        </a:p>
      </dgm:t>
    </dgm:pt>
    <dgm:pt modelId="{B029A813-BCFB-4C16-8B5D-861B29B03A99}" type="sibTrans" cxnId="{476D2E12-343C-4A05-B188-91FF6B9E1966}">
      <dgm:prSet/>
      <dgm:spPr/>
      <dgm:t>
        <a:bodyPr/>
        <a:lstStyle/>
        <a:p>
          <a:endParaRPr lang="en-US"/>
        </a:p>
      </dgm:t>
    </dgm:pt>
    <dgm:pt modelId="{94B6264C-F8E1-474D-B097-3324AF91638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SCA Medical Oncologist</a:t>
          </a:r>
        </a:p>
      </dgm:t>
    </dgm:pt>
    <dgm:pt modelId="{F5DDED19-087A-45DA-A428-9BC8FFFE94A4}" type="parTrans" cxnId="{86E98F48-5CF2-4B57-8CAA-996D541EBB69}">
      <dgm:prSet/>
      <dgm:spPr/>
      <dgm:t>
        <a:bodyPr/>
        <a:lstStyle/>
        <a:p>
          <a:endParaRPr lang="en-US"/>
        </a:p>
      </dgm:t>
    </dgm:pt>
    <dgm:pt modelId="{0B164DB8-5642-43F8-9A71-FD01D73C1EF6}" type="sibTrans" cxnId="{86E98F48-5CF2-4B57-8CAA-996D541EBB69}">
      <dgm:prSet/>
      <dgm:spPr/>
      <dgm:t>
        <a:bodyPr/>
        <a:lstStyle/>
        <a:p>
          <a:endParaRPr lang="en-US"/>
        </a:p>
      </dgm:t>
    </dgm:pt>
    <dgm:pt modelId="{FBE1CE74-9338-4854-9316-4747ABD58DC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Provincial Pharmacy Representative</a:t>
          </a:r>
        </a:p>
      </dgm:t>
    </dgm:pt>
    <dgm:pt modelId="{030DA243-76CD-4EAE-92D4-A7E4BDE1E1D0}" type="parTrans" cxnId="{5E0AB322-34CA-488F-ABC8-70F27210B9B6}">
      <dgm:prSet/>
      <dgm:spPr/>
      <dgm:t>
        <a:bodyPr/>
        <a:lstStyle/>
        <a:p>
          <a:endParaRPr lang="en-US"/>
        </a:p>
      </dgm:t>
    </dgm:pt>
    <dgm:pt modelId="{3E3A21A4-2CF2-42DA-8DC5-0556757349FB}" type="sibTrans" cxnId="{5E0AB322-34CA-488F-ABC8-70F27210B9B6}">
      <dgm:prSet/>
      <dgm:spPr/>
      <dgm:t>
        <a:bodyPr/>
        <a:lstStyle/>
        <a:p>
          <a:endParaRPr lang="en-US"/>
        </a:p>
      </dgm:t>
    </dgm:pt>
    <dgm:pt modelId="{4C59D1BB-E18D-47BE-A933-FECD1288977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3sH Physician Consultant</a:t>
          </a:r>
        </a:p>
      </dgm:t>
    </dgm:pt>
    <dgm:pt modelId="{31179436-1455-44DA-B756-BDC7E1B30BCC}" type="parTrans" cxnId="{335297F4-1ADB-4522-B841-F28A37E1ACF0}">
      <dgm:prSet/>
      <dgm:spPr/>
      <dgm:t>
        <a:bodyPr/>
        <a:lstStyle/>
        <a:p>
          <a:endParaRPr lang="en-US"/>
        </a:p>
      </dgm:t>
    </dgm:pt>
    <dgm:pt modelId="{CE1CA33B-6E0E-4F0A-AE3E-F850D42FF11D}" type="sibTrans" cxnId="{335297F4-1ADB-4522-B841-F28A37E1ACF0}">
      <dgm:prSet/>
      <dgm:spPr/>
      <dgm:t>
        <a:bodyPr/>
        <a:lstStyle/>
        <a:p>
          <a:endParaRPr lang="en-US"/>
        </a:p>
      </dgm:t>
    </dgm:pt>
    <dgm:pt modelId="{DADCB1A8-9A06-4DBA-88E4-838C2C1474F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Patient Family Partners (2)</a:t>
          </a:r>
        </a:p>
      </dgm:t>
    </dgm:pt>
    <dgm:pt modelId="{049921C6-7EA7-401E-91FE-479598AA0155}" type="parTrans" cxnId="{75BBE4D5-BFF3-41B4-9642-169DAD9C7CFE}">
      <dgm:prSet/>
      <dgm:spPr/>
      <dgm:t>
        <a:bodyPr/>
        <a:lstStyle/>
        <a:p>
          <a:endParaRPr lang="en-US"/>
        </a:p>
      </dgm:t>
    </dgm:pt>
    <dgm:pt modelId="{8628CCAA-DBF3-460E-8085-03945D4044CB}" type="sibTrans" cxnId="{75BBE4D5-BFF3-41B4-9642-169DAD9C7CFE}">
      <dgm:prSet/>
      <dgm:spPr/>
      <dgm:t>
        <a:bodyPr/>
        <a:lstStyle/>
        <a:p>
          <a:endParaRPr lang="en-US"/>
        </a:p>
      </dgm:t>
    </dgm:pt>
    <dgm:pt modelId="{15B61DE8-CD36-4E07-87DE-887EA71F649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Ministry of Health Informatics</a:t>
          </a:r>
        </a:p>
      </dgm:t>
    </dgm:pt>
    <dgm:pt modelId="{FA88D357-9648-4394-9BFD-92B3B6E2DD8C}" type="parTrans" cxnId="{7B4D8274-46FF-4A3A-B8A4-CE9ACDD635D7}">
      <dgm:prSet/>
      <dgm:spPr/>
      <dgm:t>
        <a:bodyPr/>
        <a:lstStyle/>
        <a:p>
          <a:endParaRPr lang="en-US"/>
        </a:p>
      </dgm:t>
    </dgm:pt>
    <dgm:pt modelId="{8C9AB420-9F2C-47D6-BBAE-DD1534B77974}" type="sibTrans" cxnId="{7B4D8274-46FF-4A3A-B8A4-CE9ACDD635D7}">
      <dgm:prSet/>
      <dgm:spPr/>
      <dgm:t>
        <a:bodyPr/>
        <a:lstStyle/>
        <a:p>
          <a:endParaRPr lang="en-US"/>
        </a:p>
      </dgm:t>
    </dgm:pt>
    <dgm:pt modelId="{C98D5BDB-058F-4680-BA77-F5BB40F5613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eHS Director Citizen &amp; Partnership Programs</a:t>
          </a:r>
        </a:p>
      </dgm:t>
    </dgm:pt>
    <dgm:pt modelId="{43D77802-1279-437F-AE5C-0AD234BB66A2}" type="parTrans" cxnId="{CADF8D2A-CF4A-409E-BF90-170F9DFECD07}">
      <dgm:prSet/>
      <dgm:spPr/>
      <dgm:t>
        <a:bodyPr/>
        <a:lstStyle/>
        <a:p>
          <a:endParaRPr lang="en-US"/>
        </a:p>
      </dgm:t>
    </dgm:pt>
    <dgm:pt modelId="{BF7966C4-CE98-4367-BE93-767216BB7488}" type="sibTrans" cxnId="{CADF8D2A-CF4A-409E-BF90-170F9DFECD07}">
      <dgm:prSet/>
      <dgm:spPr/>
      <dgm:t>
        <a:bodyPr/>
        <a:lstStyle/>
        <a:p>
          <a:endParaRPr lang="en-US"/>
        </a:p>
      </dgm:t>
    </dgm:pt>
    <dgm:pt modelId="{D0B541B9-AD33-491D-AF4A-3255626F9FB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eHS Manager Citizen Services</a:t>
          </a:r>
        </a:p>
      </dgm:t>
    </dgm:pt>
    <dgm:pt modelId="{188C4398-A81A-4365-A7C0-1411389C335D}" type="parTrans" cxnId="{DACBEFA0-F173-45D4-B09E-A49F3E0355F7}">
      <dgm:prSet/>
      <dgm:spPr/>
      <dgm:t>
        <a:bodyPr/>
        <a:lstStyle/>
        <a:p>
          <a:endParaRPr lang="en-US"/>
        </a:p>
      </dgm:t>
    </dgm:pt>
    <dgm:pt modelId="{6A189B7D-076E-4213-9045-C87EEC222980}" type="sibTrans" cxnId="{DACBEFA0-F173-45D4-B09E-A49F3E0355F7}">
      <dgm:prSet/>
      <dgm:spPr/>
      <dgm:t>
        <a:bodyPr/>
        <a:lstStyle/>
        <a:p>
          <a:endParaRPr lang="en-US"/>
        </a:p>
      </dgm:t>
    </dgm:pt>
    <dgm:pt modelId="{330F9E4D-E1EB-4FAE-BBA0-28C554E063C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3sH Director Provincial Dictation &amp; Transcription Services</a:t>
          </a:r>
        </a:p>
      </dgm:t>
    </dgm:pt>
    <dgm:pt modelId="{C9FFF090-A2E7-44E8-A3B4-6286EF28A2DA}" type="parTrans" cxnId="{76BB6455-E90E-4DBF-81E9-B334837386F6}">
      <dgm:prSet/>
      <dgm:spPr/>
      <dgm:t>
        <a:bodyPr/>
        <a:lstStyle/>
        <a:p>
          <a:endParaRPr lang="en-US"/>
        </a:p>
      </dgm:t>
    </dgm:pt>
    <dgm:pt modelId="{0E4B7BB5-81CC-4503-9B16-1F7EB8863485}" type="sibTrans" cxnId="{76BB6455-E90E-4DBF-81E9-B334837386F6}">
      <dgm:prSet/>
      <dgm:spPr/>
      <dgm:t>
        <a:bodyPr/>
        <a:lstStyle/>
        <a:p>
          <a:endParaRPr lang="en-US"/>
        </a:p>
      </dgm:t>
    </dgm:pt>
    <dgm:pt modelId="{AE06A2B8-C952-4452-AE2C-267ACCB3F98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Subject Matter Experts as required</a:t>
          </a:r>
        </a:p>
      </dgm:t>
    </dgm:pt>
    <dgm:pt modelId="{4BCD0C6B-76E5-41DC-87B9-392E504B954F}" type="parTrans" cxnId="{2330D42B-FF48-4797-BFA9-64355CE74111}">
      <dgm:prSet/>
      <dgm:spPr/>
      <dgm:t>
        <a:bodyPr/>
        <a:lstStyle/>
        <a:p>
          <a:endParaRPr lang="en-US"/>
        </a:p>
      </dgm:t>
    </dgm:pt>
    <dgm:pt modelId="{A652110E-58DE-448A-AFBC-41C52C8125C3}" type="sibTrans" cxnId="{2330D42B-FF48-4797-BFA9-64355CE74111}">
      <dgm:prSet/>
      <dgm:spPr/>
      <dgm:t>
        <a:bodyPr/>
        <a:lstStyle/>
        <a:p>
          <a:endParaRPr lang="en-US"/>
        </a:p>
      </dgm:t>
    </dgm:pt>
    <dgm:pt modelId="{A14370F1-0A31-44BC-A1CC-49F93AE94BDD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3F712C29-39A3-4707-BAAC-51997379EB9C}" type="parTrans" cxnId="{EE7DA171-94AE-4150-80A1-98D13C5AABC8}">
      <dgm:prSet/>
      <dgm:spPr/>
      <dgm:t>
        <a:bodyPr/>
        <a:lstStyle/>
        <a:p>
          <a:endParaRPr lang="en-US"/>
        </a:p>
      </dgm:t>
    </dgm:pt>
    <dgm:pt modelId="{ECF68DA0-965F-4706-98B9-86EDB3A16A05}" type="sibTrans" cxnId="{EE7DA171-94AE-4150-80A1-98D13C5AABC8}">
      <dgm:prSet/>
      <dgm:spPr/>
      <dgm:t>
        <a:bodyPr/>
        <a:lstStyle/>
        <a:p>
          <a:endParaRPr lang="en-US"/>
        </a:p>
      </dgm:t>
    </dgm:pt>
    <dgm:pt modelId="{AF9FB8BF-9A49-454E-BD35-1894A96EB6C6}" type="pres">
      <dgm:prSet presAssocID="{11F0D37B-B157-4921-9B9D-04F840F370B0}" presName="diagram" presStyleCnt="0">
        <dgm:presLayoutVars>
          <dgm:dir/>
          <dgm:resizeHandles val="exact"/>
        </dgm:presLayoutVars>
      </dgm:prSet>
      <dgm:spPr/>
    </dgm:pt>
    <dgm:pt modelId="{827C0273-6EEA-46E6-AE10-B55B1B9144A7}" type="pres">
      <dgm:prSet presAssocID="{B8A89A35-4EE8-4C50-A150-A714C0CBE868}" presName="node" presStyleLbl="node1" presStyleIdx="0" presStyleCnt="15">
        <dgm:presLayoutVars>
          <dgm:bulletEnabled val="1"/>
        </dgm:presLayoutVars>
      </dgm:prSet>
      <dgm:spPr/>
    </dgm:pt>
    <dgm:pt modelId="{09125638-F2A7-45A8-AA39-80D072D6BA25}" type="pres">
      <dgm:prSet presAssocID="{65711C28-8A7A-4567-A1B2-0608D3A76632}" presName="sibTrans" presStyleCnt="0"/>
      <dgm:spPr/>
    </dgm:pt>
    <dgm:pt modelId="{A324A77A-F3DC-41B3-8565-B87DA3080B98}" type="pres">
      <dgm:prSet presAssocID="{FFA71AB9-4686-4DEA-A61D-89AA5EA1B3EB}" presName="node" presStyleLbl="node1" presStyleIdx="1" presStyleCnt="15">
        <dgm:presLayoutVars>
          <dgm:bulletEnabled val="1"/>
        </dgm:presLayoutVars>
      </dgm:prSet>
      <dgm:spPr/>
    </dgm:pt>
    <dgm:pt modelId="{E07C6D3E-C81A-4A18-9887-A88FA2B783CE}" type="pres">
      <dgm:prSet presAssocID="{3DB1C2D5-F21D-42BA-871F-48B317D8257F}" presName="sibTrans" presStyleCnt="0"/>
      <dgm:spPr/>
    </dgm:pt>
    <dgm:pt modelId="{C083F982-8C5D-48C9-9F87-B37C3E337FC6}" type="pres">
      <dgm:prSet presAssocID="{088FABAD-2C8F-4F51-84FD-62B28D5D6EA5}" presName="node" presStyleLbl="node1" presStyleIdx="2" presStyleCnt="15">
        <dgm:presLayoutVars>
          <dgm:bulletEnabled val="1"/>
        </dgm:presLayoutVars>
      </dgm:prSet>
      <dgm:spPr/>
    </dgm:pt>
    <dgm:pt modelId="{8397928C-D0B3-4B0A-BAD8-F5E3DF17BC10}" type="pres">
      <dgm:prSet presAssocID="{F940F6A3-DB67-40B1-A838-CBA556263F46}" presName="sibTrans" presStyleCnt="0"/>
      <dgm:spPr/>
    </dgm:pt>
    <dgm:pt modelId="{B6AC540B-6C58-4482-8899-52F3615AA9E0}" type="pres">
      <dgm:prSet presAssocID="{B3E34EB2-6D16-4C07-80F9-1EAEA0CA9194}" presName="node" presStyleLbl="node1" presStyleIdx="3" presStyleCnt="15">
        <dgm:presLayoutVars>
          <dgm:bulletEnabled val="1"/>
        </dgm:presLayoutVars>
      </dgm:prSet>
      <dgm:spPr/>
    </dgm:pt>
    <dgm:pt modelId="{A00A5D77-DBD0-43EA-AD6D-692CD05437B7}" type="pres">
      <dgm:prSet presAssocID="{46BBFDB4-EC2C-470D-8B95-8E7654757A4F}" presName="sibTrans" presStyleCnt="0"/>
      <dgm:spPr/>
    </dgm:pt>
    <dgm:pt modelId="{9DF47487-DDFC-42ED-BDB8-EDD8A39262AF}" type="pres">
      <dgm:prSet presAssocID="{510407E7-7FCC-46E8-83A1-CBDD1B8B3B65}" presName="node" presStyleLbl="node1" presStyleIdx="4" presStyleCnt="15">
        <dgm:presLayoutVars>
          <dgm:bulletEnabled val="1"/>
        </dgm:presLayoutVars>
      </dgm:prSet>
      <dgm:spPr/>
    </dgm:pt>
    <dgm:pt modelId="{1625792B-C7C3-486C-A60B-5A642DBA51B6}" type="pres">
      <dgm:prSet presAssocID="{B029A813-BCFB-4C16-8B5D-861B29B03A99}" presName="sibTrans" presStyleCnt="0"/>
      <dgm:spPr/>
    </dgm:pt>
    <dgm:pt modelId="{B2FA5625-282E-49A3-9B3A-5EB5D1DF7AD6}" type="pres">
      <dgm:prSet presAssocID="{94B6264C-F8E1-474D-B097-3324AF916384}" presName="node" presStyleLbl="node1" presStyleIdx="5" presStyleCnt="15">
        <dgm:presLayoutVars>
          <dgm:bulletEnabled val="1"/>
        </dgm:presLayoutVars>
      </dgm:prSet>
      <dgm:spPr/>
    </dgm:pt>
    <dgm:pt modelId="{16EF44FA-AE43-462D-80A0-D5B25C53931F}" type="pres">
      <dgm:prSet presAssocID="{0B164DB8-5642-43F8-9A71-FD01D73C1EF6}" presName="sibTrans" presStyleCnt="0"/>
      <dgm:spPr/>
    </dgm:pt>
    <dgm:pt modelId="{42D712E6-8A97-4641-B344-20A0D9579FB8}" type="pres">
      <dgm:prSet presAssocID="{FBE1CE74-9338-4854-9316-4747ABD58DC1}" presName="node" presStyleLbl="node1" presStyleIdx="6" presStyleCnt="15">
        <dgm:presLayoutVars>
          <dgm:bulletEnabled val="1"/>
        </dgm:presLayoutVars>
      </dgm:prSet>
      <dgm:spPr/>
    </dgm:pt>
    <dgm:pt modelId="{33D1CA7A-7209-48C1-99E7-CB872C4891A1}" type="pres">
      <dgm:prSet presAssocID="{3E3A21A4-2CF2-42DA-8DC5-0556757349FB}" presName="sibTrans" presStyleCnt="0"/>
      <dgm:spPr/>
    </dgm:pt>
    <dgm:pt modelId="{8EC49B1D-8A7E-4553-846B-0A3E6C7C06E9}" type="pres">
      <dgm:prSet presAssocID="{4C59D1BB-E18D-47BE-A933-FECD1288977F}" presName="node" presStyleLbl="node1" presStyleIdx="7" presStyleCnt="15">
        <dgm:presLayoutVars>
          <dgm:bulletEnabled val="1"/>
        </dgm:presLayoutVars>
      </dgm:prSet>
      <dgm:spPr/>
    </dgm:pt>
    <dgm:pt modelId="{6C8B7C53-7157-45CB-AD1A-D195A6C95824}" type="pres">
      <dgm:prSet presAssocID="{CE1CA33B-6E0E-4F0A-AE3E-F850D42FF11D}" presName="sibTrans" presStyleCnt="0"/>
      <dgm:spPr/>
    </dgm:pt>
    <dgm:pt modelId="{9704D5A5-6787-495F-B43B-568FB905D39F}" type="pres">
      <dgm:prSet presAssocID="{DADCB1A8-9A06-4DBA-88E4-838C2C1474F9}" presName="node" presStyleLbl="node1" presStyleIdx="8" presStyleCnt="15">
        <dgm:presLayoutVars>
          <dgm:bulletEnabled val="1"/>
        </dgm:presLayoutVars>
      </dgm:prSet>
      <dgm:spPr/>
    </dgm:pt>
    <dgm:pt modelId="{D5CA387C-6469-4E9D-922F-F1972163386A}" type="pres">
      <dgm:prSet presAssocID="{8628CCAA-DBF3-460E-8085-03945D4044CB}" presName="sibTrans" presStyleCnt="0"/>
      <dgm:spPr/>
    </dgm:pt>
    <dgm:pt modelId="{D16905C5-AE7F-446F-89C1-532ADD5CE8E7}" type="pres">
      <dgm:prSet presAssocID="{15B61DE8-CD36-4E07-87DE-887EA71F6497}" presName="node" presStyleLbl="node1" presStyleIdx="9" presStyleCnt="15">
        <dgm:presLayoutVars>
          <dgm:bulletEnabled val="1"/>
        </dgm:presLayoutVars>
      </dgm:prSet>
      <dgm:spPr/>
    </dgm:pt>
    <dgm:pt modelId="{22A3DF9C-53A6-438E-98F0-37DA8ED31D9D}" type="pres">
      <dgm:prSet presAssocID="{8C9AB420-9F2C-47D6-BBAE-DD1534B77974}" presName="sibTrans" presStyleCnt="0"/>
      <dgm:spPr/>
    </dgm:pt>
    <dgm:pt modelId="{CD5DE074-64E2-45DA-A881-542D9EE6186F}" type="pres">
      <dgm:prSet presAssocID="{C98D5BDB-058F-4680-BA77-F5BB40F56139}" presName="node" presStyleLbl="node1" presStyleIdx="10" presStyleCnt="15">
        <dgm:presLayoutVars>
          <dgm:bulletEnabled val="1"/>
        </dgm:presLayoutVars>
      </dgm:prSet>
      <dgm:spPr/>
    </dgm:pt>
    <dgm:pt modelId="{D7F048E0-A292-4043-A9ED-2C742AA6A4F1}" type="pres">
      <dgm:prSet presAssocID="{BF7966C4-CE98-4367-BE93-767216BB7488}" presName="sibTrans" presStyleCnt="0"/>
      <dgm:spPr/>
    </dgm:pt>
    <dgm:pt modelId="{041674F2-41B4-4BDD-81E0-A6374CA1F401}" type="pres">
      <dgm:prSet presAssocID="{D0B541B9-AD33-491D-AF4A-3255626F9FB9}" presName="node" presStyleLbl="node1" presStyleIdx="11" presStyleCnt="15">
        <dgm:presLayoutVars>
          <dgm:bulletEnabled val="1"/>
        </dgm:presLayoutVars>
      </dgm:prSet>
      <dgm:spPr/>
    </dgm:pt>
    <dgm:pt modelId="{AF74B366-97DF-4AD0-945B-AFA775F10372}" type="pres">
      <dgm:prSet presAssocID="{6A189B7D-076E-4213-9045-C87EEC222980}" presName="sibTrans" presStyleCnt="0"/>
      <dgm:spPr/>
    </dgm:pt>
    <dgm:pt modelId="{5377A18E-7EEE-4D8F-87D0-2F425ED9E296}" type="pres">
      <dgm:prSet presAssocID="{330F9E4D-E1EB-4FAE-BBA0-28C554E063CE}" presName="node" presStyleLbl="node1" presStyleIdx="12" presStyleCnt="15" custLinFactNeighborX="55238" custLinFactNeighborY="-4958">
        <dgm:presLayoutVars>
          <dgm:bulletEnabled val="1"/>
        </dgm:presLayoutVars>
      </dgm:prSet>
      <dgm:spPr/>
    </dgm:pt>
    <dgm:pt modelId="{4F35A597-E334-4D70-9C3E-7D54F331187B}" type="pres">
      <dgm:prSet presAssocID="{0E4B7BB5-81CC-4503-9B16-1F7EB8863485}" presName="sibTrans" presStyleCnt="0"/>
      <dgm:spPr/>
    </dgm:pt>
    <dgm:pt modelId="{F4DB3D97-30A3-4C59-A355-BEA1EBA15978}" type="pres">
      <dgm:prSet presAssocID="{AE06A2B8-C952-4452-AE2C-267ACCB3F987}" presName="node" presStyleLbl="node1" presStyleIdx="13" presStyleCnt="15" custLinFactNeighborX="57526" custLinFactNeighborY="-4958">
        <dgm:presLayoutVars>
          <dgm:bulletEnabled val="1"/>
        </dgm:presLayoutVars>
      </dgm:prSet>
      <dgm:spPr/>
    </dgm:pt>
    <dgm:pt modelId="{057DA7F1-D5B6-419D-86D3-2977123F7C71}" type="pres">
      <dgm:prSet presAssocID="{A652110E-58DE-448A-AFBC-41C52C8125C3}" presName="sibTrans" presStyleCnt="0"/>
      <dgm:spPr/>
    </dgm:pt>
    <dgm:pt modelId="{03A0A82E-0759-4068-ABC7-783A1F7BC68C}" type="pres">
      <dgm:prSet presAssocID="{A14370F1-0A31-44BC-A1CC-49F93AE94BDD}" presName="node" presStyleLbl="node1" presStyleIdx="14" presStyleCnt="15">
        <dgm:presLayoutVars>
          <dgm:bulletEnabled val="1"/>
        </dgm:presLayoutVars>
      </dgm:prSet>
      <dgm:spPr/>
    </dgm:pt>
  </dgm:ptLst>
  <dgm:cxnLst>
    <dgm:cxn modelId="{476D2E12-343C-4A05-B188-91FF6B9E1966}" srcId="{11F0D37B-B157-4921-9B9D-04F840F370B0}" destId="{510407E7-7FCC-46E8-83A1-CBDD1B8B3B65}" srcOrd="4" destOrd="0" parTransId="{F122D1EC-FE8C-4F67-B8ED-163F587F8927}" sibTransId="{B029A813-BCFB-4C16-8B5D-861B29B03A99}"/>
    <dgm:cxn modelId="{2AC4B019-316E-4D45-9794-7C24C7BA2B28}" type="presOf" srcId="{FBE1CE74-9338-4854-9316-4747ABD58DC1}" destId="{42D712E6-8A97-4641-B344-20A0D9579FB8}" srcOrd="0" destOrd="0" presId="urn:microsoft.com/office/officeart/2005/8/layout/default"/>
    <dgm:cxn modelId="{5E0AB322-34CA-488F-ABC8-70F27210B9B6}" srcId="{11F0D37B-B157-4921-9B9D-04F840F370B0}" destId="{FBE1CE74-9338-4854-9316-4747ABD58DC1}" srcOrd="6" destOrd="0" parTransId="{030DA243-76CD-4EAE-92D4-A7E4BDE1E1D0}" sibTransId="{3E3A21A4-2CF2-42DA-8DC5-0556757349FB}"/>
    <dgm:cxn modelId="{A285F729-5905-4DD4-AD6F-CC8C3FF03647}" type="presOf" srcId="{330F9E4D-E1EB-4FAE-BBA0-28C554E063CE}" destId="{5377A18E-7EEE-4D8F-87D0-2F425ED9E296}" srcOrd="0" destOrd="0" presId="urn:microsoft.com/office/officeart/2005/8/layout/default"/>
    <dgm:cxn modelId="{CADF8D2A-CF4A-409E-BF90-170F9DFECD07}" srcId="{11F0D37B-B157-4921-9B9D-04F840F370B0}" destId="{C98D5BDB-058F-4680-BA77-F5BB40F56139}" srcOrd="10" destOrd="0" parTransId="{43D77802-1279-437F-AE5C-0AD234BB66A2}" sibTransId="{BF7966C4-CE98-4367-BE93-767216BB7488}"/>
    <dgm:cxn modelId="{9403372B-814F-4135-81B9-630BB9E4C5E9}" type="presOf" srcId="{DADCB1A8-9A06-4DBA-88E4-838C2C1474F9}" destId="{9704D5A5-6787-495F-B43B-568FB905D39F}" srcOrd="0" destOrd="0" presId="urn:microsoft.com/office/officeart/2005/8/layout/default"/>
    <dgm:cxn modelId="{2330D42B-FF48-4797-BFA9-64355CE74111}" srcId="{11F0D37B-B157-4921-9B9D-04F840F370B0}" destId="{AE06A2B8-C952-4452-AE2C-267ACCB3F987}" srcOrd="13" destOrd="0" parTransId="{4BCD0C6B-76E5-41DC-87B9-392E504B954F}" sibTransId="{A652110E-58DE-448A-AFBC-41C52C8125C3}"/>
    <dgm:cxn modelId="{1075373D-AF93-43BC-A575-57A461352573}" type="presOf" srcId="{4C59D1BB-E18D-47BE-A933-FECD1288977F}" destId="{8EC49B1D-8A7E-4553-846B-0A3E6C7C06E9}" srcOrd="0" destOrd="0" presId="urn:microsoft.com/office/officeart/2005/8/layout/default"/>
    <dgm:cxn modelId="{D5D0BB5E-D93A-4EE2-B453-20B6B580E3AC}" type="presOf" srcId="{15B61DE8-CD36-4E07-87DE-887EA71F6497}" destId="{D16905C5-AE7F-446F-89C1-532ADD5CE8E7}" srcOrd="0" destOrd="0" presId="urn:microsoft.com/office/officeart/2005/8/layout/default"/>
    <dgm:cxn modelId="{8B3DB15F-0DFF-4745-A12C-FC305128EC21}" type="presOf" srcId="{088FABAD-2C8F-4F51-84FD-62B28D5D6EA5}" destId="{C083F982-8C5D-48C9-9F87-B37C3E337FC6}" srcOrd="0" destOrd="0" presId="urn:microsoft.com/office/officeart/2005/8/layout/default"/>
    <dgm:cxn modelId="{55537A44-B085-4239-90C1-DC5A1BEFEB95}" srcId="{11F0D37B-B157-4921-9B9D-04F840F370B0}" destId="{B8A89A35-4EE8-4C50-A150-A714C0CBE868}" srcOrd="0" destOrd="0" parTransId="{D172191A-C80C-4093-9010-08F2808873EE}" sibTransId="{65711C28-8A7A-4567-A1B2-0608D3A76632}"/>
    <dgm:cxn modelId="{86E98F48-5CF2-4B57-8CAA-996D541EBB69}" srcId="{11F0D37B-B157-4921-9B9D-04F840F370B0}" destId="{94B6264C-F8E1-474D-B097-3324AF916384}" srcOrd="5" destOrd="0" parTransId="{F5DDED19-087A-45DA-A428-9BC8FFFE94A4}" sibTransId="{0B164DB8-5642-43F8-9A71-FD01D73C1EF6}"/>
    <dgm:cxn modelId="{8D82876D-E252-4B5A-9EE9-EF68759FA827}" srcId="{11F0D37B-B157-4921-9B9D-04F840F370B0}" destId="{B3E34EB2-6D16-4C07-80F9-1EAEA0CA9194}" srcOrd="3" destOrd="0" parTransId="{AA9D794C-CDBB-4F7B-901C-A4D0F2709BBB}" sibTransId="{46BBFDB4-EC2C-470D-8B95-8E7654757A4F}"/>
    <dgm:cxn modelId="{1E131170-DA2A-4F9B-A10B-7DA93DB71BFF}" type="presOf" srcId="{A14370F1-0A31-44BC-A1CC-49F93AE94BDD}" destId="{03A0A82E-0759-4068-ABC7-783A1F7BC68C}" srcOrd="0" destOrd="0" presId="urn:microsoft.com/office/officeart/2005/8/layout/default"/>
    <dgm:cxn modelId="{EE7DA171-94AE-4150-80A1-98D13C5AABC8}" srcId="{11F0D37B-B157-4921-9B9D-04F840F370B0}" destId="{A14370F1-0A31-44BC-A1CC-49F93AE94BDD}" srcOrd="14" destOrd="0" parTransId="{3F712C29-39A3-4707-BAAC-51997379EB9C}" sibTransId="{ECF68DA0-965F-4706-98B9-86EDB3A16A05}"/>
    <dgm:cxn modelId="{D2018972-06F1-41E8-96C1-13976A4EF46B}" type="presOf" srcId="{94B6264C-F8E1-474D-B097-3324AF916384}" destId="{B2FA5625-282E-49A3-9B3A-5EB5D1DF7AD6}" srcOrd="0" destOrd="0" presId="urn:microsoft.com/office/officeart/2005/8/layout/default"/>
    <dgm:cxn modelId="{17773254-9345-4160-8064-35B34EAB202A}" type="presOf" srcId="{C98D5BDB-058F-4680-BA77-F5BB40F56139}" destId="{CD5DE074-64E2-45DA-A881-542D9EE6186F}" srcOrd="0" destOrd="0" presId="urn:microsoft.com/office/officeart/2005/8/layout/default"/>
    <dgm:cxn modelId="{7B4D8274-46FF-4A3A-B8A4-CE9ACDD635D7}" srcId="{11F0D37B-B157-4921-9B9D-04F840F370B0}" destId="{15B61DE8-CD36-4E07-87DE-887EA71F6497}" srcOrd="9" destOrd="0" parTransId="{FA88D357-9648-4394-9BFD-92B3B6E2DD8C}" sibTransId="{8C9AB420-9F2C-47D6-BBAE-DD1534B77974}"/>
    <dgm:cxn modelId="{76BB6455-E90E-4DBF-81E9-B334837386F6}" srcId="{11F0D37B-B157-4921-9B9D-04F840F370B0}" destId="{330F9E4D-E1EB-4FAE-BBA0-28C554E063CE}" srcOrd="12" destOrd="0" parTransId="{C9FFF090-A2E7-44E8-A3B4-6286EF28A2DA}" sibTransId="{0E4B7BB5-81CC-4503-9B16-1F7EB8863485}"/>
    <dgm:cxn modelId="{3E553A7A-2017-4FB0-AF76-B33577699338}" type="presOf" srcId="{11F0D37B-B157-4921-9B9D-04F840F370B0}" destId="{AF9FB8BF-9A49-454E-BD35-1894A96EB6C6}" srcOrd="0" destOrd="0" presId="urn:microsoft.com/office/officeart/2005/8/layout/default"/>
    <dgm:cxn modelId="{FA401084-8B6C-424E-84BE-1F22A9686D5D}" type="presOf" srcId="{B8A89A35-4EE8-4C50-A150-A714C0CBE868}" destId="{827C0273-6EEA-46E6-AE10-B55B1B9144A7}" srcOrd="0" destOrd="0" presId="urn:microsoft.com/office/officeart/2005/8/layout/default"/>
    <dgm:cxn modelId="{6913F796-99B9-41A6-8DEA-6CEAA926E3D9}" srcId="{11F0D37B-B157-4921-9B9D-04F840F370B0}" destId="{088FABAD-2C8F-4F51-84FD-62B28D5D6EA5}" srcOrd="2" destOrd="0" parTransId="{8C3E7B56-F8F5-4566-8CB2-487F5E6CD5EC}" sibTransId="{F940F6A3-DB67-40B1-A838-CBA556263F46}"/>
    <dgm:cxn modelId="{49777B9A-2F43-46EA-9222-D0FE35F7B390}" type="presOf" srcId="{AE06A2B8-C952-4452-AE2C-267ACCB3F987}" destId="{F4DB3D97-30A3-4C59-A355-BEA1EBA15978}" srcOrd="0" destOrd="0" presId="urn:microsoft.com/office/officeart/2005/8/layout/default"/>
    <dgm:cxn modelId="{DACBEFA0-F173-45D4-B09E-A49F3E0355F7}" srcId="{11F0D37B-B157-4921-9B9D-04F840F370B0}" destId="{D0B541B9-AD33-491D-AF4A-3255626F9FB9}" srcOrd="11" destOrd="0" parTransId="{188C4398-A81A-4365-A7C0-1411389C335D}" sibTransId="{6A189B7D-076E-4213-9045-C87EEC222980}"/>
    <dgm:cxn modelId="{432A85C9-EA4B-40C8-99D5-A4878BAB838F}" type="presOf" srcId="{510407E7-7FCC-46E8-83A1-CBDD1B8B3B65}" destId="{9DF47487-DDFC-42ED-BDB8-EDD8A39262AF}" srcOrd="0" destOrd="0" presId="urn:microsoft.com/office/officeart/2005/8/layout/default"/>
    <dgm:cxn modelId="{DEAAA7D2-0970-48EE-9BAB-D11C48242A64}" type="presOf" srcId="{B3E34EB2-6D16-4C07-80F9-1EAEA0CA9194}" destId="{B6AC540B-6C58-4482-8899-52F3615AA9E0}" srcOrd="0" destOrd="0" presId="urn:microsoft.com/office/officeart/2005/8/layout/default"/>
    <dgm:cxn modelId="{9CC184D5-B39E-4DD9-A293-B1A7683ACE97}" type="presOf" srcId="{FFA71AB9-4686-4DEA-A61D-89AA5EA1B3EB}" destId="{A324A77A-F3DC-41B3-8565-B87DA3080B98}" srcOrd="0" destOrd="0" presId="urn:microsoft.com/office/officeart/2005/8/layout/default"/>
    <dgm:cxn modelId="{75BBE4D5-BFF3-41B4-9642-169DAD9C7CFE}" srcId="{11F0D37B-B157-4921-9B9D-04F840F370B0}" destId="{DADCB1A8-9A06-4DBA-88E4-838C2C1474F9}" srcOrd="8" destOrd="0" parTransId="{049921C6-7EA7-401E-91FE-479598AA0155}" sibTransId="{8628CCAA-DBF3-460E-8085-03945D4044CB}"/>
    <dgm:cxn modelId="{09EAB5DB-A7EB-437C-A800-ADC6FAF958FD}" type="presOf" srcId="{D0B541B9-AD33-491D-AF4A-3255626F9FB9}" destId="{041674F2-41B4-4BDD-81E0-A6374CA1F401}" srcOrd="0" destOrd="0" presId="urn:microsoft.com/office/officeart/2005/8/layout/default"/>
    <dgm:cxn modelId="{335297F4-1ADB-4522-B841-F28A37E1ACF0}" srcId="{11F0D37B-B157-4921-9B9D-04F840F370B0}" destId="{4C59D1BB-E18D-47BE-A933-FECD1288977F}" srcOrd="7" destOrd="0" parTransId="{31179436-1455-44DA-B756-BDC7E1B30BCC}" sibTransId="{CE1CA33B-6E0E-4F0A-AE3E-F850D42FF11D}"/>
    <dgm:cxn modelId="{F451F9FE-AE9E-4193-B33E-167C2E850702}" srcId="{11F0D37B-B157-4921-9B9D-04F840F370B0}" destId="{FFA71AB9-4686-4DEA-A61D-89AA5EA1B3EB}" srcOrd="1" destOrd="0" parTransId="{9E19330A-7746-4F2F-AFC6-4C9B2675A37C}" sibTransId="{3DB1C2D5-F21D-42BA-871F-48B317D8257F}"/>
    <dgm:cxn modelId="{13541F8D-2EE9-46B2-8D9E-50EB69C1D340}" type="presParOf" srcId="{AF9FB8BF-9A49-454E-BD35-1894A96EB6C6}" destId="{827C0273-6EEA-46E6-AE10-B55B1B9144A7}" srcOrd="0" destOrd="0" presId="urn:microsoft.com/office/officeart/2005/8/layout/default"/>
    <dgm:cxn modelId="{EE23C982-7104-4275-B844-110D21C1CAB6}" type="presParOf" srcId="{AF9FB8BF-9A49-454E-BD35-1894A96EB6C6}" destId="{09125638-F2A7-45A8-AA39-80D072D6BA25}" srcOrd="1" destOrd="0" presId="urn:microsoft.com/office/officeart/2005/8/layout/default"/>
    <dgm:cxn modelId="{DD31EF6D-20BC-434D-BE2B-ED64F0550F91}" type="presParOf" srcId="{AF9FB8BF-9A49-454E-BD35-1894A96EB6C6}" destId="{A324A77A-F3DC-41B3-8565-B87DA3080B98}" srcOrd="2" destOrd="0" presId="urn:microsoft.com/office/officeart/2005/8/layout/default"/>
    <dgm:cxn modelId="{B7BB2C13-ADEF-43AE-ACD7-29FC937D1878}" type="presParOf" srcId="{AF9FB8BF-9A49-454E-BD35-1894A96EB6C6}" destId="{E07C6D3E-C81A-4A18-9887-A88FA2B783CE}" srcOrd="3" destOrd="0" presId="urn:microsoft.com/office/officeart/2005/8/layout/default"/>
    <dgm:cxn modelId="{36C88738-E30F-42C6-BE5B-080301E1B28A}" type="presParOf" srcId="{AF9FB8BF-9A49-454E-BD35-1894A96EB6C6}" destId="{C083F982-8C5D-48C9-9F87-B37C3E337FC6}" srcOrd="4" destOrd="0" presId="urn:microsoft.com/office/officeart/2005/8/layout/default"/>
    <dgm:cxn modelId="{C87212D0-36DD-4548-BB1C-5E1DB883E1A3}" type="presParOf" srcId="{AF9FB8BF-9A49-454E-BD35-1894A96EB6C6}" destId="{8397928C-D0B3-4B0A-BAD8-F5E3DF17BC10}" srcOrd="5" destOrd="0" presId="urn:microsoft.com/office/officeart/2005/8/layout/default"/>
    <dgm:cxn modelId="{815A737A-9FED-46AA-8E59-9F3D6638D018}" type="presParOf" srcId="{AF9FB8BF-9A49-454E-BD35-1894A96EB6C6}" destId="{B6AC540B-6C58-4482-8899-52F3615AA9E0}" srcOrd="6" destOrd="0" presId="urn:microsoft.com/office/officeart/2005/8/layout/default"/>
    <dgm:cxn modelId="{89D3B4B5-1C85-484E-AB75-BDAB431C6480}" type="presParOf" srcId="{AF9FB8BF-9A49-454E-BD35-1894A96EB6C6}" destId="{A00A5D77-DBD0-43EA-AD6D-692CD05437B7}" srcOrd="7" destOrd="0" presId="urn:microsoft.com/office/officeart/2005/8/layout/default"/>
    <dgm:cxn modelId="{0875037D-D439-45EA-8A10-11A1C01A886B}" type="presParOf" srcId="{AF9FB8BF-9A49-454E-BD35-1894A96EB6C6}" destId="{9DF47487-DDFC-42ED-BDB8-EDD8A39262AF}" srcOrd="8" destOrd="0" presId="urn:microsoft.com/office/officeart/2005/8/layout/default"/>
    <dgm:cxn modelId="{F0628AD6-B8C5-43E3-9FE4-0DD207AF4C6B}" type="presParOf" srcId="{AF9FB8BF-9A49-454E-BD35-1894A96EB6C6}" destId="{1625792B-C7C3-486C-A60B-5A642DBA51B6}" srcOrd="9" destOrd="0" presId="urn:microsoft.com/office/officeart/2005/8/layout/default"/>
    <dgm:cxn modelId="{4BF987E7-1761-48C5-9076-AF4F45178355}" type="presParOf" srcId="{AF9FB8BF-9A49-454E-BD35-1894A96EB6C6}" destId="{B2FA5625-282E-49A3-9B3A-5EB5D1DF7AD6}" srcOrd="10" destOrd="0" presId="urn:microsoft.com/office/officeart/2005/8/layout/default"/>
    <dgm:cxn modelId="{23156D19-A102-4FE9-85D4-42932D66BA57}" type="presParOf" srcId="{AF9FB8BF-9A49-454E-BD35-1894A96EB6C6}" destId="{16EF44FA-AE43-462D-80A0-D5B25C53931F}" srcOrd="11" destOrd="0" presId="urn:microsoft.com/office/officeart/2005/8/layout/default"/>
    <dgm:cxn modelId="{0CBBD424-282B-43B7-966C-72752AD980AA}" type="presParOf" srcId="{AF9FB8BF-9A49-454E-BD35-1894A96EB6C6}" destId="{42D712E6-8A97-4641-B344-20A0D9579FB8}" srcOrd="12" destOrd="0" presId="urn:microsoft.com/office/officeart/2005/8/layout/default"/>
    <dgm:cxn modelId="{DDC7138A-9BEC-43F8-ACFF-34349B7B1123}" type="presParOf" srcId="{AF9FB8BF-9A49-454E-BD35-1894A96EB6C6}" destId="{33D1CA7A-7209-48C1-99E7-CB872C4891A1}" srcOrd="13" destOrd="0" presId="urn:microsoft.com/office/officeart/2005/8/layout/default"/>
    <dgm:cxn modelId="{04A8AB47-4257-44B6-989E-A65687AAC302}" type="presParOf" srcId="{AF9FB8BF-9A49-454E-BD35-1894A96EB6C6}" destId="{8EC49B1D-8A7E-4553-846B-0A3E6C7C06E9}" srcOrd="14" destOrd="0" presId="urn:microsoft.com/office/officeart/2005/8/layout/default"/>
    <dgm:cxn modelId="{6D420016-8262-4AA9-996B-5B17AA7693AC}" type="presParOf" srcId="{AF9FB8BF-9A49-454E-BD35-1894A96EB6C6}" destId="{6C8B7C53-7157-45CB-AD1A-D195A6C95824}" srcOrd="15" destOrd="0" presId="urn:microsoft.com/office/officeart/2005/8/layout/default"/>
    <dgm:cxn modelId="{48446AA1-80E8-44B0-ADB8-42FA0AFF6646}" type="presParOf" srcId="{AF9FB8BF-9A49-454E-BD35-1894A96EB6C6}" destId="{9704D5A5-6787-495F-B43B-568FB905D39F}" srcOrd="16" destOrd="0" presId="urn:microsoft.com/office/officeart/2005/8/layout/default"/>
    <dgm:cxn modelId="{D44D2524-0842-4813-B877-B423477761E6}" type="presParOf" srcId="{AF9FB8BF-9A49-454E-BD35-1894A96EB6C6}" destId="{D5CA387C-6469-4E9D-922F-F1972163386A}" srcOrd="17" destOrd="0" presId="urn:microsoft.com/office/officeart/2005/8/layout/default"/>
    <dgm:cxn modelId="{DC9A689D-8B29-4ECF-B71C-E3C23FC237F9}" type="presParOf" srcId="{AF9FB8BF-9A49-454E-BD35-1894A96EB6C6}" destId="{D16905C5-AE7F-446F-89C1-532ADD5CE8E7}" srcOrd="18" destOrd="0" presId="urn:microsoft.com/office/officeart/2005/8/layout/default"/>
    <dgm:cxn modelId="{FC8C6FB3-2225-458F-A7C2-7C9FBB394CEB}" type="presParOf" srcId="{AF9FB8BF-9A49-454E-BD35-1894A96EB6C6}" destId="{22A3DF9C-53A6-438E-98F0-37DA8ED31D9D}" srcOrd="19" destOrd="0" presId="urn:microsoft.com/office/officeart/2005/8/layout/default"/>
    <dgm:cxn modelId="{BBA5C515-52DD-4278-B037-F05A56EB497B}" type="presParOf" srcId="{AF9FB8BF-9A49-454E-BD35-1894A96EB6C6}" destId="{CD5DE074-64E2-45DA-A881-542D9EE6186F}" srcOrd="20" destOrd="0" presId="urn:microsoft.com/office/officeart/2005/8/layout/default"/>
    <dgm:cxn modelId="{CE9944B8-4549-4E64-B59C-54BD6243224F}" type="presParOf" srcId="{AF9FB8BF-9A49-454E-BD35-1894A96EB6C6}" destId="{D7F048E0-A292-4043-A9ED-2C742AA6A4F1}" srcOrd="21" destOrd="0" presId="urn:microsoft.com/office/officeart/2005/8/layout/default"/>
    <dgm:cxn modelId="{B2DDAAFC-F94F-4C18-82B6-3ECA827D5B9C}" type="presParOf" srcId="{AF9FB8BF-9A49-454E-BD35-1894A96EB6C6}" destId="{041674F2-41B4-4BDD-81E0-A6374CA1F401}" srcOrd="22" destOrd="0" presId="urn:microsoft.com/office/officeart/2005/8/layout/default"/>
    <dgm:cxn modelId="{BD77D97F-6AA5-4E8E-A65B-F13A4D9FFF90}" type="presParOf" srcId="{AF9FB8BF-9A49-454E-BD35-1894A96EB6C6}" destId="{AF74B366-97DF-4AD0-945B-AFA775F10372}" srcOrd="23" destOrd="0" presId="urn:microsoft.com/office/officeart/2005/8/layout/default"/>
    <dgm:cxn modelId="{73C9A10A-F28F-4610-82E8-081497B65875}" type="presParOf" srcId="{AF9FB8BF-9A49-454E-BD35-1894A96EB6C6}" destId="{5377A18E-7EEE-4D8F-87D0-2F425ED9E296}" srcOrd="24" destOrd="0" presId="urn:microsoft.com/office/officeart/2005/8/layout/default"/>
    <dgm:cxn modelId="{11E38F94-67F5-4F76-96A8-6736E48C8F8C}" type="presParOf" srcId="{AF9FB8BF-9A49-454E-BD35-1894A96EB6C6}" destId="{4F35A597-E334-4D70-9C3E-7D54F331187B}" srcOrd="25" destOrd="0" presId="urn:microsoft.com/office/officeart/2005/8/layout/default"/>
    <dgm:cxn modelId="{B42F87F6-749C-4DA4-B5A9-C20F1A92E199}" type="presParOf" srcId="{AF9FB8BF-9A49-454E-BD35-1894A96EB6C6}" destId="{F4DB3D97-30A3-4C59-A355-BEA1EBA15978}" srcOrd="26" destOrd="0" presId="urn:microsoft.com/office/officeart/2005/8/layout/default"/>
    <dgm:cxn modelId="{B8E4E597-2ABE-4C83-A91C-A99637F1302B}" type="presParOf" srcId="{AF9FB8BF-9A49-454E-BD35-1894A96EB6C6}" destId="{057DA7F1-D5B6-419D-86D3-2977123F7C71}" srcOrd="27" destOrd="0" presId="urn:microsoft.com/office/officeart/2005/8/layout/default"/>
    <dgm:cxn modelId="{8A0901EE-139D-45B1-95EB-09F8707E6A22}" type="presParOf" srcId="{AF9FB8BF-9A49-454E-BD35-1894A96EB6C6}" destId="{03A0A82E-0759-4068-ABC7-783A1F7BC68C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0D37B-B157-4921-9B9D-04F840F370B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A89A35-4EE8-4C50-A150-A714C0CBE86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Patient Family Partners</a:t>
          </a:r>
        </a:p>
      </dgm:t>
    </dgm:pt>
    <dgm:pt modelId="{D172191A-C80C-4093-9010-08F2808873EE}" type="parTrans" cxnId="{55537A44-B085-4239-90C1-DC5A1BEFEB95}">
      <dgm:prSet/>
      <dgm:spPr/>
      <dgm:t>
        <a:bodyPr/>
        <a:lstStyle/>
        <a:p>
          <a:endParaRPr lang="en-US"/>
        </a:p>
      </dgm:t>
    </dgm:pt>
    <dgm:pt modelId="{65711C28-8A7A-4567-A1B2-0608D3A76632}" type="sibTrans" cxnId="{55537A44-B085-4239-90C1-DC5A1BEFEB95}">
      <dgm:prSet/>
      <dgm:spPr/>
      <dgm:t>
        <a:bodyPr/>
        <a:lstStyle/>
        <a:p>
          <a:endParaRPr lang="en-US"/>
        </a:p>
      </dgm:t>
    </dgm:pt>
    <dgm:pt modelId="{FFA71AB9-4686-4DEA-A61D-89AA5EA1B3E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SHA Digital Health Executive Director</a:t>
          </a:r>
        </a:p>
      </dgm:t>
    </dgm:pt>
    <dgm:pt modelId="{9E19330A-7746-4F2F-AFC6-4C9B2675A37C}" type="parTrans" cxnId="{F451F9FE-AE9E-4193-B33E-167C2E850702}">
      <dgm:prSet/>
      <dgm:spPr/>
      <dgm:t>
        <a:bodyPr/>
        <a:lstStyle/>
        <a:p>
          <a:endParaRPr lang="en-US"/>
        </a:p>
      </dgm:t>
    </dgm:pt>
    <dgm:pt modelId="{3DB1C2D5-F21D-42BA-871F-48B317D8257F}" type="sibTrans" cxnId="{F451F9FE-AE9E-4193-B33E-167C2E850702}">
      <dgm:prSet/>
      <dgm:spPr/>
      <dgm:t>
        <a:bodyPr/>
        <a:lstStyle/>
        <a:p>
          <a:endParaRPr lang="en-US"/>
        </a:p>
      </dgm:t>
    </dgm:pt>
    <dgm:pt modelId="{088FABAD-2C8F-4F51-84FD-62B28D5D6EA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SHA Senior Medical Information Officer</a:t>
          </a:r>
        </a:p>
      </dgm:t>
    </dgm:pt>
    <dgm:pt modelId="{8C3E7B56-F8F5-4566-8CB2-487F5E6CD5EC}" type="parTrans" cxnId="{6913F796-99B9-41A6-8DEA-6CEAA926E3D9}">
      <dgm:prSet/>
      <dgm:spPr/>
      <dgm:t>
        <a:bodyPr/>
        <a:lstStyle/>
        <a:p>
          <a:endParaRPr lang="en-US"/>
        </a:p>
      </dgm:t>
    </dgm:pt>
    <dgm:pt modelId="{F940F6A3-DB67-40B1-A838-CBA556263F46}" type="sibTrans" cxnId="{6913F796-99B9-41A6-8DEA-6CEAA926E3D9}">
      <dgm:prSet/>
      <dgm:spPr/>
      <dgm:t>
        <a:bodyPr/>
        <a:lstStyle/>
        <a:p>
          <a:endParaRPr lang="en-US"/>
        </a:p>
      </dgm:t>
    </dgm:pt>
    <dgm:pt modelId="{B3E34EB2-6D16-4C07-80F9-1EAEA0CA919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SHA Physician Executive</a:t>
          </a:r>
        </a:p>
      </dgm:t>
    </dgm:pt>
    <dgm:pt modelId="{AA9D794C-CDBB-4F7B-901C-A4D0F2709BBB}" type="parTrans" cxnId="{8D82876D-E252-4B5A-9EE9-EF68759FA827}">
      <dgm:prSet/>
      <dgm:spPr/>
      <dgm:t>
        <a:bodyPr/>
        <a:lstStyle/>
        <a:p>
          <a:endParaRPr lang="en-US"/>
        </a:p>
      </dgm:t>
    </dgm:pt>
    <dgm:pt modelId="{46BBFDB4-EC2C-470D-8B95-8E7654757A4F}" type="sibTrans" cxnId="{8D82876D-E252-4B5A-9EE9-EF68759FA827}">
      <dgm:prSet/>
      <dgm:spPr/>
      <dgm:t>
        <a:bodyPr/>
        <a:lstStyle/>
        <a:p>
          <a:endParaRPr lang="en-US"/>
        </a:p>
      </dgm:t>
    </dgm:pt>
    <dgm:pt modelId="{510407E7-7FCC-46E8-83A1-CBDD1B8B3B6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SMA President</a:t>
          </a:r>
        </a:p>
      </dgm:t>
    </dgm:pt>
    <dgm:pt modelId="{F122D1EC-FE8C-4F67-B8ED-163F587F8927}" type="parTrans" cxnId="{476D2E12-343C-4A05-B188-91FF6B9E1966}">
      <dgm:prSet/>
      <dgm:spPr/>
      <dgm:t>
        <a:bodyPr/>
        <a:lstStyle/>
        <a:p>
          <a:endParaRPr lang="en-US"/>
        </a:p>
      </dgm:t>
    </dgm:pt>
    <dgm:pt modelId="{B029A813-BCFB-4C16-8B5D-861B29B03A99}" type="sibTrans" cxnId="{476D2E12-343C-4A05-B188-91FF6B9E1966}">
      <dgm:prSet/>
      <dgm:spPr/>
      <dgm:t>
        <a:bodyPr/>
        <a:lstStyle/>
        <a:p>
          <a:endParaRPr lang="en-US"/>
        </a:p>
      </dgm:t>
    </dgm:pt>
    <dgm:pt modelId="{94B6264C-F8E1-474D-B097-3324AF91638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Ministry of Health Executive Director</a:t>
          </a:r>
        </a:p>
      </dgm:t>
    </dgm:pt>
    <dgm:pt modelId="{F5DDED19-087A-45DA-A428-9BC8FFFE94A4}" type="parTrans" cxnId="{86E98F48-5CF2-4B57-8CAA-996D541EBB69}">
      <dgm:prSet/>
      <dgm:spPr/>
      <dgm:t>
        <a:bodyPr/>
        <a:lstStyle/>
        <a:p>
          <a:endParaRPr lang="en-US"/>
        </a:p>
      </dgm:t>
    </dgm:pt>
    <dgm:pt modelId="{0B164DB8-5642-43F8-9A71-FD01D73C1EF6}" type="sibTrans" cxnId="{86E98F48-5CF2-4B57-8CAA-996D541EBB69}">
      <dgm:prSet/>
      <dgm:spPr/>
      <dgm:t>
        <a:bodyPr/>
        <a:lstStyle/>
        <a:p>
          <a:endParaRPr lang="en-US"/>
        </a:p>
      </dgm:t>
    </dgm:pt>
    <dgm:pt modelId="{FBE1CE74-9338-4854-9316-4747ABD58DC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SCA Physician Executive</a:t>
          </a:r>
        </a:p>
      </dgm:t>
    </dgm:pt>
    <dgm:pt modelId="{030DA243-76CD-4EAE-92D4-A7E4BDE1E1D0}" type="parTrans" cxnId="{5E0AB322-34CA-488F-ABC8-70F27210B9B6}">
      <dgm:prSet/>
      <dgm:spPr/>
      <dgm:t>
        <a:bodyPr/>
        <a:lstStyle/>
        <a:p>
          <a:endParaRPr lang="en-US"/>
        </a:p>
      </dgm:t>
    </dgm:pt>
    <dgm:pt modelId="{3E3A21A4-2CF2-42DA-8DC5-0556757349FB}" type="sibTrans" cxnId="{5E0AB322-34CA-488F-ABC8-70F27210B9B6}">
      <dgm:prSet/>
      <dgm:spPr/>
      <dgm:t>
        <a:bodyPr/>
        <a:lstStyle/>
        <a:p>
          <a:endParaRPr lang="en-US"/>
        </a:p>
      </dgm:t>
    </dgm:pt>
    <dgm:pt modelId="{4C59D1BB-E18D-47BE-A933-FECD1288977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3sH VP IM and CIO</a:t>
          </a:r>
        </a:p>
      </dgm:t>
    </dgm:pt>
    <dgm:pt modelId="{31179436-1455-44DA-B756-BDC7E1B30BCC}" type="parTrans" cxnId="{335297F4-1ADB-4522-B841-F28A37E1ACF0}">
      <dgm:prSet/>
      <dgm:spPr/>
      <dgm:t>
        <a:bodyPr/>
        <a:lstStyle/>
        <a:p>
          <a:endParaRPr lang="en-US"/>
        </a:p>
      </dgm:t>
    </dgm:pt>
    <dgm:pt modelId="{CE1CA33B-6E0E-4F0A-AE3E-F850D42FF11D}" type="sibTrans" cxnId="{335297F4-1ADB-4522-B841-F28A37E1ACF0}">
      <dgm:prSet/>
      <dgm:spPr/>
      <dgm:t>
        <a:bodyPr/>
        <a:lstStyle/>
        <a:p>
          <a:endParaRPr lang="en-US"/>
        </a:p>
      </dgm:t>
    </dgm:pt>
    <dgm:pt modelId="{DADCB1A8-9A06-4DBA-88E4-838C2C1474F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eHS VP Programs and Technology</a:t>
          </a:r>
        </a:p>
      </dgm:t>
    </dgm:pt>
    <dgm:pt modelId="{049921C6-7EA7-401E-91FE-479598AA0155}" type="parTrans" cxnId="{75BBE4D5-BFF3-41B4-9642-169DAD9C7CFE}">
      <dgm:prSet/>
      <dgm:spPr/>
      <dgm:t>
        <a:bodyPr/>
        <a:lstStyle/>
        <a:p>
          <a:endParaRPr lang="en-US"/>
        </a:p>
      </dgm:t>
    </dgm:pt>
    <dgm:pt modelId="{8628CCAA-DBF3-460E-8085-03945D4044CB}" type="sibTrans" cxnId="{75BBE4D5-BFF3-41B4-9642-169DAD9C7CFE}">
      <dgm:prSet/>
      <dgm:spPr/>
      <dgm:t>
        <a:bodyPr/>
        <a:lstStyle/>
        <a:p>
          <a:endParaRPr lang="en-US"/>
        </a:p>
      </dgm:t>
    </dgm:pt>
    <dgm:pt modelId="{C98D5BDB-058F-4680-BA77-F5BB40F5613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eHS Director Citizen &amp; Partnership Programs</a:t>
          </a:r>
        </a:p>
      </dgm:t>
    </dgm:pt>
    <dgm:pt modelId="{43D77802-1279-437F-AE5C-0AD234BB66A2}" type="parTrans" cxnId="{CADF8D2A-CF4A-409E-BF90-170F9DFECD07}">
      <dgm:prSet/>
      <dgm:spPr/>
      <dgm:t>
        <a:bodyPr/>
        <a:lstStyle/>
        <a:p>
          <a:endParaRPr lang="en-US"/>
        </a:p>
      </dgm:t>
    </dgm:pt>
    <dgm:pt modelId="{BF7966C4-CE98-4367-BE93-767216BB7488}" type="sibTrans" cxnId="{CADF8D2A-CF4A-409E-BF90-170F9DFECD07}">
      <dgm:prSet/>
      <dgm:spPr/>
      <dgm:t>
        <a:bodyPr/>
        <a:lstStyle/>
        <a:p>
          <a:endParaRPr lang="en-US"/>
        </a:p>
      </dgm:t>
    </dgm:pt>
    <dgm:pt modelId="{D0B541B9-AD33-491D-AF4A-3255626F9FB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eHS Manager Citizen Services</a:t>
          </a:r>
        </a:p>
      </dgm:t>
    </dgm:pt>
    <dgm:pt modelId="{188C4398-A81A-4365-A7C0-1411389C335D}" type="parTrans" cxnId="{DACBEFA0-F173-45D4-B09E-A49F3E0355F7}">
      <dgm:prSet/>
      <dgm:spPr/>
      <dgm:t>
        <a:bodyPr/>
        <a:lstStyle/>
        <a:p>
          <a:endParaRPr lang="en-US"/>
        </a:p>
      </dgm:t>
    </dgm:pt>
    <dgm:pt modelId="{6A189B7D-076E-4213-9045-C87EEC222980}" type="sibTrans" cxnId="{DACBEFA0-F173-45D4-B09E-A49F3E0355F7}">
      <dgm:prSet/>
      <dgm:spPr/>
      <dgm:t>
        <a:bodyPr/>
        <a:lstStyle/>
        <a:p>
          <a:endParaRPr lang="en-US"/>
        </a:p>
      </dgm:t>
    </dgm:pt>
    <dgm:pt modelId="{AF9FB8BF-9A49-454E-BD35-1894A96EB6C6}" type="pres">
      <dgm:prSet presAssocID="{11F0D37B-B157-4921-9B9D-04F840F370B0}" presName="diagram" presStyleCnt="0">
        <dgm:presLayoutVars>
          <dgm:dir/>
          <dgm:resizeHandles val="exact"/>
        </dgm:presLayoutVars>
      </dgm:prSet>
      <dgm:spPr/>
    </dgm:pt>
    <dgm:pt modelId="{827C0273-6EEA-46E6-AE10-B55B1B9144A7}" type="pres">
      <dgm:prSet presAssocID="{B8A89A35-4EE8-4C50-A150-A714C0CBE868}" presName="node" presStyleLbl="node1" presStyleIdx="0" presStyleCnt="11">
        <dgm:presLayoutVars>
          <dgm:bulletEnabled val="1"/>
        </dgm:presLayoutVars>
      </dgm:prSet>
      <dgm:spPr/>
    </dgm:pt>
    <dgm:pt modelId="{09125638-F2A7-45A8-AA39-80D072D6BA25}" type="pres">
      <dgm:prSet presAssocID="{65711C28-8A7A-4567-A1B2-0608D3A76632}" presName="sibTrans" presStyleCnt="0"/>
      <dgm:spPr/>
    </dgm:pt>
    <dgm:pt modelId="{A324A77A-F3DC-41B3-8565-B87DA3080B98}" type="pres">
      <dgm:prSet presAssocID="{FFA71AB9-4686-4DEA-A61D-89AA5EA1B3EB}" presName="node" presStyleLbl="node1" presStyleIdx="1" presStyleCnt="11">
        <dgm:presLayoutVars>
          <dgm:bulletEnabled val="1"/>
        </dgm:presLayoutVars>
      </dgm:prSet>
      <dgm:spPr/>
    </dgm:pt>
    <dgm:pt modelId="{E07C6D3E-C81A-4A18-9887-A88FA2B783CE}" type="pres">
      <dgm:prSet presAssocID="{3DB1C2D5-F21D-42BA-871F-48B317D8257F}" presName="sibTrans" presStyleCnt="0"/>
      <dgm:spPr/>
    </dgm:pt>
    <dgm:pt modelId="{C083F982-8C5D-48C9-9F87-B37C3E337FC6}" type="pres">
      <dgm:prSet presAssocID="{088FABAD-2C8F-4F51-84FD-62B28D5D6EA5}" presName="node" presStyleLbl="node1" presStyleIdx="2" presStyleCnt="11">
        <dgm:presLayoutVars>
          <dgm:bulletEnabled val="1"/>
        </dgm:presLayoutVars>
      </dgm:prSet>
      <dgm:spPr/>
    </dgm:pt>
    <dgm:pt modelId="{8397928C-D0B3-4B0A-BAD8-F5E3DF17BC10}" type="pres">
      <dgm:prSet presAssocID="{F940F6A3-DB67-40B1-A838-CBA556263F46}" presName="sibTrans" presStyleCnt="0"/>
      <dgm:spPr/>
    </dgm:pt>
    <dgm:pt modelId="{B6AC540B-6C58-4482-8899-52F3615AA9E0}" type="pres">
      <dgm:prSet presAssocID="{B3E34EB2-6D16-4C07-80F9-1EAEA0CA9194}" presName="node" presStyleLbl="node1" presStyleIdx="3" presStyleCnt="11">
        <dgm:presLayoutVars>
          <dgm:bulletEnabled val="1"/>
        </dgm:presLayoutVars>
      </dgm:prSet>
      <dgm:spPr/>
    </dgm:pt>
    <dgm:pt modelId="{A00A5D77-DBD0-43EA-AD6D-692CD05437B7}" type="pres">
      <dgm:prSet presAssocID="{46BBFDB4-EC2C-470D-8B95-8E7654757A4F}" presName="sibTrans" presStyleCnt="0"/>
      <dgm:spPr/>
    </dgm:pt>
    <dgm:pt modelId="{9DF47487-DDFC-42ED-BDB8-EDD8A39262AF}" type="pres">
      <dgm:prSet presAssocID="{510407E7-7FCC-46E8-83A1-CBDD1B8B3B65}" presName="node" presStyleLbl="node1" presStyleIdx="4" presStyleCnt="11">
        <dgm:presLayoutVars>
          <dgm:bulletEnabled val="1"/>
        </dgm:presLayoutVars>
      </dgm:prSet>
      <dgm:spPr/>
    </dgm:pt>
    <dgm:pt modelId="{1625792B-C7C3-486C-A60B-5A642DBA51B6}" type="pres">
      <dgm:prSet presAssocID="{B029A813-BCFB-4C16-8B5D-861B29B03A99}" presName="sibTrans" presStyleCnt="0"/>
      <dgm:spPr/>
    </dgm:pt>
    <dgm:pt modelId="{B2FA5625-282E-49A3-9B3A-5EB5D1DF7AD6}" type="pres">
      <dgm:prSet presAssocID="{94B6264C-F8E1-474D-B097-3324AF916384}" presName="node" presStyleLbl="node1" presStyleIdx="5" presStyleCnt="11">
        <dgm:presLayoutVars>
          <dgm:bulletEnabled val="1"/>
        </dgm:presLayoutVars>
      </dgm:prSet>
      <dgm:spPr/>
    </dgm:pt>
    <dgm:pt modelId="{16EF44FA-AE43-462D-80A0-D5B25C53931F}" type="pres">
      <dgm:prSet presAssocID="{0B164DB8-5642-43F8-9A71-FD01D73C1EF6}" presName="sibTrans" presStyleCnt="0"/>
      <dgm:spPr/>
    </dgm:pt>
    <dgm:pt modelId="{42D712E6-8A97-4641-B344-20A0D9579FB8}" type="pres">
      <dgm:prSet presAssocID="{FBE1CE74-9338-4854-9316-4747ABD58DC1}" presName="node" presStyleLbl="node1" presStyleIdx="6" presStyleCnt="11">
        <dgm:presLayoutVars>
          <dgm:bulletEnabled val="1"/>
        </dgm:presLayoutVars>
      </dgm:prSet>
      <dgm:spPr/>
    </dgm:pt>
    <dgm:pt modelId="{33D1CA7A-7209-48C1-99E7-CB872C4891A1}" type="pres">
      <dgm:prSet presAssocID="{3E3A21A4-2CF2-42DA-8DC5-0556757349FB}" presName="sibTrans" presStyleCnt="0"/>
      <dgm:spPr/>
    </dgm:pt>
    <dgm:pt modelId="{8EC49B1D-8A7E-4553-846B-0A3E6C7C06E9}" type="pres">
      <dgm:prSet presAssocID="{4C59D1BB-E18D-47BE-A933-FECD1288977F}" presName="node" presStyleLbl="node1" presStyleIdx="7" presStyleCnt="11">
        <dgm:presLayoutVars>
          <dgm:bulletEnabled val="1"/>
        </dgm:presLayoutVars>
      </dgm:prSet>
      <dgm:spPr/>
    </dgm:pt>
    <dgm:pt modelId="{6C8B7C53-7157-45CB-AD1A-D195A6C95824}" type="pres">
      <dgm:prSet presAssocID="{CE1CA33B-6E0E-4F0A-AE3E-F850D42FF11D}" presName="sibTrans" presStyleCnt="0"/>
      <dgm:spPr/>
    </dgm:pt>
    <dgm:pt modelId="{9704D5A5-6787-495F-B43B-568FB905D39F}" type="pres">
      <dgm:prSet presAssocID="{DADCB1A8-9A06-4DBA-88E4-838C2C1474F9}" presName="node" presStyleLbl="node1" presStyleIdx="8" presStyleCnt="11">
        <dgm:presLayoutVars>
          <dgm:bulletEnabled val="1"/>
        </dgm:presLayoutVars>
      </dgm:prSet>
      <dgm:spPr/>
    </dgm:pt>
    <dgm:pt modelId="{D5CA387C-6469-4E9D-922F-F1972163386A}" type="pres">
      <dgm:prSet presAssocID="{8628CCAA-DBF3-460E-8085-03945D4044CB}" presName="sibTrans" presStyleCnt="0"/>
      <dgm:spPr/>
    </dgm:pt>
    <dgm:pt modelId="{CD5DE074-64E2-45DA-A881-542D9EE6186F}" type="pres">
      <dgm:prSet presAssocID="{C98D5BDB-058F-4680-BA77-F5BB40F56139}" presName="node" presStyleLbl="node1" presStyleIdx="9" presStyleCnt="11">
        <dgm:presLayoutVars>
          <dgm:bulletEnabled val="1"/>
        </dgm:presLayoutVars>
      </dgm:prSet>
      <dgm:spPr/>
    </dgm:pt>
    <dgm:pt modelId="{D7F048E0-A292-4043-A9ED-2C742AA6A4F1}" type="pres">
      <dgm:prSet presAssocID="{BF7966C4-CE98-4367-BE93-767216BB7488}" presName="sibTrans" presStyleCnt="0"/>
      <dgm:spPr/>
    </dgm:pt>
    <dgm:pt modelId="{041674F2-41B4-4BDD-81E0-A6374CA1F401}" type="pres">
      <dgm:prSet presAssocID="{D0B541B9-AD33-491D-AF4A-3255626F9FB9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76D2E12-343C-4A05-B188-91FF6B9E1966}" srcId="{11F0D37B-B157-4921-9B9D-04F840F370B0}" destId="{510407E7-7FCC-46E8-83A1-CBDD1B8B3B65}" srcOrd="4" destOrd="0" parTransId="{F122D1EC-FE8C-4F67-B8ED-163F587F8927}" sibTransId="{B029A813-BCFB-4C16-8B5D-861B29B03A99}"/>
    <dgm:cxn modelId="{2AC4B019-316E-4D45-9794-7C24C7BA2B28}" type="presOf" srcId="{FBE1CE74-9338-4854-9316-4747ABD58DC1}" destId="{42D712E6-8A97-4641-B344-20A0D9579FB8}" srcOrd="0" destOrd="0" presId="urn:microsoft.com/office/officeart/2005/8/layout/default"/>
    <dgm:cxn modelId="{5E0AB322-34CA-488F-ABC8-70F27210B9B6}" srcId="{11F0D37B-B157-4921-9B9D-04F840F370B0}" destId="{FBE1CE74-9338-4854-9316-4747ABD58DC1}" srcOrd="6" destOrd="0" parTransId="{030DA243-76CD-4EAE-92D4-A7E4BDE1E1D0}" sibTransId="{3E3A21A4-2CF2-42DA-8DC5-0556757349FB}"/>
    <dgm:cxn modelId="{CADF8D2A-CF4A-409E-BF90-170F9DFECD07}" srcId="{11F0D37B-B157-4921-9B9D-04F840F370B0}" destId="{C98D5BDB-058F-4680-BA77-F5BB40F56139}" srcOrd="9" destOrd="0" parTransId="{43D77802-1279-437F-AE5C-0AD234BB66A2}" sibTransId="{BF7966C4-CE98-4367-BE93-767216BB7488}"/>
    <dgm:cxn modelId="{9403372B-814F-4135-81B9-630BB9E4C5E9}" type="presOf" srcId="{DADCB1A8-9A06-4DBA-88E4-838C2C1474F9}" destId="{9704D5A5-6787-495F-B43B-568FB905D39F}" srcOrd="0" destOrd="0" presId="urn:microsoft.com/office/officeart/2005/8/layout/default"/>
    <dgm:cxn modelId="{1075373D-AF93-43BC-A575-57A461352573}" type="presOf" srcId="{4C59D1BB-E18D-47BE-A933-FECD1288977F}" destId="{8EC49B1D-8A7E-4553-846B-0A3E6C7C06E9}" srcOrd="0" destOrd="0" presId="urn:microsoft.com/office/officeart/2005/8/layout/default"/>
    <dgm:cxn modelId="{8B3DB15F-0DFF-4745-A12C-FC305128EC21}" type="presOf" srcId="{088FABAD-2C8F-4F51-84FD-62B28D5D6EA5}" destId="{C083F982-8C5D-48C9-9F87-B37C3E337FC6}" srcOrd="0" destOrd="0" presId="urn:microsoft.com/office/officeart/2005/8/layout/default"/>
    <dgm:cxn modelId="{55537A44-B085-4239-90C1-DC5A1BEFEB95}" srcId="{11F0D37B-B157-4921-9B9D-04F840F370B0}" destId="{B8A89A35-4EE8-4C50-A150-A714C0CBE868}" srcOrd="0" destOrd="0" parTransId="{D172191A-C80C-4093-9010-08F2808873EE}" sibTransId="{65711C28-8A7A-4567-A1B2-0608D3A76632}"/>
    <dgm:cxn modelId="{86E98F48-5CF2-4B57-8CAA-996D541EBB69}" srcId="{11F0D37B-B157-4921-9B9D-04F840F370B0}" destId="{94B6264C-F8E1-474D-B097-3324AF916384}" srcOrd="5" destOrd="0" parTransId="{F5DDED19-087A-45DA-A428-9BC8FFFE94A4}" sibTransId="{0B164DB8-5642-43F8-9A71-FD01D73C1EF6}"/>
    <dgm:cxn modelId="{8D82876D-E252-4B5A-9EE9-EF68759FA827}" srcId="{11F0D37B-B157-4921-9B9D-04F840F370B0}" destId="{B3E34EB2-6D16-4C07-80F9-1EAEA0CA9194}" srcOrd="3" destOrd="0" parTransId="{AA9D794C-CDBB-4F7B-901C-A4D0F2709BBB}" sibTransId="{46BBFDB4-EC2C-470D-8B95-8E7654757A4F}"/>
    <dgm:cxn modelId="{D2018972-06F1-41E8-96C1-13976A4EF46B}" type="presOf" srcId="{94B6264C-F8E1-474D-B097-3324AF916384}" destId="{B2FA5625-282E-49A3-9B3A-5EB5D1DF7AD6}" srcOrd="0" destOrd="0" presId="urn:microsoft.com/office/officeart/2005/8/layout/default"/>
    <dgm:cxn modelId="{17773254-9345-4160-8064-35B34EAB202A}" type="presOf" srcId="{C98D5BDB-058F-4680-BA77-F5BB40F56139}" destId="{CD5DE074-64E2-45DA-A881-542D9EE6186F}" srcOrd="0" destOrd="0" presId="urn:microsoft.com/office/officeart/2005/8/layout/default"/>
    <dgm:cxn modelId="{3E553A7A-2017-4FB0-AF76-B33577699338}" type="presOf" srcId="{11F0D37B-B157-4921-9B9D-04F840F370B0}" destId="{AF9FB8BF-9A49-454E-BD35-1894A96EB6C6}" srcOrd="0" destOrd="0" presId="urn:microsoft.com/office/officeart/2005/8/layout/default"/>
    <dgm:cxn modelId="{FA401084-8B6C-424E-84BE-1F22A9686D5D}" type="presOf" srcId="{B8A89A35-4EE8-4C50-A150-A714C0CBE868}" destId="{827C0273-6EEA-46E6-AE10-B55B1B9144A7}" srcOrd="0" destOrd="0" presId="urn:microsoft.com/office/officeart/2005/8/layout/default"/>
    <dgm:cxn modelId="{6913F796-99B9-41A6-8DEA-6CEAA926E3D9}" srcId="{11F0D37B-B157-4921-9B9D-04F840F370B0}" destId="{088FABAD-2C8F-4F51-84FD-62B28D5D6EA5}" srcOrd="2" destOrd="0" parTransId="{8C3E7B56-F8F5-4566-8CB2-487F5E6CD5EC}" sibTransId="{F940F6A3-DB67-40B1-A838-CBA556263F46}"/>
    <dgm:cxn modelId="{DACBEFA0-F173-45D4-B09E-A49F3E0355F7}" srcId="{11F0D37B-B157-4921-9B9D-04F840F370B0}" destId="{D0B541B9-AD33-491D-AF4A-3255626F9FB9}" srcOrd="10" destOrd="0" parTransId="{188C4398-A81A-4365-A7C0-1411389C335D}" sibTransId="{6A189B7D-076E-4213-9045-C87EEC222980}"/>
    <dgm:cxn modelId="{432A85C9-EA4B-40C8-99D5-A4878BAB838F}" type="presOf" srcId="{510407E7-7FCC-46E8-83A1-CBDD1B8B3B65}" destId="{9DF47487-DDFC-42ED-BDB8-EDD8A39262AF}" srcOrd="0" destOrd="0" presId="urn:microsoft.com/office/officeart/2005/8/layout/default"/>
    <dgm:cxn modelId="{DEAAA7D2-0970-48EE-9BAB-D11C48242A64}" type="presOf" srcId="{B3E34EB2-6D16-4C07-80F9-1EAEA0CA9194}" destId="{B6AC540B-6C58-4482-8899-52F3615AA9E0}" srcOrd="0" destOrd="0" presId="urn:microsoft.com/office/officeart/2005/8/layout/default"/>
    <dgm:cxn modelId="{9CC184D5-B39E-4DD9-A293-B1A7683ACE97}" type="presOf" srcId="{FFA71AB9-4686-4DEA-A61D-89AA5EA1B3EB}" destId="{A324A77A-F3DC-41B3-8565-B87DA3080B98}" srcOrd="0" destOrd="0" presId="urn:microsoft.com/office/officeart/2005/8/layout/default"/>
    <dgm:cxn modelId="{75BBE4D5-BFF3-41B4-9642-169DAD9C7CFE}" srcId="{11F0D37B-B157-4921-9B9D-04F840F370B0}" destId="{DADCB1A8-9A06-4DBA-88E4-838C2C1474F9}" srcOrd="8" destOrd="0" parTransId="{049921C6-7EA7-401E-91FE-479598AA0155}" sibTransId="{8628CCAA-DBF3-460E-8085-03945D4044CB}"/>
    <dgm:cxn modelId="{09EAB5DB-A7EB-437C-A800-ADC6FAF958FD}" type="presOf" srcId="{D0B541B9-AD33-491D-AF4A-3255626F9FB9}" destId="{041674F2-41B4-4BDD-81E0-A6374CA1F401}" srcOrd="0" destOrd="0" presId="urn:microsoft.com/office/officeart/2005/8/layout/default"/>
    <dgm:cxn modelId="{335297F4-1ADB-4522-B841-F28A37E1ACF0}" srcId="{11F0D37B-B157-4921-9B9D-04F840F370B0}" destId="{4C59D1BB-E18D-47BE-A933-FECD1288977F}" srcOrd="7" destOrd="0" parTransId="{31179436-1455-44DA-B756-BDC7E1B30BCC}" sibTransId="{CE1CA33B-6E0E-4F0A-AE3E-F850D42FF11D}"/>
    <dgm:cxn modelId="{F451F9FE-AE9E-4193-B33E-167C2E850702}" srcId="{11F0D37B-B157-4921-9B9D-04F840F370B0}" destId="{FFA71AB9-4686-4DEA-A61D-89AA5EA1B3EB}" srcOrd="1" destOrd="0" parTransId="{9E19330A-7746-4F2F-AFC6-4C9B2675A37C}" sibTransId="{3DB1C2D5-F21D-42BA-871F-48B317D8257F}"/>
    <dgm:cxn modelId="{13541F8D-2EE9-46B2-8D9E-50EB69C1D340}" type="presParOf" srcId="{AF9FB8BF-9A49-454E-BD35-1894A96EB6C6}" destId="{827C0273-6EEA-46E6-AE10-B55B1B9144A7}" srcOrd="0" destOrd="0" presId="urn:microsoft.com/office/officeart/2005/8/layout/default"/>
    <dgm:cxn modelId="{EE23C982-7104-4275-B844-110D21C1CAB6}" type="presParOf" srcId="{AF9FB8BF-9A49-454E-BD35-1894A96EB6C6}" destId="{09125638-F2A7-45A8-AA39-80D072D6BA25}" srcOrd="1" destOrd="0" presId="urn:microsoft.com/office/officeart/2005/8/layout/default"/>
    <dgm:cxn modelId="{DD31EF6D-20BC-434D-BE2B-ED64F0550F91}" type="presParOf" srcId="{AF9FB8BF-9A49-454E-BD35-1894A96EB6C6}" destId="{A324A77A-F3DC-41B3-8565-B87DA3080B98}" srcOrd="2" destOrd="0" presId="urn:microsoft.com/office/officeart/2005/8/layout/default"/>
    <dgm:cxn modelId="{B7BB2C13-ADEF-43AE-ACD7-29FC937D1878}" type="presParOf" srcId="{AF9FB8BF-9A49-454E-BD35-1894A96EB6C6}" destId="{E07C6D3E-C81A-4A18-9887-A88FA2B783CE}" srcOrd="3" destOrd="0" presId="urn:microsoft.com/office/officeart/2005/8/layout/default"/>
    <dgm:cxn modelId="{36C88738-E30F-42C6-BE5B-080301E1B28A}" type="presParOf" srcId="{AF9FB8BF-9A49-454E-BD35-1894A96EB6C6}" destId="{C083F982-8C5D-48C9-9F87-B37C3E337FC6}" srcOrd="4" destOrd="0" presId="urn:microsoft.com/office/officeart/2005/8/layout/default"/>
    <dgm:cxn modelId="{C87212D0-36DD-4548-BB1C-5E1DB883E1A3}" type="presParOf" srcId="{AF9FB8BF-9A49-454E-BD35-1894A96EB6C6}" destId="{8397928C-D0B3-4B0A-BAD8-F5E3DF17BC10}" srcOrd="5" destOrd="0" presId="urn:microsoft.com/office/officeart/2005/8/layout/default"/>
    <dgm:cxn modelId="{815A737A-9FED-46AA-8E59-9F3D6638D018}" type="presParOf" srcId="{AF9FB8BF-9A49-454E-BD35-1894A96EB6C6}" destId="{B6AC540B-6C58-4482-8899-52F3615AA9E0}" srcOrd="6" destOrd="0" presId="urn:microsoft.com/office/officeart/2005/8/layout/default"/>
    <dgm:cxn modelId="{89D3B4B5-1C85-484E-AB75-BDAB431C6480}" type="presParOf" srcId="{AF9FB8BF-9A49-454E-BD35-1894A96EB6C6}" destId="{A00A5D77-DBD0-43EA-AD6D-692CD05437B7}" srcOrd="7" destOrd="0" presId="urn:microsoft.com/office/officeart/2005/8/layout/default"/>
    <dgm:cxn modelId="{0875037D-D439-45EA-8A10-11A1C01A886B}" type="presParOf" srcId="{AF9FB8BF-9A49-454E-BD35-1894A96EB6C6}" destId="{9DF47487-DDFC-42ED-BDB8-EDD8A39262AF}" srcOrd="8" destOrd="0" presId="urn:microsoft.com/office/officeart/2005/8/layout/default"/>
    <dgm:cxn modelId="{F0628AD6-B8C5-43E3-9FE4-0DD207AF4C6B}" type="presParOf" srcId="{AF9FB8BF-9A49-454E-BD35-1894A96EB6C6}" destId="{1625792B-C7C3-486C-A60B-5A642DBA51B6}" srcOrd="9" destOrd="0" presId="urn:microsoft.com/office/officeart/2005/8/layout/default"/>
    <dgm:cxn modelId="{4BF987E7-1761-48C5-9076-AF4F45178355}" type="presParOf" srcId="{AF9FB8BF-9A49-454E-BD35-1894A96EB6C6}" destId="{B2FA5625-282E-49A3-9B3A-5EB5D1DF7AD6}" srcOrd="10" destOrd="0" presId="urn:microsoft.com/office/officeart/2005/8/layout/default"/>
    <dgm:cxn modelId="{23156D19-A102-4FE9-85D4-42932D66BA57}" type="presParOf" srcId="{AF9FB8BF-9A49-454E-BD35-1894A96EB6C6}" destId="{16EF44FA-AE43-462D-80A0-D5B25C53931F}" srcOrd="11" destOrd="0" presId="urn:microsoft.com/office/officeart/2005/8/layout/default"/>
    <dgm:cxn modelId="{0CBBD424-282B-43B7-966C-72752AD980AA}" type="presParOf" srcId="{AF9FB8BF-9A49-454E-BD35-1894A96EB6C6}" destId="{42D712E6-8A97-4641-B344-20A0D9579FB8}" srcOrd="12" destOrd="0" presId="urn:microsoft.com/office/officeart/2005/8/layout/default"/>
    <dgm:cxn modelId="{DDC7138A-9BEC-43F8-ACFF-34349B7B1123}" type="presParOf" srcId="{AF9FB8BF-9A49-454E-BD35-1894A96EB6C6}" destId="{33D1CA7A-7209-48C1-99E7-CB872C4891A1}" srcOrd="13" destOrd="0" presId="urn:microsoft.com/office/officeart/2005/8/layout/default"/>
    <dgm:cxn modelId="{04A8AB47-4257-44B6-989E-A65687AAC302}" type="presParOf" srcId="{AF9FB8BF-9A49-454E-BD35-1894A96EB6C6}" destId="{8EC49B1D-8A7E-4553-846B-0A3E6C7C06E9}" srcOrd="14" destOrd="0" presId="urn:microsoft.com/office/officeart/2005/8/layout/default"/>
    <dgm:cxn modelId="{6D420016-8262-4AA9-996B-5B17AA7693AC}" type="presParOf" srcId="{AF9FB8BF-9A49-454E-BD35-1894A96EB6C6}" destId="{6C8B7C53-7157-45CB-AD1A-D195A6C95824}" srcOrd="15" destOrd="0" presId="urn:microsoft.com/office/officeart/2005/8/layout/default"/>
    <dgm:cxn modelId="{48446AA1-80E8-44B0-ADB8-42FA0AFF6646}" type="presParOf" srcId="{AF9FB8BF-9A49-454E-BD35-1894A96EB6C6}" destId="{9704D5A5-6787-495F-B43B-568FB905D39F}" srcOrd="16" destOrd="0" presId="urn:microsoft.com/office/officeart/2005/8/layout/default"/>
    <dgm:cxn modelId="{D44D2524-0842-4813-B877-B423477761E6}" type="presParOf" srcId="{AF9FB8BF-9A49-454E-BD35-1894A96EB6C6}" destId="{D5CA387C-6469-4E9D-922F-F1972163386A}" srcOrd="17" destOrd="0" presId="urn:microsoft.com/office/officeart/2005/8/layout/default"/>
    <dgm:cxn modelId="{BBA5C515-52DD-4278-B037-F05A56EB497B}" type="presParOf" srcId="{AF9FB8BF-9A49-454E-BD35-1894A96EB6C6}" destId="{CD5DE074-64E2-45DA-A881-542D9EE6186F}" srcOrd="18" destOrd="0" presId="urn:microsoft.com/office/officeart/2005/8/layout/default"/>
    <dgm:cxn modelId="{CE9944B8-4549-4E64-B59C-54BD6243224F}" type="presParOf" srcId="{AF9FB8BF-9A49-454E-BD35-1894A96EB6C6}" destId="{D7F048E0-A292-4043-A9ED-2C742AA6A4F1}" srcOrd="19" destOrd="0" presId="urn:microsoft.com/office/officeart/2005/8/layout/default"/>
    <dgm:cxn modelId="{B2DDAAFC-F94F-4C18-82B6-3ECA827D5B9C}" type="presParOf" srcId="{AF9FB8BF-9A49-454E-BD35-1894A96EB6C6}" destId="{041674F2-41B4-4BDD-81E0-A6374CA1F401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C0273-6EEA-46E6-AE10-B55B1B9144A7}">
      <dsp:nvSpPr>
        <dsp:cNvPr id="0" name=""/>
        <dsp:cNvSpPr/>
      </dsp:nvSpPr>
      <dsp:spPr>
        <a:xfrm>
          <a:off x="1064" y="126500"/>
          <a:ext cx="844448" cy="50666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SHA Family Medicine Dept.</a:t>
          </a:r>
        </a:p>
      </dsp:txBody>
      <dsp:txXfrm>
        <a:off x="1064" y="126500"/>
        <a:ext cx="844448" cy="506669"/>
      </dsp:txXfrm>
    </dsp:sp>
    <dsp:sp modelId="{A324A77A-F3DC-41B3-8565-B87DA3080B98}">
      <dsp:nvSpPr>
        <dsp:cNvPr id="0" name=""/>
        <dsp:cNvSpPr/>
      </dsp:nvSpPr>
      <dsp:spPr>
        <a:xfrm>
          <a:off x="929958" y="126500"/>
          <a:ext cx="844448" cy="50666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SHA Nurse Practitioner</a:t>
          </a:r>
        </a:p>
      </dsp:txBody>
      <dsp:txXfrm>
        <a:off x="929958" y="126500"/>
        <a:ext cx="844448" cy="506669"/>
      </dsp:txXfrm>
    </dsp:sp>
    <dsp:sp modelId="{C083F982-8C5D-48C9-9F87-B37C3E337FC6}">
      <dsp:nvSpPr>
        <dsp:cNvPr id="0" name=""/>
        <dsp:cNvSpPr/>
      </dsp:nvSpPr>
      <dsp:spPr>
        <a:xfrm>
          <a:off x="1858851" y="126500"/>
          <a:ext cx="844448" cy="50666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SHA Senior Medical Information Officer</a:t>
          </a:r>
        </a:p>
      </dsp:txBody>
      <dsp:txXfrm>
        <a:off x="1858851" y="126500"/>
        <a:ext cx="844448" cy="506669"/>
      </dsp:txXfrm>
    </dsp:sp>
    <dsp:sp modelId="{B6AC540B-6C58-4482-8899-52F3615AA9E0}">
      <dsp:nvSpPr>
        <dsp:cNvPr id="0" name=""/>
        <dsp:cNvSpPr/>
      </dsp:nvSpPr>
      <dsp:spPr>
        <a:xfrm>
          <a:off x="2787745" y="126500"/>
          <a:ext cx="844448" cy="50666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SHA Physician – Surgery Dept.</a:t>
          </a:r>
        </a:p>
      </dsp:txBody>
      <dsp:txXfrm>
        <a:off x="2787745" y="126500"/>
        <a:ext cx="844448" cy="506669"/>
      </dsp:txXfrm>
    </dsp:sp>
    <dsp:sp modelId="{9DF47487-DDFC-42ED-BDB8-EDD8A39262AF}">
      <dsp:nvSpPr>
        <dsp:cNvPr id="0" name=""/>
        <dsp:cNvSpPr/>
      </dsp:nvSpPr>
      <dsp:spPr>
        <a:xfrm>
          <a:off x="1064" y="717614"/>
          <a:ext cx="844448" cy="50666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SCA Radiation Oncologists (2)</a:t>
          </a:r>
        </a:p>
      </dsp:txBody>
      <dsp:txXfrm>
        <a:off x="1064" y="717614"/>
        <a:ext cx="844448" cy="506669"/>
      </dsp:txXfrm>
    </dsp:sp>
    <dsp:sp modelId="{B2FA5625-282E-49A3-9B3A-5EB5D1DF7AD6}">
      <dsp:nvSpPr>
        <dsp:cNvPr id="0" name=""/>
        <dsp:cNvSpPr/>
      </dsp:nvSpPr>
      <dsp:spPr>
        <a:xfrm>
          <a:off x="929958" y="717614"/>
          <a:ext cx="844448" cy="50666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SCA Medical Oncologist</a:t>
          </a:r>
        </a:p>
      </dsp:txBody>
      <dsp:txXfrm>
        <a:off x="929958" y="717614"/>
        <a:ext cx="844448" cy="506669"/>
      </dsp:txXfrm>
    </dsp:sp>
    <dsp:sp modelId="{42D712E6-8A97-4641-B344-20A0D9579FB8}">
      <dsp:nvSpPr>
        <dsp:cNvPr id="0" name=""/>
        <dsp:cNvSpPr/>
      </dsp:nvSpPr>
      <dsp:spPr>
        <a:xfrm>
          <a:off x="1858851" y="717614"/>
          <a:ext cx="844448" cy="50666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Provincial Pharmacy Representative</a:t>
          </a:r>
        </a:p>
      </dsp:txBody>
      <dsp:txXfrm>
        <a:off x="1858851" y="717614"/>
        <a:ext cx="844448" cy="506669"/>
      </dsp:txXfrm>
    </dsp:sp>
    <dsp:sp modelId="{8EC49B1D-8A7E-4553-846B-0A3E6C7C06E9}">
      <dsp:nvSpPr>
        <dsp:cNvPr id="0" name=""/>
        <dsp:cNvSpPr/>
      </dsp:nvSpPr>
      <dsp:spPr>
        <a:xfrm>
          <a:off x="2787745" y="717614"/>
          <a:ext cx="844448" cy="50666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3sH Physician Consultant</a:t>
          </a:r>
        </a:p>
      </dsp:txBody>
      <dsp:txXfrm>
        <a:off x="2787745" y="717614"/>
        <a:ext cx="844448" cy="506669"/>
      </dsp:txXfrm>
    </dsp:sp>
    <dsp:sp modelId="{9704D5A5-6787-495F-B43B-568FB905D39F}">
      <dsp:nvSpPr>
        <dsp:cNvPr id="0" name=""/>
        <dsp:cNvSpPr/>
      </dsp:nvSpPr>
      <dsp:spPr>
        <a:xfrm>
          <a:off x="1064" y="1308728"/>
          <a:ext cx="844448" cy="50666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Patient Family Partners (2)</a:t>
          </a:r>
        </a:p>
      </dsp:txBody>
      <dsp:txXfrm>
        <a:off x="1064" y="1308728"/>
        <a:ext cx="844448" cy="506669"/>
      </dsp:txXfrm>
    </dsp:sp>
    <dsp:sp modelId="{D16905C5-AE7F-446F-89C1-532ADD5CE8E7}">
      <dsp:nvSpPr>
        <dsp:cNvPr id="0" name=""/>
        <dsp:cNvSpPr/>
      </dsp:nvSpPr>
      <dsp:spPr>
        <a:xfrm>
          <a:off x="929958" y="1308728"/>
          <a:ext cx="844448" cy="50666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Ministry of Health Informatics</a:t>
          </a:r>
        </a:p>
      </dsp:txBody>
      <dsp:txXfrm>
        <a:off x="929958" y="1308728"/>
        <a:ext cx="844448" cy="506669"/>
      </dsp:txXfrm>
    </dsp:sp>
    <dsp:sp modelId="{CD5DE074-64E2-45DA-A881-542D9EE6186F}">
      <dsp:nvSpPr>
        <dsp:cNvPr id="0" name=""/>
        <dsp:cNvSpPr/>
      </dsp:nvSpPr>
      <dsp:spPr>
        <a:xfrm>
          <a:off x="1858851" y="1308728"/>
          <a:ext cx="844448" cy="50666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eHS Director Citizen &amp; Partnership Programs</a:t>
          </a:r>
        </a:p>
      </dsp:txBody>
      <dsp:txXfrm>
        <a:off x="1858851" y="1308728"/>
        <a:ext cx="844448" cy="506669"/>
      </dsp:txXfrm>
    </dsp:sp>
    <dsp:sp modelId="{041674F2-41B4-4BDD-81E0-A6374CA1F401}">
      <dsp:nvSpPr>
        <dsp:cNvPr id="0" name=""/>
        <dsp:cNvSpPr/>
      </dsp:nvSpPr>
      <dsp:spPr>
        <a:xfrm>
          <a:off x="2787745" y="1308728"/>
          <a:ext cx="844448" cy="50666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eHS Manager Citizen Services</a:t>
          </a:r>
        </a:p>
      </dsp:txBody>
      <dsp:txXfrm>
        <a:off x="2787745" y="1308728"/>
        <a:ext cx="844448" cy="506669"/>
      </dsp:txXfrm>
    </dsp:sp>
    <dsp:sp modelId="{5377A18E-7EEE-4D8F-87D0-2F425ED9E296}">
      <dsp:nvSpPr>
        <dsp:cNvPr id="0" name=""/>
        <dsp:cNvSpPr/>
      </dsp:nvSpPr>
      <dsp:spPr>
        <a:xfrm>
          <a:off x="931967" y="1874722"/>
          <a:ext cx="844448" cy="50666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3sH Director Provincial Dictation &amp; Transcription Services</a:t>
          </a:r>
        </a:p>
      </dsp:txBody>
      <dsp:txXfrm>
        <a:off x="931967" y="1874722"/>
        <a:ext cx="844448" cy="506669"/>
      </dsp:txXfrm>
    </dsp:sp>
    <dsp:sp modelId="{F4DB3D97-30A3-4C59-A355-BEA1EBA15978}">
      <dsp:nvSpPr>
        <dsp:cNvPr id="0" name=""/>
        <dsp:cNvSpPr/>
      </dsp:nvSpPr>
      <dsp:spPr>
        <a:xfrm>
          <a:off x="1880182" y="1874722"/>
          <a:ext cx="844448" cy="50666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Subject Matter Experts as required</a:t>
          </a:r>
        </a:p>
      </dsp:txBody>
      <dsp:txXfrm>
        <a:off x="1880182" y="1874722"/>
        <a:ext cx="844448" cy="506669"/>
      </dsp:txXfrm>
    </dsp:sp>
    <dsp:sp modelId="{03A0A82E-0759-4068-ABC7-783A1F7BC68C}">
      <dsp:nvSpPr>
        <dsp:cNvPr id="0" name=""/>
        <dsp:cNvSpPr/>
      </dsp:nvSpPr>
      <dsp:spPr>
        <a:xfrm>
          <a:off x="2323298" y="1899843"/>
          <a:ext cx="844448" cy="5066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323298" y="1899843"/>
        <a:ext cx="844448" cy="506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C0273-6EEA-46E6-AE10-B55B1B9144A7}">
      <dsp:nvSpPr>
        <dsp:cNvPr id="0" name=""/>
        <dsp:cNvSpPr/>
      </dsp:nvSpPr>
      <dsp:spPr>
        <a:xfrm>
          <a:off x="1297" y="236783"/>
          <a:ext cx="1029722" cy="617833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Patient Family Partners</a:t>
          </a:r>
        </a:p>
      </dsp:txBody>
      <dsp:txXfrm>
        <a:off x="1297" y="236783"/>
        <a:ext cx="1029722" cy="617833"/>
      </dsp:txXfrm>
    </dsp:sp>
    <dsp:sp modelId="{A324A77A-F3DC-41B3-8565-B87DA3080B98}">
      <dsp:nvSpPr>
        <dsp:cNvPr id="0" name=""/>
        <dsp:cNvSpPr/>
      </dsp:nvSpPr>
      <dsp:spPr>
        <a:xfrm>
          <a:off x="1133993" y="236783"/>
          <a:ext cx="1029722" cy="61783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SHA Digital Health Executive Director</a:t>
          </a:r>
        </a:p>
      </dsp:txBody>
      <dsp:txXfrm>
        <a:off x="1133993" y="236783"/>
        <a:ext cx="1029722" cy="617833"/>
      </dsp:txXfrm>
    </dsp:sp>
    <dsp:sp modelId="{C083F982-8C5D-48C9-9F87-B37C3E337FC6}">
      <dsp:nvSpPr>
        <dsp:cNvPr id="0" name=""/>
        <dsp:cNvSpPr/>
      </dsp:nvSpPr>
      <dsp:spPr>
        <a:xfrm>
          <a:off x="2266688" y="236783"/>
          <a:ext cx="1029722" cy="61783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SHA Senior Medical Information Officer</a:t>
          </a:r>
        </a:p>
      </dsp:txBody>
      <dsp:txXfrm>
        <a:off x="2266688" y="236783"/>
        <a:ext cx="1029722" cy="617833"/>
      </dsp:txXfrm>
    </dsp:sp>
    <dsp:sp modelId="{B6AC540B-6C58-4482-8899-52F3615AA9E0}">
      <dsp:nvSpPr>
        <dsp:cNvPr id="0" name=""/>
        <dsp:cNvSpPr/>
      </dsp:nvSpPr>
      <dsp:spPr>
        <a:xfrm>
          <a:off x="3399383" y="236783"/>
          <a:ext cx="1029722" cy="61783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SHA Physician Executive</a:t>
          </a:r>
        </a:p>
      </dsp:txBody>
      <dsp:txXfrm>
        <a:off x="3399383" y="236783"/>
        <a:ext cx="1029722" cy="617833"/>
      </dsp:txXfrm>
    </dsp:sp>
    <dsp:sp modelId="{9DF47487-DDFC-42ED-BDB8-EDD8A39262AF}">
      <dsp:nvSpPr>
        <dsp:cNvPr id="0" name=""/>
        <dsp:cNvSpPr/>
      </dsp:nvSpPr>
      <dsp:spPr>
        <a:xfrm>
          <a:off x="1297" y="957589"/>
          <a:ext cx="1029722" cy="617833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SMA President</a:t>
          </a:r>
        </a:p>
      </dsp:txBody>
      <dsp:txXfrm>
        <a:off x="1297" y="957589"/>
        <a:ext cx="1029722" cy="617833"/>
      </dsp:txXfrm>
    </dsp:sp>
    <dsp:sp modelId="{B2FA5625-282E-49A3-9B3A-5EB5D1DF7AD6}">
      <dsp:nvSpPr>
        <dsp:cNvPr id="0" name=""/>
        <dsp:cNvSpPr/>
      </dsp:nvSpPr>
      <dsp:spPr>
        <a:xfrm>
          <a:off x="1133993" y="957589"/>
          <a:ext cx="1029722" cy="617833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Ministry of Health Executive Director</a:t>
          </a:r>
        </a:p>
      </dsp:txBody>
      <dsp:txXfrm>
        <a:off x="1133993" y="957589"/>
        <a:ext cx="1029722" cy="617833"/>
      </dsp:txXfrm>
    </dsp:sp>
    <dsp:sp modelId="{42D712E6-8A97-4641-B344-20A0D9579FB8}">
      <dsp:nvSpPr>
        <dsp:cNvPr id="0" name=""/>
        <dsp:cNvSpPr/>
      </dsp:nvSpPr>
      <dsp:spPr>
        <a:xfrm>
          <a:off x="2266688" y="957589"/>
          <a:ext cx="1029722" cy="617833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SCA Physician Executive</a:t>
          </a:r>
        </a:p>
      </dsp:txBody>
      <dsp:txXfrm>
        <a:off x="2266688" y="957589"/>
        <a:ext cx="1029722" cy="617833"/>
      </dsp:txXfrm>
    </dsp:sp>
    <dsp:sp modelId="{8EC49B1D-8A7E-4553-846B-0A3E6C7C06E9}">
      <dsp:nvSpPr>
        <dsp:cNvPr id="0" name=""/>
        <dsp:cNvSpPr/>
      </dsp:nvSpPr>
      <dsp:spPr>
        <a:xfrm>
          <a:off x="3399383" y="957589"/>
          <a:ext cx="1029722" cy="617833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3sH VP IM and CIO</a:t>
          </a:r>
        </a:p>
      </dsp:txBody>
      <dsp:txXfrm>
        <a:off x="3399383" y="957589"/>
        <a:ext cx="1029722" cy="617833"/>
      </dsp:txXfrm>
    </dsp:sp>
    <dsp:sp modelId="{9704D5A5-6787-495F-B43B-568FB905D39F}">
      <dsp:nvSpPr>
        <dsp:cNvPr id="0" name=""/>
        <dsp:cNvSpPr/>
      </dsp:nvSpPr>
      <dsp:spPr>
        <a:xfrm>
          <a:off x="567645" y="1678395"/>
          <a:ext cx="1029722" cy="617833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eHS VP Programs and Technology</a:t>
          </a:r>
        </a:p>
      </dsp:txBody>
      <dsp:txXfrm>
        <a:off x="567645" y="1678395"/>
        <a:ext cx="1029722" cy="617833"/>
      </dsp:txXfrm>
    </dsp:sp>
    <dsp:sp modelId="{CD5DE074-64E2-45DA-A881-542D9EE6186F}">
      <dsp:nvSpPr>
        <dsp:cNvPr id="0" name=""/>
        <dsp:cNvSpPr/>
      </dsp:nvSpPr>
      <dsp:spPr>
        <a:xfrm>
          <a:off x="1700340" y="1678395"/>
          <a:ext cx="1029722" cy="617833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eHS Director Citizen &amp; Partnership Programs</a:t>
          </a:r>
        </a:p>
      </dsp:txBody>
      <dsp:txXfrm>
        <a:off x="1700340" y="1678395"/>
        <a:ext cx="1029722" cy="617833"/>
      </dsp:txXfrm>
    </dsp:sp>
    <dsp:sp modelId="{041674F2-41B4-4BDD-81E0-A6374CA1F401}">
      <dsp:nvSpPr>
        <dsp:cNvPr id="0" name=""/>
        <dsp:cNvSpPr/>
      </dsp:nvSpPr>
      <dsp:spPr>
        <a:xfrm>
          <a:off x="2833035" y="1678395"/>
          <a:ext cx="1029722" cy="617833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eHS Manager Citizen Services</a:t>
          </a:r>
        </a:p>
      </dsp:txBody>
      <dsp:txXfrm>
        <a:off x="2833035" y="1678395"/>
        <a:ext cx="1029722" cy="617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36" y="8695793"/>
            <a:ext cx="1263690" cy="45436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oration.web.ehealthsask.ca/sites/CHIP/_layouts/15/WopiFrame2.aspx?sourcedoc=/sites/CHIP/Shared%20Documents/3.%20Projects/4.%20Clinical%20Documents%20Onboarding/MSHR%20Surveys/MySaskHealthRecord%20User%20Survey%20Report%20v1.5%20(9Mar2023).pptx&amp;action=defaul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oration.web.ehealthsask.ca/sites/CHIP/_layouts/15/WopiFrame2.aspx?sourcedoc=/sites/CHIP/Shared%20Documents/3.%20Projects/4.%20Clinical%20Documents%20Onboarding/MSHR%20Surveys/MySaskHealthRecord%20User%20Survey%20Report%20v1.5%20(9Mar2023).pptx&amp;action=defaul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</p:txBody>
      </p:sp>
      <p:sp>
        <p:nvSpPr>
          <p:cNvPr id="1068" name="Google Shape;106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123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387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Shain</a:t>
            </a:r>
            <a:endParaRPr lang="en-US" baseline="0" dirty="0"/>
          </a:p>
          <a:p>
            <a:r>
              <a:rPr lang="en-US" dirty="0"/>
              <a:t>People</a:t>
            </a:r>
            <a:r>
              <a:rPr lang="en-US" baseline="0" dirty="0"/>
              <a:t> are accessing the clinical docs widget on MSHR an average of 1850 times/day since May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484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Shain</a:t>
            </a:r>
            <a:endParaRPr lang="en-US" baseline="0" dirty="0"/>
          </a:p>
          <a:p>
            <a:r>
              <a:rPr lang="en-US" baseline="0" dirty="0"/>
              <a:t>Examples of the most common types are documents already in the </a:t>
            </a:r>
            <a:r>
              <a:rPr lang="en-US" baseline="0" dirty="0" err="1"/>
              <a:t>ehrviewer</a:t>
            </a:r>
            <a:r>
              <a:rPr lang="en-US" baseline="0" dirty="0"/>
              <a:t> are Operative Procedure Reports and Consults/Referrals which make up the largest volume, as well as Discharge Summaries and Outpatient notes. </a:t>
            </a:r>
          </a:p>
          <a:p>
            <a:endParaRPr lang="en-US" dirty="0"/>
          </a:p>
          <a:p>
            <a:pPr lvl="2"/>
            <a:r>
              <a:rPr lang="en-US" dirty="0"/>
              <a:t>average # of new / month</a:t>
            </a:r>
          </a:p>
          <a:p>
            <a:pPr lvl="2"/>
            <a:r>
              <a:rPr lang="en-US" dirty="0"/>
              <a:t>Admission history and physicals</a:t>
            </a:r>
          </a:p>
          <a:p>
            <a:pPr lvl="2"/>
            <a:r>
              <a:rPr lang="en-US" dirty="0"/>
              <a:t>Discharge summaries</a:t>
            </a:r>
          </a:p>
          <a:p>
            <a:pPr lvl="2"/>
            <a:r>
              <a:rPr lang="en-US" dirty="0"/>
              <a:t>Consults</a:t>
            </a:r>
          </a:p>
          <a:p>
            <a:pPr lvl="2"/>
            <a:r>
              <a:rPr lang="en-US" dirty="0" err="1"/>
              <a:t>Dx</a:t>
            </a:r>
            <a:r>
              <a:rPr lang="en-US" dirty="0"/>
              <a:t> reports</a:t>
            </a:r>
          </a:p>
          <a:p>
            <a:pPr lvl="2"/>
            <a:r>
              <a:rPr lang="en-US" dirty="0"/>
              <a:t>Progress reports</a:t>
            </a:r>
          </a:p>
          <a:p>
            <a:pPr lvl="2"/>
            <a:r>
              <a:rPr lang="en-US" dirty="0"/>
              <a:t>Operative notes</a:t>
            </a:r>
          </a:p>
          <a:p>
            <a:pPr lvl="2"/>
            <a:r>
              <a:rPr lang="en-US" dirty="0"/>
              <a:t>Outpatient reports</a:t>
            </a:r>
          </a:p>
          <a:p>
            <a:pPr lvl="2"/>
            <a:r>
              <a:rPr lang="en-US" dirty="0"/>
              <a:t>Sask Cancer Agency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To note: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LOINC</a:t>
            </a:r>
            <a:r>
              <a:rPr lang="en-US" baseline="0" dirty="0"/>
              <a:t> code is how the documents are filtered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aseline="0" dirty="0"/>
              <a:t>SCM uses differing naming standards so results are not included</a:t>
            </a: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483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597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/>
              <a:t>SHain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589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91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72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0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13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143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baseline="0" dirty="0"/>
              <a:t> </a:t>
            </a:r>
            <a:r>
              <a:rPr lang="en-CA" dirty="0" err="1">
                <a:hlinkClick r:id="rId3"/>
              </a:rPr>
              <a:t>SaskHealthRecord</a:t>
            </a:r>
            <a:r>
              <a:rPr lang="en-CA" dirty="0">
                <a:hlinkClick r:id="rId3"/>
              </a:rPr>
              <a:t> User Survey Report v1.5 (9Mar2023).pptx (ehealthsask.ca)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33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</a:t>
            </a:r>
            <a:r>
              <a:rPr lang="en-CA" dirty="0" err="1">
                <a:hlinkClick r:id="rId3"/>
              </a:rPr>
              <a:t>MySaskHealthRecord</a:t>
            </a:r>
            <a:r>
              <a:rPr lang="en-CA" dirty="0">
                <a:hlinkClick r:id="rId3"/>
              </a:rPr>
              <a:t> User Survey Report v1.5 (9Mar2023).pptx (ehealthsask.ca)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8455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1578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512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36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6"/>
          <p:cNvSpPr txBox="1">
            <a:spLocks noGrp="1"/>
          </p:cNvSpPr>
          <p:nvPr>
            <p:ph type="ctrTitle"/>
          </p:nvPr>
        </p:nvSpPr>
        <p:spPr>
          <a:xfrm>
            <a:off x="914400" y="177966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7"/>
              <a:buFont typeface="Open Sans SemiBold"/>
              <a:buNone/>
              <a:defRPr b="0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36"/>
          <p:cNvSpPr txBox="1">
            <a:spLocks noGrp="1"/>
          </p:cNvSpPr>
          <p:nvPr>
            <p:ph type="subTitle" idx="1"/>
          </p:nvPr>
        </p:nvSpPr>
        <p:spPr>
          <a:xfrm>
            <a:off x="1828800" y="3617688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747"/>
              </a:spcBef>
              <a:spcAft>
                <a:spcPts val="0"/>
              </a:spcAft>
              <a:buClr>
                <a:srgbClr val="FFFFFF"/>
              </a:buClr>
              <a:buSzPts val="3733"/>
              <a:buNone/>
              <a:defRPr sz="373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57" name="Google Shape;4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700" y="5701685"/>
            <a:ext cx="2054368" cy="81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6"/>
          <p:cNvPicPr preferRelativeResize="0"/>
          <p:nvPr/>
        </p:nvPicPr>
        <p:blipFill rotWithShape="1">
          <a:blip r:embed="rId4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without photo)" preserve="1">
  <p:cSld name="1_Divider slide (without photo)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67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7"/>
          <p:cNvPicPr preferRelativeResize="0"/>
          <p:nvPr/>
        </p:nvPicPr>
        <p:blipFill rotWithShape="1">
          <a:blip r:embed="rId3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7"/>
          <p:cNvSpPr/>
          <p:nvPr/>
        </p:nvSpPr>
        <p:spPr>
          <a:xfrm>
            <a:off x="0" y="2226733"/>
            <a:ext cx="6555619" cy="1848152"/>
          </a:xfrm>
          <a:prstGeom prst="rect">
            <a:avLst/>
          </a:prstGeom>
          <a:solidFill>
            <a:srgbClr val="49AE3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7"/>
          <p:cNvSpPr txBox="1">
            <a:spLocks noGrp="1"/>
          </p:cNvSpPr>
          <p:nvPr>
            <p:ph type="subTitle" idx="1"/>
          </p:nvPr>
        </p:nvSpPr>
        <p:spPr>
          <a:xfrm>
            <a:off x="175382" y="2226734"/>
            <a:ext cx="6189133" cy="174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747"/>
              </a:spcBef>
              <a:spcAft>
                <a:spcPts val="0"/>
              </a:spcAft>
              <a:buClr>
                <a:srgbClr val="FFFFFF"/>
              </a:buClr>
              <a:buSzPts val="3733"/>
              <a:buNone/>
              <a:defRPr sz="3733" b="0" i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14" name="Google Shape;514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81A3AD-44F0-6C23-C10B-ABDA80D5F0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34" y="6295429"/>
            <a:ext cx="5130053" cy="4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0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without photo)" preserve="1">
  <p:cSld name="1_Divider slide (without photo)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67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7"/>
          <p:cNvPicPr preferRelativeResize="0"/>
          <p:nvPr/>
        </p:nvPicPr>
        <p:blipFill rotWithShape="1">
          <a:blip r:embed="rId3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7"/>
          <p:cNvSpPr/>
          <p:nvPr/>
        </p:nvSpPr>
        <p:spPr>
          <a:xfrm>
            <a:off x="0" y="2226733"/>
            <a:ext cx="6555619" cy="1848152"/>
          </a:xfrm>
          <a:prstGeom prst="rect">
            <a:avLst/>
          </a:prstGeom>
          <a:solidFill>
            <a:srgbClr val="49AE3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7"/>
          <p:cNvSpPr txBox="1">
            <a:spLocks noGrp="1"/>
          </p:cNvSpPr>
          <p:nvPr>
            <p:ph type="subTitle" idx="1"/>
          </p:nvPr>
        </p:nvSpPr>
        <p:spPr>
          <a:xfrm>
            <a:off x="175382" y="2226734"/>
            <a:ext cx="6189133" cy="174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747"/>
              </a:spcBef>
              <a:spcAft>
                <a:spcPts val="0"/>
              </a:spcAft>
              <a:buClr>
                <a:srgbClr val="FFFFFF"/>
              </a:buClr>
              <a:buSzPts val="3733"/>
              <a:buNone/>
              <a:defRPr sz="3733" b="0" i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14" name="Google Shape;514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157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with photo)" preserve="1">
  <p:cSld name="1_Divider Slide (with photo)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68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3144" y="0"/>
            <a:ext cx="77288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68"/>
          <p:cNvPicPr preferRelativeResize="0"/>
          <p:nvPr/>
        </p:nvPicPr>
        <p:blipFill rotWithShape="1">
          <a:blip r:embed="rId3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8"/>
          <p:cNvSpPr/>
          <p:nvPr/>
        </p:nvSpPr>
        <p:spPr>
          <a:xfrm>
            <a:off x="4466773" y="2226733"/>
            <a:ext cx="6555619" cy="1848152"/>
          </a:xfrm>
          <a:prstGeom prst="rect">
            <a:avLst/>
          </a:prstGeom>
          <a:solidFill>
            <a:srgbClr val="49AE3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8"/>
          <p:cNvSpPr txBox="1">
            <a:spLocks noGrp="1"/>
          </p:cNvSpPr>
          <p:nvPr>
            <p:ph type="subTitle" idx="1"/>
          </p:nvPr>
        </p:nvSpPr>
        <p:spPr>
          <a:xfrm>
            <a:off x="4466773" y="2226734"/>
            <a:ext cx="6555619" cy="174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747"/>
              </a:spcBef>
              <a:spcAft>
                <a:spcPts val="0"/>
              </a:spcAft>
              <a:buClr>
                <a:srgbClr val="FFFFFF"/>
              </a:buClr>
              <a:buSzPts val="3733"/>
              <a:buNone/>
              <a:defRPr sz="3733" b="0" i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68"/>
          <p:cNvSpPr txBox="1"/>
          <p:nvPr/>
        </p:nvSpPr>
        <p:spPr>
          <a:xfrm>
            <a:off x="646118" y="3008970"/>
            <a:ext cx="3211599" cy="19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9AE37"/>
              </a:buClr>
              <a:buSzPts val="2667"/>
              <a:buFont typeface="Open Sans SemiBold"/>
              <a:buNone/>
            </a:pPr>
            <a:r>
              <a:rPr lang="en-US" sz="2667" b="0" i="0" dirty="0">
                <a:solidFill>
                  <a:srgbClr val="49AE3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PLACE PHOTO HERE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Open Sans SemiBold"/>
              <a:buNone/>
            </a:pPr>
            <a:endParaRPr sz="2667" b="0" i="0" dirty="0">
              <a:solidFill>
                <a:srgbClr val="49AE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67"/>
              <a:buFont typeface="Open Sans"/>
              <a:buNone/>
            </a:pP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Photo must </a:t>
            </a:r>
            <a:r>
              <a:rPr lang="en-US" sz="1467" b="1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 overlap blue</a:t>
            </a:r>
            <a:b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or green background</a:t>
            </a:r>
            <a:endParaRPr sz="1467" b="0" i="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21" name="Google Shape;521;p68"/>
          <p:cNvCxnSpPr/>
          <p:nvPr/>
        </p:nvCxnSpPr>
        <p:spPr>
          <a:xfrm>
            <a:off x="3638983" y="4402149"/>
            <a:ext cx="670096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88255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with full photo)" preserve="1">
  <p:cSld name="1_Divider Slide (with full photo)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9"/>
          <p:cNvSpPr/>
          <p:nvPr/>
        </p:nvSpPr>
        <p:spPr>
          <a:xfrm>
            <a:off x="0" y="4645781"/>
            <a:ext cx="6555619" cy="1848152"/>
          </a:xfrm>
          <a:prstGeom prst="rect">
            <a:avLst/>
          </a:prstGeom>
          <a:solidFill>
            <a:srgbClr val="49AE3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9"/>
          <p:cNvSpPr txBox="1">
            <a:spLocks noGrp="1"/>
          </p:cNvSpPr>
          <p:nvPr>
            <p:ph type="subTitle" idx="1"/>
          </p:nvPr>
        </p:nvSpPr>
        <p:spPr>
          <a:xfrm>
            <a:off x="175382" y="4645782"/>
            <a:ext cx="6189133" cy="174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747"/>
              </a:spcBef>
              <a:spcAft>
                <a:spcPts val="0"/>
              </a:spcAft>
              <a:buClr>
                <a:srgbClr val="FFFFFF"/>
              </a:buClr>
              <a:buSzPts val="3733"/>
              <a:buNone/>
              <a:defRPr sz="3733" b="0" i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454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 preserve="1">
  <p:cSld name="1_End Slide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70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0"/>
          <p:cNvPicPr preferRelativeResize="0"/>
          <p:nvPr/>
        </p:nvPicPr>
        <p:blipFill rotWithShape="1">
          <a:blip r:embed="rId3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8099" y="2970456"/>
            <a:ext cx="2772253" cy="11033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9" name="Google Shape;529;p70"/>
          <p:cNvGrpSpPr/>
          <p:nvPr/>
        </p:nvGrpSpPr>
        <p:grpSpPr>
          <a:xfrm>
            <a:off x="6795608" y="2113575"/>
            <a:ext cx="429296" cy="2589092"/>
            <a:chOff x="5243212" y="1307739"/>
            <a:chExt cx="413633" cy="2494630"/>
          </a:xfrm>
        </p:grpSpPr>
        <p:pic>
          <p:nvPicPr>
            <p:cNvPr id="530" name="Google Shape;530;p7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99479" y="1307739"/>
              <a:ext cx="344666" cy="298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1" name="Google Shape;531;p7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38105" y="1975496"/>
              <a:ext cx="231602" cy="404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2" name="Google Shape;532;p7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243212" y="2760362"/>
              <a:ext cx="413633" cy="331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Google Shape;533;p7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276167" y="3448607"/>
              <a:ext cx="353762" cy="3537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4" name="Google Shape;534;p70"/>
          <p:cNvSpPr txBox="1"/>
          <p:nvPr/>
        </p:nvSpPr>
        <p:spPr>
          <a:xfrm>
            <a:off x="7610925" y="2709333"/>
            <a:ext cx="3784599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eHealthSaskatchewan</a:t>
            </a:r>
            <a:endParaRPr sz="2400" b="0" i="0"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35" name="Google Shape;535;p70"/>
          <p:cNvSpPr txBox="1"/>
          <p:nvPr/>
        </p:nvSpPr>
        <p:spPr>
          <a:xfrm>
            <a:off x="7610925" y="3462867"/>
            <a:ext cx="3784599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eHealthSask</a:t>
            </a:r>
            <a:endParaRPr dirty="0"/>
          </a:p>
        </p:txBody>
      </p:sp>
      <p:sp>
        <p:nvSpPr>
          <p:cNvPr id="536" name="Google Shape;536;p70"/>
          <p:cNvSpPr txBox="1"/>
          <p:nvPr/>
        </p:nvSpPr>
        <p:spPr>
          <a:xfrm>
            <a:off x="7610925" y="4177733"/>
            <a:ext cx="3784599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eHealth-Saskatchewan</a:t>
            </a:r>
            <a:endParaRPr dirty="0"/>
          </a:p>
        </p:txBody>
      </p:sp>
      <p:cxnSp>
        <p:nvCxnSpPr>
          <p:cNvPr id="537" name="Google Shape;537;p70"/>
          <p:cNvCxnSpPr/>
          <p:nvPr/>
        </p:nvCxnSpPr>
        <p:spPr>
          <a:xfrm>
            <a:off x="5520267" y="1642534"/>
            <a:ext cx="0" cy="3598333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8" name="Google Shape;538;p70"/>
          <p:cNvSpPr txBox="1"/>
          <p:nvPr/>
        </p:nvSpPr>
        <p:spPr>
          <a:xfrm>
            <a:off x="7610925" y="1934384"/>
            <a:ext cx="3784599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eHealthSK</a:t>
            </a:r>
            <a:endParaRPr sz="2400" b="0" i="0"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4E7965-BC25-D45D-6A50-FB73ADAE9D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40" y="5811011"/>
            <a:ext cx="5130053" cy="4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51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(with title)">
  <p:cSld name="Content slide (with title)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38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8"/>
          <p:cNvPicPr preferRelativeResize="0"/>
          <p:nvPr/>
        </p:nvPicPr>
        <p:blipFill rotWithShape="1">
          <a:blip r:embed="rId4">
            <a:alphaModFix/>
          </a:blip>
          <a:srcRect t="28498" r="58323" b="21681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8"/>
          <p:cNvSpPr txBox="1">
            <a:spLocks noGrp="1"/>
          </p:cNvSpPr>
          <p:nvPr>
            <p:ph type="subTitle" idx="1"/>
          </p:nvPr>
        </p:nvSpPr>
        <p:spPr>
          <a:xfrm>
            <a:off x="262468" y="285048"/>
            <a:ext cx="11629281" cy="73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747"/>
              </a:spcBef>
              <a:spcAft>
                <a:spcPts val="0"/>
              </a:spcAft>
              <a:buClr>
                <a:srgbClr val="0086D1"/>
              </a:buClr>
              <a:buSzPts val="3733"/>
              <a:buNone/>
              <a:defRPr sz="3733" b="0" i="0">
                <a:solidFill>
                  <a:srgbClr val="0086D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38"/>
          <p:cNvSpPr txBox="1">
            <a:spLocks noGrp="1"/>
          </p:cNvSpPr>
          <p:nvPr>
            <p:ph type="body" idx="2"/>
          </p:nvPr>
        </p:nvSpPr>
        <p:spPr>
          <a:xfrm>
            <a:off x="262467" y="1200151"/>
            <a:ext cx="11628967" cy="469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reverse (Blue)">
  <p:cSld name="Custom layout reverse (Blue)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1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61" descr="Green_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61"/>
          <p:cNvPicPr preferRelativeResize="0"/>
          <p:nvPr/>
        </p:nvPicPr>
        <p:blipFill rotWithShape="1">
          <a:blip r:embed="rId5">
            <a:alphaModFix/>
          </a:blip>
          <a:srcRect t="28498" r="58323" b="21681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reverse (Blue) - With Social">
  <p:cSld name="Custom layout reverse (Blue) - With Social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62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62" descr="Green_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8" name="Google Shape;478;p62"/>
          <p:cNvGrpSpPr/>
          <p:nvPr/>
        </p:nvGrpSpPr>
        <p:grpSpPr>
          <a:xfrm>
            <a:off x="9976513" y="6429678"/>
            <a:ext cx="1155343" cy="198244"/>
            <a:chOff x="5299479" y="1262997"/>
            <a:chExt cx="2140624" cy="367305"/>
          </a:xfrm>
        </p:grpSpPr>
        <p:pic>
          <p:nvPicPr>
            <p:cNvPr id="479" name="Google Shape;479;p6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99479" y="1307739"/>
              <a:ext cx="344666" cy="298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6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22831" y="1262997"/>
              <a:ext cx="210366" cy="367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6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22139" y="1274102"/>
              <a:ext cx="413633" cy="331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6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86341" y="1263249"/>
              <a:ext cx="353762" cy="3537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3" name="Google Shape;483;p62"/>
          <p:cNvPicPr preferRelativeResize="0"/>
          <p:nvPr/>
        </p:nvPicPr>
        <p:blipFill rotWithShape="1">
          <a:blip r:embed="rId9">
            <a:alphaModFix/>
          </a:blip>
          <a:srcRect t="28498" r="58323" b="21681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reverse (Green)">
  <p:cSld name="Custom layout reverse (Green)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63" descr="Green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3" descr="Blue_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3"/>
          <p:cNvPicPr preferRelativeResize="0"/>
          <p:nvPr/>
        </p:nvPicPr>
        <p:blipFill rotWithShape="1">
          <a:blip r:embed="rId5">
            <a:alphaModFix/>
          </a:blip>
          <a:srcRect t="28498" r="58323" b="21681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reverse (Green) - With Social">
  <p:cSld name="Custom layout reverse (Green) - With Social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64" descr="Green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64" descr="Blue_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" name="Google Shape;493;p64"/>
          <p:cNvGrpSpPr/>
          <p:nvPr/>
        </p:nvGrpSpPr>
        <p:grpSpPr>
          <a:xfrm>
            <a:off x="9976513" y="6429678"/>
            <a:ext cx="1155343" cy="198244"/>
            <a:chOff x="5299479" y="1262997"/>
            <a:chExt cx="2140624" cy="367305"/>
          </a:xfrm>
        </p:grpSpPr>
        <p:pic>
          <p:nvPicPr>
            <p:cNvPr id="494" name="Google Shape;494;p6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99479" y="1307739"/>
              <a:ext cx="344666" cy="298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6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22831" y="1262997"/>
              <a:ext cx="210366" cy="367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6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22139" y="1274102"/>
              <a:ext cx="413633" cy="331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6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86341" y="1263249"/>
              <a:ext cx="353762" cy="3537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8" name="Google Shape;498;p64"/>
          <p:cNvPicPr preferRelativeResize="0"/>
          <p:nvPr/>
        </p:nvPicPr>
        <p:blipFill rotWithShape="1">
          <a:blip r:embed="rId9">
            <a:alphaModFix/>
          </a:blip>
          <a:srcRect t="28498" r="58323" b="21681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36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6"/>
          <p:cNvSpPr txBox="1">
            <a:spLocks noGrp="1"/>
          </p:cNvSpPr>
          <p:nvPr>
            <p:ph type="ctrTitle"/>
          </p:nvPr>
        </p:nvSpPr>
        <p:spPr>
          <a:xfrm>
            <a:off x="914400" y="177966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7"/>
              <a:buFont typeface="Open Sans SemiBold"/>
              <a:buNone/>
              <a:defRPr b="0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36"/>
          <p:cNvSpPr txBox="1">
            <a:spLocks noGrp="1"/>
          </p:cNvSpPr>
          <p:nvPr>
            <p:ph type="subTitle" idx="1"/>
          </p:nvPr>
        </p:nvSpPr>
        <p:spPr>
          <a:xfrm>
            <a:off x="1828800" y="3617688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747"/>
              </a:spcBef>
              <a:spcAft>
                <a:spcPts val="0"/>
              </a:spcAft>
              <a:buClr>
                <a:srgbClr val="FFFFFF"/>
              </a:buClr>
              <a:buSzPts val="3733"/>
              <a:buNone/>
              <a:defRPr sz="373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57" name="Google Shape;4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700" y="5701685"/>
            <a:ext cx="2054368" cy="81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6"/>
          <p:cNvPicPr preferRelativeResize="0"/>
          <p:nvPr/>
        </p:nvPicPr>
        <p:blipFill rotWithShape="1">
          <a:blip r:embed="rId4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EE8E9A-943C-91A2-B9F4-068A46D709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96" y="5713247"/>
            <a:ext cx="7040894" cy="6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66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with photo) - Blue">
  <p:cSld name="Divider slide (with photo) - Blue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5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3144" y="0"/>
            <a:ext cx="77288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65"/>
          <p:cNvPicPr preferRelativeResize="0"/>
          <p:nvPr/>
        </p:nvPicPr>
        <p:blipFill rotWithShape="1">
          <a:blip r:embed="rId3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5"/>
          <p:cNvSpPr txBox="1"/>
          <p:nvPr/>
        </p:nvSpPr>
        <p:spPr>
          <a:xfrm>
            <a:off x="646118" y="3008970"/>
            <a:ext cx="3211599" cy="19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9AE37"/>
              </a:buClr>
              <a:buSzPts val="2667"/>
              <a:buFont typeface="Open Sans SemiBold"/>
              <a:buNone/>
            </a:pPr>
            <a:r>
              <a:rPr lang="en-US" sz="2667" b="0" i="0" dirty="0">
                <a:solidFill>
                  <a:srgbClr val="49AE3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PLACE PHOTO HERE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Open Sans SemiBold"/>
              <a:buNone/>
            </a:pPr>
            <a:endParaRPr sz="2667" b="0" i="0" dirty="0">
              <a:solidFill>
                <a:srgbClr val="49AE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67"/>
              <a:buFont typeface="Open Sans"/>
              <a:buNone/>
            </a:pP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Photo must </a:t>
            </a:r>
            <a:r>
              <a:rPr lang="en-US" sz="1467" b="1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 overlap blue background</a:t>
            </a:r>
            <a:endParaRPr sz="1467" b="0" i="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03" name="Google Shape;503;p65"/>
          <p:cNvCxnSpPr/>
          <p:nvPr/>
        </p:nvCxnSpPr>
        <p:spPr>
          <a:xfrm>
            <a:off x="3638983" y="4402149"/>
            <a:ext cx="670096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with photo) - Green">
  <p:cSld name="Divider slide (with photo) - Green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66" descr="Green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3144" y="0"/>
            <a:ext cx="77288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66"/>
          <p:cNvPicPr preferRelativeResize="0"/>
          <p:nvPr/>
        </p:nvPicPr>
        <p:blipFill rotWithShape="1">
          <a:blip r:embed="rId3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6"/>
          <p:cNvSpPr txBox="1"/>
          <p:nvPr/>
        </p:nvSpPr>
        <p:spPr>
          <a:xfrm>
            <a:off x="646118" y="3008970"/>
            <a:ext cx="3211599" cy="19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9AE37"/>
              </a:buClr>
              <a:buSzPts val="2667"/>
              <a:buFont typeface="Open Sans SemiBold"/>
              <a:buNone/>
            </a:pPr>
            <a:r>
              <a:rPr lang="en-US" sz="2667" b="0" i="0" dirty="0">
                <a:solidFill>
                  <a:srgbClr val="49AE3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PLACE PHOTO HERE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Open Sans SemiBold"/>
              <a:buNone/>
            </a:pPr>
            <a:endParaRPr sz="2667" b="0" i="0" dirty="0">
              <a:solidFill>
                <a:srgbClr val="49AE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67"/>
              <a:buFont typeface="Open Sans"/>
              <a:buNone/>
            </a:pP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Photo must </a:t>
            </a:r>
            <a:r>
              <a:rPr lang="en-US" sz="1467" b="1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 overlap green background</a:t>
            </a:r>
            <a:endParaRPr sz="1467" b="0" i="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08" name="Google Shape;508;p66"/>
          <p:cNvCxnSpPr/>
          <p:nvPr/>
        </p:nvCxnSpPr>
        <p:spPr>
          <a:xfrm>
            <a:off x="3638983" y="4402149"/>
            <a:ext cx="670096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without photo)">
  <p:cSld name="Divider slide (without photo)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67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7"/>
          <p:cNvPicPr preferRelativeResize="0"/>
          <p:nvPr/>
        </p:nvPicPr>
        <p:blipFill rotWithShape="1">
          <a:blip r:embed="rId3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7"/>
          <p:cNvSpPr/>
          <p:nvPr/>
        </p:nvSpPr>
        <p:spPr>
          <a:xfrm>
            <a:off x="0" y="2226733"/>
            <a:ext cx="6555619" cy="1848152"/>
          </a:xfrm>
          <a:prstGeom prst="rect">
            <a:avLst/>
          </a:prstGeom>
          <a:solidFill>
            <a:srgbClr val="49AE3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7"/>
          <p:cNvSpPr txBox="1">
            <a:spLocks noGrp="1"/>
          </p:cNvSpPr>
          <p:nvPr>
            <p:ph type="subTitle" idx="1"/>
          </p:nvPr>
        </p:nvSpPr>
        <p:spPr>
          <a:xfrm>
            <a:off x="175382" y="2226734"/>
            <a:ext cx="6189133" cy="174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747"/>
              </a:spcBef>
              <a:spcAft>
                <a:spcPts val="0"/>
              </a:spcAft>
              <a:buClr>
                <a:srgbClr val="FFFFFF"/>
              </a:buClr>
              <a:buSzPts val="3733"/>
              <a:buNone/>
              <a:defRPr sz="3733" b="0" i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14" name="Google Shape;514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with photo)">
  <p:cSld name="Divider Slide (with photo)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68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3144" y="0"/>
            <a:ext cx="77288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68"/>
          <p:cNvPicPr preferRelativeResize="0"/>
          <p:nvPr/>
        </p:nvPicPr>
        <p:blipFill rotWithShape="1">
          <a:blip r:embed="rId3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8"/>
          <p:cNvSpPr/>
          <p:nvPr/>
        </p:nvSpPr>
        <p:spPr>
          <a:xfrm>
            <a:off x="4466773" y="2226733"/>
            <a:ext cx="6555619" cy="1848152"/>
          </a:xfrm>
          <a:prstGeom prst="rect">
            <a:avLst/>
          </a:prstGeom>
          <a:solidFill>
            <a:srgbClr val="49AE3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8"/>
          <p:cNvSpPr txBox="1">
            <a:spLocks noGrp="1"/>
          </p:cNvSpPr>
          <p:nvPr>
            <p:ph type="subTitle" idx="1"/>
          </p:nvPr>
        </p:nvSpPr>
        <p:spPr>
          <a:xfrm>
            <a:off x="4466773" y="2226734"/>
            <a:ext cx="6555619" cy="174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747"/>
              </a:spcBef>
              <a:spcAft>
                <a:spcPts val="0"/>
              </a:spcAft>
              <a:buClr>
                <a:srgbClr val="FFFFFF"/>
              </a:buClr>
              <a:buSzPts val="3733"/>
              <a:buNone/>
              <a:defRPr sz="3733" b="0" i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68"/>
          <p:cNvSpPr txBox="1"/>
          <p:nvPr/>
        </p:nvSpPr>
        <p:spPr>
          <a:xfrm>
            <a:off x="646118" y="3008970"/>
            <a:ext cx="3211599" cy="19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9AE37"/>
              </a:buClr>
              <a:buSzPts val="2667"/>
              <a:buFont typeface="Open Sans SemiBold"/>
              <a:buNone/>
            </a:pPr>
            <a:r>
              <a:rPr lang="en-US" sz="2667" b="0" i="0" dirty="0">
                <a:solidFill>
                  <a:srgbClr val="49AE3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PLACE PHOTO HERE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Open Sans SemiBold"/>
              <a:buNone/>
            </a:pPr>
            <a:endParaRPr sz="2667" b="0" i="0" dirty="0">
              <a:solidFill>
                <a:srgbClr val="49AE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67"/>
              <a:buFont typeface="Open Sans"/>
              <a:buNone/>
            </a:pP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Photo must </a:t>
            </a:r>
            <a:r>
              <a:rPr lang="en-US" sz="1467" b="1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 overlap blue</a:t>
            </a:r>
            <a:b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or green background</a:t>
            </a:r>
            <a:endParaRPr sz="1467" b="0" i="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21" name="Google Shape;521;p68"/>
          <p:cNvCxnSpPr/>
          <p:nvPr/>
        </p:nvCxnSpPr>
        <p:spPr>
          <a:xfrm>
            <a:off x="3638983" y="4402149"/>
            <a:ext cx="670096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with full photo)">
  <p:cSld name="Divider Slide (with full photo)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9"/>
          <p:cNvSpPr/>
          <p:nvPr/>
        </p:nvSpPr>
        <p:spPr>
          <a:xfrm>
            <a:off x="0" y="4645781"/>
            <a:ext cx="6555619" cy="1848152"/>
          </a:xfrm>
          <a:prstGeom prst="rect">
            <a:avLst/>
          </a:prstGeom>
          <a:solidFill>
            <a:srgbClr val="49AE3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9"/>
          <p:cNvSpPr txBox="1">
            <a:spLocks noGrp="1"/>
          </p:cNvSpPr>
          <p:nvPr>
            <p:ph type="subTitle" idx="1"/>
          </p:nvPr>
        </p:nvSpPr>
        <p:spPr>
          <a:xfrm>
            <a:off x="175382" y="4645782"/>
            <a:ext cx="6189133" cy="174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747"/>
              </a:spcBef>
              <a:spcAft>
                <a:spcPts val="0"/>
              </a:spcAft>
              <a:buClr>
                <a:srgbClr val="FFFFFF"/>
              </a:buClr>
              <a:buSzPts val="3733"/>
              <a:buNone/>
              <a:defRPr sz="3733" b="0" i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70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0"/>
          <p:cNvPicPr preferRelativeResize="0"/>
          <p:nvPr/>
        </p:nvPicPr>
        <p:blipFill rotWithShape="1">
          <a:blip r:embed="rId3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8099" y="2970456"/>
            <a:ext cx="2772253" cy="11033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9" name="Google Shape;529;p70"/>
          <p:cNvGrpSpPr/>
          <p:nvPr/>
        </p:nvGrpSpPr>
        <p:grpSpPr>
          <a:xfrm>
            <a:off x="6795608" y="2113575"/>
            <a:ext cx="429296" cy="2589092"/>
            <a:chOff x="5243212" y="1307739"/>
            <a:chExt cx="413633" cy="2494630"/>
          </a:xfrm>
        </p:grpSpPr>
        <p:pic>
          <p:nvPicPr>
            <p:cNvPr id="530" name="Google Shape;530;p7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99479" y="1307739"/>
              <a:ext cx="344666" cy="298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1" name="Google Shape;531;p7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38105" y="1975496"/>
              <a:ext cx="231602" cy="404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2" name="Google Shape;532;p7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243212" y="2760362"/>
              <a:ext cx="413633" cy="331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Google Shape;533;p7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276167" y="3448607"/>
              <a:ext cx="353762" cy="3537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4" name="Google Shape;534;p70"/>
          <p:cNvSpPr txBox="1"/>
          <p:nvPr/>
        </p:nvSpPr>
        <p:spPr>
          <a:xfrm>
            <a:off x="7610925" y="2709333"/>
            <a:ext cx="3784599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eHealthSaskatchewan</a:t>
            </a:r>
            <a:endParaRPr sz="2400" b="0" i="0"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35" name="Google Shape;535;p70"/>
          <p:cNvSpPr txBox="1"/>
          <p:nvPr/>
        </p:nvSpPr>
        <p:spPr>
          <a:xfrm>
            <a:off x="7610925" y="3462867"/>
            <a:ext cx="3784599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eHealthSask</a:t>
            </a:r>
            <a:endParaRPr dirty="0"/>
          </a:p>
        </p:txBody>
      </p:sp>
      <p:sp>
        <p:nvSpPr>
          <p:cNvPr id="536" name="Google Shape;536;p70"/>
          <p:cNvSpPr txBox="1"/>
          <p:nvPr/>
        </p:nvSpPr>
        <p:spPr>
          <a:xfrm>
            <a:off x="7610925" y="4177733"/>
            <a:ext cx="3784599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eHealth-Saskatchewan</a:t>
            </a:r>
            <a:endParaRPr dirty="0"/>
          </a:p>
        </p:txBody>
      </p:sp>
      <p:cxnSp>
        <p:nvCxnSpPr>
          <p:cNvPr id="537" name="Google Shape;537;p70"/>
          <p:cNvCxnSpPr/>
          <p:nvPr/>
        </p:nvCxnSpPr>
        <p:spPr>
          <a:xfrm>
            <a:off x="5520267" y="1642534"/>
            <a:ext cx="0" cy="3598333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8" name="Google Shape;538;p70"/>
          <p:cNvSpPr txBox="1"/>
          <p:nvPr/>
        </p:nvSpPr>
        <p:spPr>
          <a:xfrm>
            <a:off x="7610925" y="1934384"/>
            <a:ext cx="3784599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eHealthSK</a:t>
            </a:r>
            <a:endParaRPr sz="2400" b="0" i="0"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(with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Background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1569" y="6324595"/>
            <a:ext cx="1148715" cy="4571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4"/>
          <a:srcRect t="28498" r="58323" b="21682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2468" y="285048"/>
            <a:ext cx="11629281" cy="733987"/>
          </a:xfrm>
        </p:spPr>
        <p:txBody>
          <a:bodyPr anchor="t">
            <a:normAutofit/>
          </a:bodyPr>
          <a:lstStyle>
            <a:lvl1pPr marL="0" indent="0" algn="l">
              <a:buNone/>
              <a:defRPr sz="3733" b="0" i="0" baseline="0">
                <a:solidFill>
                  <a:srgbClr val="0086D1"/>
                </a:solidFill>
                <a:latin typeface="Myriad Pro Semibold"/>
                <a:cs typeface="Myriad Pro Semibold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Page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262467" y="1200151"/>
            <a:ext cx="11628967" cy="4694767"/>
          </a:xfrm>
        </p:spPr>
        <p:txBody>
          <a:bodyPr>
            <a:normAutofit/>
          </a:bodyPr>
          <a:lstStyle>
            <a:lvl1pPr>
              <a:defRPr sz="3200">
                <a:latin typeface="Myriad Pro" panose="020B0503030403020204" pitchFamily="34" charset="0"/>
              </a:defRPr>
            </a:lvl1pPr>
            <a:lvl2pPr>
              <a:defRPr sz="2667">
                <a:latin typeface="Myriad Pro" panose="020B0503030403020204" pitchFamily="34" charset="0"/>
              </a:defRPr>
            </a:lvl2pPr>
            <a:lvl3pPr>
              <a:defRPr sz="2400">
                <a:latin typeface="Myriad Pro" panose="020B0503030403020204" pitchFamily="34" charset="0"/>
              </a:defRPr>
            </a:lvl3pPr>
            <a:lvl4pPr>
              <a:defRPr sz="2133">
                <a:latin typeface="Myriad Pro" panose="020B0503030403020204" pitchFamily="34" charset="0"/>
              </a:defRPr>
            </a:lvl4pPr>
            <a:lvl5pPr>
              <a:defRPr sz="2133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4328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(without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Background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1569" y="6324595"/>
            <a:ext cx="1148715" cy="4571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4"/>
          <a:srcRect t="28498" r="58323" b="21682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0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(with title)" preserve="1">
  <p:cSld name="2_Content slide (with title)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38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8"/>
          <p:cNvPicPr preferRelativeResize="0"/>
          <p:nvPr/>
        </p:nvPicPr>
        <p:blipFill rotWithShape="1">
          <a:blip r:embed="rId4">
            <a:alphaModFix/>
          </a:blip>
          <a:srcRect t="28498" r="58323" b="21681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8"/>
          <p:cNvSpPr txBox="1">
            <a:spLocks noGrp="1"/>
          </p:cNvSpPr>
          <p:nvPr>
            <p:ph type="subTitle" idx="1"/>
          </p:nvPr>
        </p:nvSpPr>
        <p:spPr>
          <a:xfrm>
            <a:off x="262468" y="285048"/>
            <a:ext cx="11629281" cy="73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747"/>
              </a:spcBef>
              <a:spcAft>
                <a:spcPts val="0"/>
              </a:spcAft>
              <a:buClr>
                <a:srgbClr val="0086D1"/>
              </a:buClr>
              <a:buSzPts val="3733"/>
              <a:buNone/>
              <a:defRPr sz="3733" b="0" i="0">
                <a:solidFill>
                  <a:srgbClr val="0086D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38"/>
          <p:cNvSpPr txBox="1">
            <a:spLocks noGrp="1"/>
          </p:cNvSpPr>
          <p:nvPr>
            <p:ph type="body" idx="2"/>
          </p:nvPr>
        </p:nvSpPr>
        <p:spPr>
          <a:xfrm>
            <a:off x="262467" y="1200151"/>
            <a:ext cx="11628967" cy="469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2CF984-0C57-956C-03A5-4761B8DECD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53" y="6270670"/>
            <a:ext cx="5130053" cy="4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1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reverse (Blue)" preserve="1">
  <p:cSld name="1_Custom layout reverse (Blue)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1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61" descr="Green_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61"/>
          <p:cNvPicPr preferRelativeResize="0"/>
          <p:nvPr/>
        </p:nvPicPr>
        <p:blipFill rotWithShape="1">
          <a:blip r:embed="rId5">
            <a:alphaModFix/>
          </a:blip>
          <a:srcRect t="28498" r="58323" b="21681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1B7429-793B-091E-9245-5DD8C707DC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53" y="6270670"/>
            <a:ext cx="5130053" cy="4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reverse (Blue) - With Social" preserve="1">
  <p:cSld name="1_Custom layout reverse (Blue) - With Social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62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62" descr="Green_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8" name="Google Shape;478;p62"/>
          <p:cNvGrpSpPr/>
          <p:nvPr/>
        </p:nvGrpSpPr>
        <p:grpSpPr>
          <a:xfrm>
            <a:off x="9976513" y="6429678"/>
            <a:ext cx="1155343" cy="198244"/>
            <a:chOff x="5299479" y="1262997"/>
            <a:chExt cx="2140624" cy="367305"/>
          </a:xfrm>
        </p:grpSpPr>
        <p:pic>
          <p:nvPicPr>
            <p:cNvPr id="479" name="Google Shape;479;p6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99479" y="1307739"/>
              <a:ext cx="344666" cy="298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6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22831" y="1262997"/>
              <a:ext cx="210366" cy="367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6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22139" y="1274102"/>
              <a:ext cx="413633" cy="331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6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86341" y="1263249"/>
              <a:ext cx="353762" cy="3537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3" name="Google Shape;483;p62"/>
          <p:cNvPicPr preferRelativeResize="0"/>
          <p:nvPr/>
        </p:nvPicPr>
        <p:blipFill rotWithShape="1">
          <a:blip r:embed="rId9">
            <a:alphaModFix/>
          </a:blip>
          <a:srcRect t="28498" r="58323" b="21681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559CB4-4A33-0D4A-F7AF-A6589E3003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53" y="6270670"/>
            <a:ext cx="5130053" cy="4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reverse (Green)" preserve="1">
  <p:cSld name="1_Custom layout reverse (Green)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63" descr="Green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3" descr="Blue_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3"/>
          <p:cNvPicPr preferRelativeResize="0"/>
          <p:nvPr/>
        </p:nvPicPr>
        <p:blipFill rotWithShape="1">
          <a:blip r:embed="rId5">
            <a:alphaModFix/>
          </a:blip>
          <a:srcRect t="28498" r="58323" b="21681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859639-D8B4-66FF-2C6E-31D7705680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53" y="6270670"/>
            <a:ext cx="5130053" cy="4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reverse (Green) - With Social" preserve="1">
  <p:cSld name="1_Custom layout reverse (Green) - With Social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64" descr="Green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64" descr="Blue_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04467"/>
            <a:ext cx="12192000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69" y="6324595"/>
            <a:ext cx="1148715" cy="4571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" name="Google Shape;493;p64"/>
          <p:cNvGrpSpPr/>
          <p:nvPr/>
        </p:nvGrpSpPr>
        <p:grpSpPr>
          <a:xfrm>
            <a:off x="9976513" y="6429678"/>
            <a:ext cx="1155343" cy="198244"/>
            <a:chOff x="5299479" y="1262997"/>
            <a:chExt cx="2140624" cy="367305"/>
          </a:xfrm>
        </p:grpSpPr>
        <p:pic>
          <p:nvPicPr>
            <p:cNvPr id="494" name="Google Shape;494;p6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99479" y="1307739"/>
              <a:ext cx="344666" cy="298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6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22831" y="1262997"/>
              <a:ext cx="210366" cy="367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6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22139" y="1274102"/>
              <a:ext cx="413633" cy="331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6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86341" y="1263249"/>
              <a:ext cx="353762" cy="3537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8" name="Google Shape;498;p64"/>
          <p:cNvPicPr preferRelativeResize="0"/>
          <p:nvPr/>
        </p:nvPicPr>
        <p:blipFill rotWithShape="1">
          <a:blip r:embed="rId9">
            <a:alphaModFix/>
          </a:blip>
          <a:srcRect t="28498" r="58323" b="21681"/>
          <a:stretch/>
        </p:blipFill>
        <p:spPr>
          <a:xfrm>
            <a:off x="11318325" y="6104467"/>
            <a:ext cx="873676" cy="75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8746C5-47E5-C234-0ED0-F5D947F5E5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53" y="6270670"/>
            <a:ext cx="5130053" cy="4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6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with photo) - Blue" preserve="1">
  <p:cSld name="1_Divider slide (with photo) - Blue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5" descr="Blue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3144" y="0"/>
            <a:ext cx="77288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65"/>
          <p:cNvPicPr preferRelativeResize="0"/>
          <p:nvPr/>
        </p:nvPicPr>
        <p:blipFill rotWithShape="1">
          <a:blip r:embed="rId3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5"/>
          <p:cNvSpPr txBox="1"/>
          <p:nvPr/>
        </p:nvSpPr>
        <p:spPr>
          <a:xfrm>
            <a:off x="646118" y="3008970"/>
            <a:ext cx="3211599" cy="19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9AE37"/>
              </a:buClr>
              <a:buSzPts val="2667"/>
              <a:buFont typeface="Open Sans SemiBold"/>
              <a:buNone/>
            </a:pPr>
            <a:r>
              <a:rPr lang="en-US" sz="2667" b="0" i="0" dirty="0">
                <a:solidFill>
                  <a:srgbClr val="49AE3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PLACE PHOTO HERE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Open Sans SemiBold"/>
              <a:buNone/>
            </a:pPr>
            <a:endParaRPr sz="2667" b="0" i="0" dirty="0">
              <a:solidFill>
                <a:srgbClr val="49AE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67"/>
              <a:buFont typeface="Open Sans"/>
              <a:buNone/>
            </a:pP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Photo must </a:t>
            </a:r>
            <a:r>
              <a:rPr lang="en-US" sz="1467" b="1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 overlap blue background</a:t>
            </a:r>
            <a:endParaRPr sz="1467" b="0" i="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03" name="Google Shape;503;p65"/>
          <p:cNvCxnSpPr/>
          <p:nvPr/>
        </p:nvCxnSpPr>
        <p:spPr>
          <a:xfrm>
            <a:off x="3638983" y="4402149"/>
            <a:ext cx="670096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0664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(with photo) - Green" preserve="1">
  <p:cSld name="1_Divider slide (with photo) - Green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66" descr="Green_Backgroun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3144" y="0"/>
            <a:ext cx="77288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66"/>
          <p:cNvPicPr preferRelativeResize="0"/>
          <p:nvPr/>
        </p:nvPicPr>
        <p:blipFill rotWithShape="1">
          <a:blip r:embed="rId3">
            <a:alphaModFix/>
          </a:blip>
          <a:srcRect r="35352" b="18800"/>
          <a:stretch/>
        </p:blipFill>
        <p:spPr>
          <a:xfrm>
            <a:off x="9357161" y="4288904"/>
            <a:ext cx="2834840" cy="2569096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6"/>
          <p:cNvSpPr txBox="1"/>
          <p:nvPr/>
        </p:nvSpPr>
        <p:spPr>
          <a:xfrm>
            <a:off x="646118" y="3008970"/>
            <a:ext cx="3211599" cy="194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9AE37"/>
              </a:buClr>
              <a:buSzPts val="2667"/>
              <a:buFont typeface="Open Sans SemiBold"/>
              <a:buNone/>
            </a:pPr>
            <a:r>
              <a:rPr lang="en-US" sz="2667" b="0" i="0" dirty="0">
                <a:solidFill>
                  <a:srgbClr val="49AE3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PLACE PHOTO HERE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Open Sans SemiBold"/>
              <a:buNone/>
            </a:pPr>
            <a:endParaRPr sz="2667" b="0" i="0" dirty="0">
              <a:solidFill>
                <a:srgbClr val="49AE3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67"/>
              <a:buFont typeface="Open Sans"/>
              <a:buNone/>
            </a:pP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Photo must </a:t>
            </a:r>
            <a:r>
              <a:rPr lang="en-US" sz="1467" b="1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n-US" sz="1467" b="0" i="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 overlap green background</a:t>
            </a:r>
            <a:endParaRPr sz="1467" b="0" i="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08" name="Google Shape;508;p66"/>
          <p:cNvCxnSpPr/>
          <p:nvPr/>
        </p:nvCxnSpPr>
        <p:spPr>
          <a:xfrm>
            <a:off x="3638983" y="4402149"/>
            <a:ext cx="670096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5029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Open Sans"/>
              <a:buNone/>
              <a:defRPr sz="5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9" name="Google Shape;449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0" name="Google Shape;450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52" name="Google Shape;452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41" r:id="rId26"/>
    <p:sldLayoutId id="2147483742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Gord.smith@ehealthsask.ca" TargetMode="External"/><Relationship Id="rId3" Type="http://schemas.openxmlformats.org/officeDocument/2006/relationships/hyperlink" Target="https://www.ehealthsask.ca/services/MSHR/" TargetMode="External"/><Relationship Id="rId7" Type="http://schemas.openxmlformats.org/officeDocument/2006/relationships/hyperlink" Target="mailto:Diane.dolney@ehealthsask.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pennotes.org/" TargetMode="External"/><Relationship Id="rId5" Type="http://schemas.openxmlformats.org/officeDocument/2006/relationships/hyperlink" Target="https://www.cmpa-acpm.ca/en/advice-publications/browse-articles/2020/writing-with-care" TargetMode="External"/><Relationship Id="rId4" Type="http://schemas.openxmlformats.org/officeDocument/2006/relationships/hyperlink" Target="https://www.ehealthsask.ca/MySaskHealthRecord/MySaskHealthRecord/Pages/About.aspx" TargetMode="External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1182674"/>
            <a:ext cx="9144000" cy="361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7"/>
              <a:buFont typeface="Open Sans SemiBold"/>
              <a:buNone/>
              <a:defRPr sz="5867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MySaskHealthRecord</a:t>
            </a:r>
          </a:p>
          <a:p>
            <a:endParaRPr lang="en-US" dirty="0"/>
          </a:p>
          <a:p>
            <a:r>
              <a:rPr lang="en-US" dirty="0"/>
              <a:t>Open Clinical Documents</a:t>
            </a:r>
          </a:p>
          <a:p>
            <a:r>
              <a:rPr lang="en-US" dirty="0"/>
              <a:t>Overview</a:t>
            </a:r>
          </a:p>
          <a:p>
            <a:endParaRPr lang="en-US" dirty="0"/>
          </a:p>
          <a:p>
            <a:br>
              <a:rPr lang="en-US" dirty="0"/>
            </a:br>
            <a:r>
              <a:rPr lang="en-US" dirty="0"/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93869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Patient Feedback: Outcomes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35" y="1518971"/>
            <a:ext cx="9526329" cy="3820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2835" y="5772150"/>
            <a:ext cx="439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Source: 2020 &amp; 2023 MySaskHealthRecord Surveys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8635" y="5838965"/>
            <a:ext cx="3100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Appendix 1 for additional results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062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Upcoming Enhancements: Open Clinical Documents</a:t>
            </a:r>
          </a:p>
        </p:txBody>
      </p:sp>
    </p:spTree>
    <p:extLst>
      <p:ext uri="{BB962C8B-B14F-4D97-AF65-F5344CB8AC3E}">
        <p14:creationId xmlns:p14="http://schemas.microsoft.com/office/powerpoint/2010/main" val="368276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Open clinical documents: Implementation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Phased implementation: </a:t>
            </a:r>
          </a:p>
          <a:p>
            <a:pPr lvl="1"/>
            <a:r>
              <a:rPr lang="en-US" sz="2200" dirty="0"/>
              <a:t>start small, not retroactive</a:t>
            </a:r>
          </a:p>
          <a:p>
            <a:pPr lvl="1"/>
            <a:r>
              <a:rPr lang="en-US" sz="2200" dirty="0"/>
              <a:t>Learn from other jurisdictions</a:t>
            </a:r>
          </a:p>
          <a:p>
            <a:pPr lvl="1"/>
            <a:r>
              <a:rPr lang="en-US" sz="2200" dirty="0"/>
              <a:t>Pilot with SCA</a:t>
            </a:r>
          </a:p>
          <a:p>
            <a:pPr marL="516446" lvl="1" indent="0">
              <a:buNone/>
            </a:pPr>
            <a:endParaRPr lang="en-US" sz="2267" dirty="0"/>
          </a:p>
          <a:p>
            <a:pPr marL="457200" lvl="1" indent="-431800">
              <a:spcBef>
                <a:spcPts val="640"/>
              </a:spcBef>
              <a:buSzPts val="3200"/>
              <a:buFont typeface="Arial"/>
              <a:buChar char="•"/>
            </a:pPr>
            <a:r>
              <a:rPr lang="en-US" sz="2800" dirty="0"/>
              <a:t>Formation of working groups to manage risks and change: </a:t>
            </a:r>
          </a:p>
          <a:p>
            <a:pPr lvl="1"/>
            <a:r>
              <a:rPr lang="en-US" sz="2200" dirty="0"/>
              <a:t>Corrections team</a:t>
            </a:r>
          </a:p>
          <a:p>
            <a:pPr lvl="1"/>
            <a:r>
              <a:rPr lang="en-US" sz="2200" dirty="0"/>
              <a:t>Sensitive information team</a:t>
            </a:r>
          </a:p>
          <a:p>
            <a:pPr lvl="1"/>
            <a:r>
              <a:rPr lang="en-US" sz="2200" dirty="0"/>
              <a:t>Change management and communication (CMC) team </a:t>
            </a:r>
          </a:p>
          <a:p>
            <a:pPr marL="25400" indent="0">
              <a:buNone/>
            </a:pPr>
            <a:endParaRPr lang="en-US" dirty="0"/>
          </a:p>
          <a:p>
            <a:pPr marL="516446" lvl="1" indent="0">
              <a:buNone/>
            </a:pPr>
            <a:endParaRPr lang="en-US" dirty="0"/>
          </a:p>
          <a:p>
            <a:pPr marL="254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Open clinical documents: Scope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scope (2023-24): </a:t>
            </a:r>
          </a:p>
          <a:p>
            <a:pPr lvl="1"/>
            <a:r>
              <a:rPr lang="en-US" sz="2800" dirty="0"/>
              <a:t>Documents generated in the SHA and SCA</a:t>
            </a:r>
          </a:p>
          <a:p>
            <a:pPr lvl="1"/>
            <a:r>
              <a:rPr lang="en-US" sz="2800" dirty="0"/>
              <a:t>Reports already in the eHRViewer:</a:t>
            </a:r>
          </a:p>
          <a:p>
            <a:pPr lvl="2"/>
            <a:r>
              <a:rPr lang="en-US" dirty="0"/>
              <a:t>Operative/Procedure </a:t>
            </a:r>
          </a:p>
          <a:p>
            <a:pPr lvl="2"/>
            <a:r>
              <a:rPr lang="en-US" dirty="0"/>
              <a:t>Discharge summaries/transfers</a:t>
            </a:r>
          </a:p>
          <a:p>
            <a:pPr lvl="2"/>
            <a:r>
              <a:rPr lang="en-US"/>
              <a:t>Consults</a:t>
            </a:r>
            <a:endParaRPr lang="en-US" dirty="0"/>
          </a:p>
          <a:p>
            <a:pPr lvl="2"/>
            <a:r>
              <a:rPr lang="en-US" dirty="0"/>
              <a:t>Review/Follow ups</a:t>
            </a:r>
          </a:p>
          <a:p>
            <a:pPr lvl="2"/>
            <a:r>
              <a:rPr lang="en-US" dirty="0"/>
              <a:t>Hospital Admission</a:t>
            </a:r>
          </a:p>
          <a:p>
            <a:pPr lvl="2"/>
            <a:r>
              <a:rPr lang="en-US" dirty="0"/>
              <a:t>Consults</a:t>
            </a:r>
          </a:p>
          <a:p>
            <a:pPr lvl="2"/>
            <a:r>
              <a:rPr lang="en-US" dirty="0"/>
              <a:t>History/Physicals </a:t>
            </a:r>
          </a:p>
          <a:p>
            <a:pPr marL="990600" lvl="2" indent="0">
              <a:buNone/>
            </a:pPr>
            <a:endParaRPr lang="en-US" sz="1600" dirty="0"/>
          </a:p>
          <a:p>
            <a:pPr lvl="2"/>
            <a:endParaRPr lang="en-US" sz="1600" dirty="0"/>
          </a:p>
          <a:p>
            <a:pPr marL="9906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5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Implementation Timelines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9093" y="1876214"/>
          <a:ext cx="7252739" cy="2091540"/>
        </p:xfrm>
        <a:graphic>
          <a:graphicData uri="http://schemas.openxmlformats.org/drawingml/2006/table">
            <a:tbl>
              <a:tblPr firstRow="1" firstCol="1" bandRow="1"/>
              <a:tblGrid>
                <a:gridCol w="3615761">
                  <a:extLst>
                    <a:ext uri="{9D8B030D-6E8A-4147-A177-3AD203B41FA5}">
                      <a16:colId xmlns:a16="http://schemas.microsoft.com/office/drawing/2014/main" val="4029647229"/>
                    </a:ext>
                  </a:extLst>
                </a:gridCol>
                <a:gridCol w="3636978">
                  <a:extLst>
                    <a:ext uri="{9D8B030D-6E8A-4147-A177-3AD203B41FA5}">
                      <a16:colId xmlns:a16="http://schemas.microsoft.com/office/drawing/2014/main" val="3351243203"/>
                    </a:ext>
                  </a:extLst>
                </a:gridCol>
              </a:tblGrid>
              <a:tr h="522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Timeframe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78637"/>
                  </a:ext>
                </a:extLst>
              </a:tr>
              <a:tr h="522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1 – SCA reports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1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355975"/>
                  </a:ext>
                </a:extLst>
              </a:tr>
              <a:tr h="522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Timeframe*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592988"/>
                  </a:ext>
                </a:extLst>
              </a:tr>
              <a:tr h="522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n-US" sz="2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– SHA reports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Q2-Q4</a:t>
                      </a:r>
                      <a:r>
                        <a:rPr lang="en-US" sz="2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2023/2024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864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6537" y="4510011"/>
            <a:ext cx="10836166" cy="734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>
                <a:solidFill>
                  <a:schemeClr val="tx1"/>
                </a:solidFill>
              </a:rPr>
              <a:t>* </a:t>
            </a:r>
            <a:r>
              <a:rPr lang="en-US" sz="2400" i="1" dirty="0">
                <a:solidFill>
                  <a:schemeClr val="tx1"/>
                </a:solidFill>
              </a:rPr>
              <a:t>Timeline dependent on MSHR governance approvals and organizational readiness. </a:t>
            </a:r>
          </a:p>
        </p:txBody>
      </p:sp>
    </p:spTree>
    <p:extLst>
      <p:ext uri="{BB962C8B-B14F-4D97-AF65-F5344CB8AC3E}">
        <p14:creationId xmlns:p14="http://schemas.microsoft.com/office/powerpoint/2010/main" val="321210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Open Clinical Documents SCA Pilot</a:t>
            </a:r>
            <a:endParaRPr lang="en-US" dirty="0">
              <a:solidFill>
                <a:srgbClr val="FF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SCA documents in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eHRViewer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have been released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6514" y="2369961"/>
          <a:ext cx="9806528" cy="2654616"/>
        </p:xfrm>
        <a:graphic>
          <a:graphicData uri="http://schemas.openxmlformats.org/drawingml/2006/table">
            <a:tbl>
              <a:tblPr firstRow="1" bandRow="1">
                <a:tableStyleId>{85E93293-543B-4F60-8C7C-21F38F3D3D16}</a:tableStyleId>
              </a:tblPr>
              <a:tblGrid>
                <a:gridCol w="6184030">
                  <a:extLst>
                    <a:ext uri="{9D8B030D-6E8A-4147-A177-3AD203B41FA5}">
                      <a16:colId xmlns:a16="http://schemas.microsoft.com/office/drawing/2014/main" val="1763116959"/>
                    </a:ext>
                  </a:extLst>
                </a:gridCol>
                <a:gridCol w="3622498">
                  <a:extLst>
                    <a:ext uri="{9D8B030D-6E8A-4147-A177-3AD203B41FA5}">
                      <a16:colId xmlns:a16="http://schemas.microsoft.com/office/drawing/2014/main" val="3639164113"/>
                    </a:ext>
                  </a:extLst>
                </a:gridCol>
              </a:tblGrid>
              <a:tr h="582765">
                <a:tc>
                  <a:txBody>
                    <a:bodyPr/>
                    <a:lstStyle/>
                    <a:p>
                      <a:r>
                        <a:rPr lang="en-US" sz="2800" b="1" dirty="0"/>
                        <a:t>SCA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Timeframe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15925"/>
                  </a:ext>
                </a:extLst>
              </a:tr>
              <a:tr h="207185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Iteration 1 – Discharge</a:t>
                      </a:r>
                      <a:r>
                        <a:rPr lang="en-US" sz="2400" baseline="0" dirty="0"/>
                        <a:t> Summaries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/>
                        <a:t>Iteration 2 – Consults and Referrals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/>
                        <a:t>Iteration 3 – Progress Notes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May 5, 2023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May 10, 2023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May 31,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58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113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SHA Implementation: Open Clinical Document Type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Reports already in the </a:t>
            </a:r>
            <a:r>
              <a:rPr lang="en-US" sz="2400" dirty="0" err="1"/>
              <a:t>eHRViewer</a:t>
            </a:r>
            <a:r>
              <a:rPr lang="en-US" sz="2400" dirty="0"/>
              <a:t>:</a:t>
            </a:r>
          </a:p>
          <a:p>
            <a:pPr lvl="2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615655"/>
              </p:ext>
            </p:extLst>
          </p:nvPr>
        </p:nvGraphicFramePr>
        <p:xfrm>
          <a:off x="1982228" y="1769207"/>
          <a:ext cx="7219514" cy="4066980"/>
        </p:xfrm>
        <a:graphic>
          <a:graphicData uri="http://schemas.openxmlformats.org/drawingml/2006/table">
            <a:tbl>
              <a:tblPr firstRow="1" bandRow="1">
                <a:tableStyleId>{85E93293-543B-4F60-8C7C-21F38F3D3D16}</a:tableStyleId>
              </a:tblPr>
              <a:tblGrid>
                <a:gridCol w="3382062">
                  <a:extLst>
                    <a:ext uri="{9D8B030D-6E8A-4147-A177-3AD203B41FA5}">
                      <a16:colId xmlns:a16="http://schemas.microsoft.com/office/drawing/2014/main" val="1038097419"/>
                    </a:ext>
                  </a:extLst>
                </a:gridCol>
                <a:gridCol w="1874952">
                  <a:extLst>
                    <a:ext uri="{9D8B030D-6E8A-4147-A177-3AD203B41FA5}">
                      <a16:colId xmlns:a16="http://schemas.microsoft.com/office/drawing/2014/main" val="3328137523"/>
                    </a:ext>
                  </a:extLst>
                </a:gridCol>
                <a:gridCol w="1962500">
                  <a:extLst>
                    <a:ext uri="{9D8B030D-6E8A-4147-A177-3AD203B41FA5}">
                      <a16:colId xmlns:a16="http://schemas.microsoft.com/office/drawing/2014/main" val="2372356338"/>
                    </a:ext>
                  </a:extLst>
                </a:gridCol>
              </a:tblGrid>
              <a:tr h="6140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Document Type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~# of Docs</a:t>
                      </a:r>
                      <a:r>
                        <a:rPr lang="en-US" sz="1800" b="1" baseline="0" dirty="0"/>
                        <a:t>/month</a:t>
                      </a:r>
                      <a:endParaRPr lang="en-US" sz="1800" b="1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Proposed</a:t>
                      </a:r>
                      <a:r>
                        <a:rPr lang="en-US" sz="1800" b="1" baseline="0" dirty="0"/>
                        <a:t> Order</a:t>
                      </a:r>
                      <a:endParaRPr lang="en-US" sz="1800" b="1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552239"/>
                  </a:ext>
                </a:extLst>
              </a:tr>
              <a:tr h="5203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Diagnostic</a:t>
                      </a:r>
                      <a:r>
                        <a:rPr lang="en-US" sz="1800" baseline="0" dirty="0"/>
                        <a:t> Reports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 (Nov 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970132"/>
                  </a:ext>
                </a:extLst>
              </a:tr>
              <a:tr h="260175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b="1" dirty="0"/>
                        <a:t>Decision Items</a:t>
                      </a:r>
                      <a:r>
                        <a:rPr lang="en-US" b="1" baseline="0" dirty="0"/>
                        <a:t> </a:t>
                      </a:r>
                      <a:endParaRPr lang="en-US" b="1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144401"/>
                  </a:ext>
                </a:extLst>
              </a:tr>
              <a:tr h="5203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Operative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(Winter)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37475"/>
                  </a:ext>
                </a:extLst>
              </a:tr>
              <a:tr h="5203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Outpatient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5733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 (Winter)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253440"/>
                  </a:ext>
                </a:extLst>
              </a:tr>
              <a:tr h="5203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Discharge</a:t>
                      </a:r>
                      <a:r>
                        <a:rPr lang="en-US" sz="1800" baseline="0" dirty="0"/>
                        <a:t> Summary/Transfer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 (Winter)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242644"/>
                  </a:ext>
                </a:extLst>
              </a:tr>
              <a:tr h="5203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9758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 (Winter)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768518"/>
                  </a:ext>
                </a:extLst>
              </a:tr>
              <a:tr h="5203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History &amp; 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 (Winter)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800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0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Most Frequently Generated SHA Diagnostic Reports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Holter</a:t>
            </a:r>
            <a:r>
              <a:rPr lang="en-US" dirty="0"/>
              <a:t> Monitors</a:t>
            </a:r>
          </a:p>
          <a:p>
            <a:r>
              <a:rPr lang="en-US" dirty="0"/>
              <a:t>Sleep Studies</a:t>
            </a:r>
          </a:p>
          <a:p>
            <a:r>
              <a:rPr lang="en-US" dirty="0"/>
              <a:t>Exercise Tolerance Tests</a:t>
            </a:r>
          </a:p>
          <a:p>
            <a:r>
              <a:rPr lang="en-US" dirty="0"/>
              <a:t>Pulmonary Function Tests</a:t>
            </a:r>
          </a:p>
          <a:p>
            <a:r>
              <a:rPr lang="en-US" dirty="0"/>
              <a:t>ECG</a:t>
            </a:r>
          </a:p>
          <a:p>
            <a:r>
              <a:rPr lang="en-US" dirty="0"/>
              <a:t>Stress Tests</a:t>
            </a:r>
          </a:p>
          <a:p>
            <a:r>
              <a:rPr lang="en-US" dirty="0"/>
              <a:t>EEG</a:t>
            </a:r>
          </a:p>
          <a:p>
            <a:r>
              <a:rPr lang="en-US" dirty="0"/>
              <a:t>Esophageal </a:t>
            </a:r>
            <a:r>
              <a:rPr lang="en-US" dirty="0" err="1"/>
              <a:t>manometry</a:t>
            </a:r>
            <a:r>
              <a:rPr lang="en-US" dirty="0"/>
              <a:t> </a:t>
            </a:r>
          </a:p>
          <a:p>
            <a:r>
              <a:rPr lang="en-US" dirty="0"/>
              <a:t>Ambulatory reflux monitoring and pH impedance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8516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Sensitive Information – Privacy &amp; Access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Proxy access to MySaskHealthRecord </a:t>
            </a:r>
          </a:p>
          <a:p>
            <a:pPr lvl="1"/>
            <a:r>
              <a:rPr lang="en-US" dirty="0"/>
              <a:t>~41,000 minors (under age 14) have a parent/legal guardian linked to their MySaskHealthRecord</a:t>
            </a:r>
          </a:p>
          <a:p>
            <a:pPr lvl="2"/>
            <a:r>
              <a:rPr lang="en-US" dirty="0"/>
              <a:t>~8,300 are age 12-13</a:t>
            </a:r>
          </a:p>
          <a:p>
            <a:pPr lvl="1"/>
            <a:r>
              <a:rPr lang="en-US" dirty="0"/>
              <a:t>s.56 of HIPA allows others to act on behalf of an individual in certain circumstances</a:t>
            </a:r>
          </a:p>
          <a:p>
            <a:pPr lvl="1"/>
            <a:r>
              <a:rPr lang="en-US" dirty="0"/>
              <a:t>For individuals under the age of 18, the legal custodian can act on behalf of the minor if:</a:t>
            </a:r>
          </a:p>
          <a:p>
            <a:pPr marL="1464755" lvl="2" indent="-457200">
              <a:buFont typeface="+mj-lt"/>
              <a:buAutoNum type="arabicPeriod"/>
            </a:pPr>
            <a:r>
              <a:rPr lang="en-US" dirty="0"/>
              <a:t>The minor is not a “mature minor” (s.56(c))</a:t>
            </a:r>
          </a:p>
          <a:p>
            <a:pPr marL="1464755" lvl="2" indent="-457200">
              <a:buFont typeface="+mj-lt"/>
              <a:buAutoNum type="arabicPeriod"/>
            </a:pPr>
            <a:r>
              <a:rPr lang="en-US" dirty="0"/>
              <a:t>It is not an unreasonable invasion of the minor’s privacy (s.56(d))</a:t>
            </a:r>
          </a:p>
          <a:p>
            <a:r>
              <a:rPr lang="en-US" dirty="0"/>
              <a:t>Refusing access to personal health information</a:t>
            </a:r>
          </a:p>
          <a:p>
            <a:pPr lvl="1"/>
            <a:r>
              <a:rPr lang="en-US" dirty="0"/>
              <a:t>Threat to health or safety (s.38(1)(a)) – OIPC has set a high threshold of when this can be used</a:t>
            </a:r>
          </a:p>
        </p:txBody>
      </p:sp>
    </p:spTree>
    <p:extLst>
      <p:ext uri="{BB962C8B-B14F-4D97-AF65-F5344CB8AC3E}">
        <p14:creationId xmlns:p14="http://schemas.microsoft.com/office/powerpoint/2010/main" val="2323292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43544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and Governance</a:t>
            </a:r>
          </a:p>
          <a:p>
            <a:r>
              <a:rPr lang="en-US" dirty="0"/>
              <a:t>Current State &amp; Benefits </a:t>
            </a:r>
          </a:p>
          <a:p>
            <a:r>
              <a:rPr lang="en-US" dirty="0"/>
              <a:t>Upcoming Enhancements</a:t>
            </a:r>
          </a:p>
          <a:p>
            <a:r>
              <a:rPr lang="en-US" dirty="0"/>
              <a:t>Next Steps 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69189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you can do now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CA" b="1" dirty="0"/>
              <a:t>Learn about the portal</a:t>
            </a:r>
            <a:r>
              <a:rPr lang="en-CA" dirty="0"/>
              <a:t>. Information about MySaskHealthRecords is available here:</a:t>
            </a:r>
          </a:p>
          <a:p>
            <a:pPr marL="516446" lvl="1" indent="0">
              <a:buNone/>
            </a:pPr>
            <a:r>
              <a:rPr lang="en-US" sz="2434" dirty="0"/>
              <a:t>For providers</a:t>
            </a:r>
            <a:r>
              <a:rPr lang="en-US" dirty="0"/>
              <a:t>: </a:t>
            </a:r>
            <a:r>
              <a:rPr lang="en-CA" dirty="0" err="1">
                <a:hlinkClick r:id="rId3"/>
              </a:rPr>
              <a:t>MySaskHealthRecord</a:t>
            </a:r>
            <a:r>
              <a:rPr lang="en-CA" dirty="0">
                <a:hlinkClick r:id="rId3"/>
              </a:rPr>
              <a:t> Home (ehealthsask.ca)</a:t>
            </a:r>
            <a:endParaRPr lang="en-CA" dirty="0"/>
          </a:p>
          <a:p>
            <a:pPr marL="516446" lvl="1" indent="0">
              <a:buNone/>
            </a:pPr>
            <a:r>
              <a:rPr lang="en-CA" sz="2400" dirty="0"/>
              <a:t>For the public: </a:t>
            </a:r>
            <a:r>
              <a:rPr lang="en-CA" dirty="0" err="1">
                <a:hlinkClick r:id="rId4"/>
              </a:rPr>
              <a:t>MySaskHealthRecord</a:t>
            </a:r>
            <a:r>
              <a:rPr lang="en-CA" dirty="0">
                <a:hlinkClick r:id="rId4"/>
              </a:rPr>
              <a:t> About (ehealthsask.ca)</a:t>
            </a:r>
            <a:br>
              <a:rPr lang="en-CA" u="sng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Additional resources: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Provider Tips, Provider FAQs, and the corrections process guidelines can be found on the </a:t>
            </a:r>
            <a:r>
              <a:rPr lang="en-CA" sz="2400" dirty="0">
                <a:hlinkClick r:id="rId3"/>
              </a:rPr>
              <a:t>MySaskHealthRecord Home (ehealthsask.ca)</a:t>
            </a:r>
            <a:r>
              <a:rPr lang="en-CA" sz="2400" dirty="0"/>
              <a:t> </a:t>
            </a:r>
            <a:r>
              <a:rPr lang="en-CA" sz="2100" dirty="0"/>
              <a:t>site for providers.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100" dirty="0">
                <a:hlinkClick r:id="rId5"/>
              </a:rPr>
              <a:t>Patient-centred writing/dictation tips</a:t>
            </a:r>
            <a:endParaRPr lang="en-CA" sz="2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USA: </a:t>
            </a:r>
            <a:r>
              <a:rPr lang="en-US" sz="2200" dirty="0">
                <a:hlinkClick r:id="rId6"/>
              </a:rPr>
              <a:t>Opennotes.org</a:t>
            </a:r>
            <a:endParaRPr lang="en-CA" sz="2200" dirty="0"/>
          </a:p>
          <a:p>
            <a:pPr marL="25400" lvl="0" indent="0">
              <a:buNone/>
            </a:pPr>
            <a:endParaRPr lang="en-CA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CA" b="1" dirty="0"/>
              <a:t>Inform your team </a:t>
            </a:r>
            <a:r>
              <a:rPr lang="en-CA" dirty="0"/>
              <a:t>about MySaskHealthRecord </a:t>
            </a:r>
            <a:br>
              <a:rPr lang="en-CA" dirty="0"/>
            </a:br>
            <a:endParaRPr lang="en-CA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Provide feedback/Participate:</a:t>
            </a:r>
            <a:r>
              <a:rPr lang="en-US" dirty="0"/>
              <a:t> Be part of our journey to empower patients</a:t>
            </a:r>
          </a:p>
          <a:p>
            <a:pPr marL="25400" indent="0">
              <a:buNone/>
            </a:pPr>
            <a:endParaRPr lang="en-US" sz="2670" b="1" dirty="0"/>
          </a:p>
          <a:p>
            <a:pPr marL="25400" indent="0">
              <a:buNone/>
            </a:pPr>
            <a:r>
              <a:rPr lang="en-US" sz="2670" b="1" dirty="0"/>
              <a:t>Contact: </a:t>
            </a:r>
            <a:r>
              <a:rPr lang="en-US" sz="2800" dirty="0">
                <a:hlinkClick r:id="rId7"/>
              </a:rPr>
              <a:t>Diane.dolney@ehealthsask.ca</a:t>
            </a:r>
            <a:r>
              <a:rPr lang="en-US" sz="2800" dirty="0"/>
              <a:t> or </a:t>
            </a:r>
            <a:r>
              <a:rPr lang="en-US" sz="2800" dirty="0">
                <a:hlinkClick r:id="rId8"/>
              </a:rPr>
              <a:t>Gord.smith@ehealthsask.ca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33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r>
              <a:rPr lang="en-US" dirty="0"/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12" y="6202496"/>
            <a:ext cx="1601022" cy="5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48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/>
              <a:t>Appendix 1. 2023 MySaskHealthRecord Survey Results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1767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194" y="-124321"/>
            <a:ext cx="12622387" cy="71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16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062" y="-110032"/>
            <a:ext cx="12708123" cy="70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53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957" y="-105268"/>
            <a:ext cx="12631913" cy="70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02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5352" y="-438690"/>
            <a:ext cx="13822704" cy="77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28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957" y="-105268"/>
            <a:ext cx="12631913" cy="70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8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9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Background and Governance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7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</a:t>
            </a:r>
            <a:r>
              <a:rPr lang="en-US" dirty="0" err="1"/>
              <a:t>MySaskHealthRecords</a:t>
            </a:r>
            <a:r>
              <a:rPr lang="en-US" dirty="0"/>
              <a:t> (MSHR)?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MySaskHealthRecord is a free and secure website enabling patients to view their Health records, and manage their own health information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Launched in 2018, MySaskHealthRecord is currently available to patients 14 years and older.  Parents and caregivers can also access health records for children and dependents under 14. Current users ~ 677K+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MySaskHealthRecord allows patients to: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View their Lab Results, Medical Imaging Reports, Immunization History, Prescription History, Clinical Visit History, and Saskatchewan Cancer Agency Clinical Documents</a:t>
            </a:r>
          </a:p>
          <a:p>
            <a:pPr lvl="1">
              <a:lnSpc>
                <a:spcPct val="110000"/>
              </a:lnSpc>
            </a:pP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n-US" sz="2400" dirty="0"/>
              <a:t>Track and self document their health information </a:t>
            </a:r>
          </a:p>
          <a:p>
            <a:pPr marL="516446" lvl="1" indent="0">
              <a:lnSpc>
                <a:spcPct val="110000"/>
              </a:lnSpc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The Ministry of Health has included the mandate of open clinical documents from the </a:t>
            </a:r>
            <a:r>
              <a:rPr lang="en-US" sz="2600" dirty="0" err="1"/>
              <a:t>eHRViewer</a:t>
            </a:r>
            <a:r>
              <a:rPr lang="en-US" sz="2600" dirty="0"/>
              <a:t> to MSHR in its 2022-23 strategic priorities. </a:t>
            </a:r>
          </a:p>
          <a:p>
            <a:pPr>
              <a:lnSpc>
                <a:spcPct val="110000"/>
              </a:lnSpc>
            </a:pPr>
            <a:endParaRPr lang="en-US" sz="2933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1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MySaskHealthRecord History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516446" lvl="1" indent="0">
              <a:buNone/>
            </a:pPr>
            <a:endParaRPr lang="en-US" sz="2267" dirty="0"/>
          </a:p>
          <a:p>
            <a:pPr marL="25400" indent="0">
              <a:buNone/>
            </a:pPr>
            <a:endParaRPr lang="en-US" sz="2800" dirty="0"/>
          </a:p>
          <a:p>
            <a:pPr marL="25400" indent="0">
              <a:buNone/>
            </a:pPr>
            <a:endParaRPr lang="en-US" sz="2800" dirty="0"/>
          </a:p>
          <a:p>
            <a:pPr marL="25400" indent="0">
              <a:buNone/>
            </a:pPr>
            <a:endParaRPr lang="en-US" sz="2800" dirty="0"/>
          </a:p>
          <a:p>
            <a:pPr marL="25400" indent="0">
              <a:buNone/>
            </a:pPr>
            <a:endParaRPr lang="en-US" sz="2800" dirty="0"/>
          </a:p>
          <a:p>
            <a:pPr marL="25400" indent="0">
              <a:buNone/>
            </a:pPr>
            <a:endParaRPr lang="en-US" sz="2800" dirty="0"/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2153" y="5526853"/>
            <a:ext cx="11513377" cy="409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8801" y="3233561"/>
            <a:ext cx="1269044" cy="111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2015: Partnered with Telus Health to build portal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25220" y="4520561"/>
            <a:ext cx="304799" cy="1006062"/>
            <a:chOff x="725212" y="3167015"/>
            <a:chExt cx="304799" cy="1006062"/>
          </a:xfrm>
        </p:grpSpPr>
        <p:sp>
          <p:nvSpPr>
            <p:cNvPr id="8" name="Oval 7"/>
            <p:cNvSpPr/>
            <p:nvPr/>
          </p:nvSpPr>
          <p:spPr>
            <a:xfrm flipH="1" flipV="1">
              <a:off x="725212" y="3167015"/>
              <a:ext cx="304799" cy="27326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877612" y="3456976"/>
              <a:ext cx="0" cy="7161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713324" y="3151511"/>
            <a:ext cx="1275051" cy="9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2018: Launched Pilot 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(1000 users)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27344" y="3202733"/>
            <a:ext cx="1022125" cy="5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2019: Approval to expand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91205" y="2483771"/>
            <a:ext cx="1463691" cy="1032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2020: Released Covid-19 test results; Proof of Vaccinations Certificate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3993" y="2558327"/>
            <a:ext cx="1218891" cy="5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2021-Present: Additional features and data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488974" y="4307321"/>
            <a:ext cx="0" cy="120916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352340" y="4090879"/>
            <a:ext cx="273269" cy="25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48717" y="4145605"/>
            <a:ext cx="8642" cy="138900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820724" y="3893357"/>
            <a:ext cx="273269" cy="25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325104" y="3670994"/>
            <a:ext cx="273269" cy="25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>
            <a:stCxn id="28" idx="4"/>
          </p:cNvCxnSpPr>
          <p:nvPr/>
        </p:nvCxnSpPr>
        <p:spPr>
          <a:xfrm>
            <a:off x="5461739" y="3923242"/>
            <a:ext cx="14170" cy="158224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8" idx="4"/>
          </p:cNvCxnSpPr>
          <p:nvPr/>
        </p:nvCxnSpPr>
        <p:spPr>
          <a:xfrm>
            <a:off x="7050389" y="3833353"/>
            <a:ext cx="4671" cy="166958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913754" y="3581105"/>
            <a:ext cx="273269" cy="25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636297" y="2269073"/>
            <a:ext cx="1791039" cy="98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2022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Open Clinical Documents Project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Planning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219814" y="1822025"/>
            <a:ext cx="2555716" cy="1110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May 2023 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SCA Open Clinical Documents Pilot Launch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</a:rPr>
              <a:t>MSHR Mobile App Launch</a:t>
            </a:r>
          </a:p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35" name="Straight Connector 34"/>
          <p:cNvCxnSpPr>
            <a:stCxn id="36" idx="4"/>
          </p:cNvCxnSpPr>
          <p:nvPr/>
        </p:nvCxnSpPr>
        <p:spPr>
          <a:xfrm>
            <a:off x="10421274" y="3158664"/>
            <a:ext cx="38234" cy="235031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0284639" y="2906416"/>
            <a:ext cx="273269" cy="25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8476354" y="3558649"/>
            <a:ext cx="17147" cy="198625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339987" y="3350072"/>
            <a:ext cx="273269" cy="25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2872" y="1070170"/>
            <a:ext cx="7713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Goal: Empower patients with information to become active participants in their care</a:t>
            </a:r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74260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MySaskHealthRecord Governance</a:t>
            </a:r>
            <a:endParaRPr lang="en-US" i="1" u="sng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90158" y="1226130"/>
            <a:ext cx="2169994" cy="4390898"/>
            <a:chOff x="4763069" y="1327519"/>
            <a:chExt cx="2169994" cy="4390898"/>
          </a:xfrm>
        </p:grpSpPr>
        <p:sp>
          <p:nvSpPr>
            <p:cNvPr id="4" name="Rectangle 3"/>
            <p:cNvSpPr/>
            <p:nvPr/>
          </p:nvSpPr>
          <p:spPr>
            <a:xfrm>
              <a:off x="4763069" y="1327519"/>
              <a:ext cx="2169994" cy="12926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DM/CEO Council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63069" y="2842190"/>
              <a:ext cx="2169994" cy="12926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Steering Committee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63069" y="4425806"/>
              <a:ext cx="2169994" cy="129261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Working Group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16200000">
              <a:off x="5684292" y="2550547"/>
              <a:ext cx="327545" cy="2866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ight Arrow 7"/>
            <p:cNvSpPr/>
            <p:nvPr/>
          </p:nvSpPr>
          <p:spPr>
            <a:xfrm rot="16200000">
              <a:off x="5684293" y="4106002"/>
              <a:ext cx="327545" cy="2866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" name="Diagram 2"/>
          <p:cNvGraphicFramePr/>
          <p:nvPr/>
        </p:nvGraphicFramePr>
        <p:xfrm>
          <a:off x="8077199" y="3463306"/>
          <a:ext cx="3633259" cy="253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8077199" y="3196607"/>
            <a:ext cx="3552826" cy="2666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MySaskHealthRecord Working Group</a:t>
            </a:r>
            <a:endParaRPr lang="en-CA" sz="1000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3248024" y="2548219"/>
          <a:ext cx="4430404" cy="253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Rectangle 14"/>
          <p:cNvSpPr/>
          <p:nvPr/>
        </p:nvSpPr>
        <p:spPr>
          <a:xfrm>
            <a:off x="3267074" y="2369130"/>
            <a:ext cx="4411354" cy="3359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MySaskHealthRecord  Steering Committee</a:t>
            </a:r>
            <a:endParaRPr lang="en-C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6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00125" y="1228725"/>
            <a:ext cx="9496424" cy="451484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MySaskHealthRecord Support Task Teams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4067" y="2977522"/>
            <a:ext cx="4041189" cy="1153688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Patient Family Partner Focus Group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4068" y="1638977"/>
            <a:ext cx="4041189" cy="1126328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Open Clinical Documents - Corrections Task Team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199" y="2977522"/>
            <a:ext cx="4041189" cy="1153688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Open Clinical Documents – Change Management &amp; Communications Task Team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727743" y="4343427"/>
            <a:ext cx="4041189" cy="105960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Operations - eHS Citizen Services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01525" y="1638977"/>
            <a:ext cx="4041189" cy="1126328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Open Clinical Documents – Sensitive Information Task Team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9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 State &amp; Benefits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353" y="1098035"/>
          <a:ext cx="11267088" cy="476541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55696">
                  <a:extLst>
                    <a:ext uri="{9D8B030D-6E8A-4147-A177-3AD203B41FA5}">
                      <a16:colId xmlns:a16="http://schemas.microsoft.com/office/drawing/2014/main" val="1433384051"/>
                    </a:ext>
                  </a:extLst>
                </a:gridCol>
                <a:gridCol w="3755696">
                  <a:extLst>
                    <a:ext uri="{9D8B030D-6E8A-4147-A177-3AD203B41FA5}">
                      <a16:colId xmlns:a16="http://schemas.microsoft.com/office/drawing/2014/main" val="2919756338"/>
                    </a:ext>
                  </a:extLst>
                </a:gridCol>
                <a:gridCol w="3755696">
                  <a:extLst>
                    <a:ext uri="{9D8B030D-6E8A-4147-A177-3AD203B41FA5}">
                      <a16:colId xmlns:a16="http://schemas.microsoft.com/office/drawing/2014/main" val="1673889952"/>
                    </a:ext>
                  </a:extLst>
                </a:gridCol>
              </a:tblGrid>
              <a:tr h="83349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MySaskHealthRecord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Results to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Results</a:t>
                      </a:r>
                      <a:r>
                        <a:rPr lang="en-US" sz="2000" b="1" baseline="0" dirty="0"/>
                        <a:t> to Health Care Providers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91186"/>
                  </a:ext>
                </a:extLst>
              </a:tr>
              <a:tr h="463050">
                <a:tc>
                  <a:txBody>
                    <a:bodyPr/>
                    <a:lstStyle/>
                    <a:p>
                      <a:r>
                        <a:rPr lang="en-US" sz="2000" dirty="0"/>
                        <a:t>Increased access to relevant</a:t>
                      </a:r>
                      <a:r>
                        <a:rPr lang="en-US" sz="2000" baseline="0" dirty="0"/>
                        <a:t> medical records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Improves patient engagement and encourages active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Active participation leading to improved health management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73871"/>
                  </a:ext>
                </a:extLst>
              </a:tr>
              <a:tr h="463050">
                <a:tc>
                  <a:txBody>
                    <a:bodyPr/>
                    <a:lstStyle/>
                    <a:p>
                      <a:r>
                        <a:rPr lang="en-US" sz="2000" dirty="0"/>
                        <a:t>Increased ability to share records with health care providers and family</a:t>
                      </a:r>
                      <a:r>
                        <a:rPr lang="en-US" sz="2000" baseline="0" dirty="0"/>
                        <a:t> members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Promotes</a:t>
                      </a:r>
                      <a:r>
                        <a:rPr lang="en-US" sz="2000" baseline="0" dirty="0"/>
                        <a:t> transition and continuity of care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Improves continuity of</a:t>
                      </a:r>
                      <a:r>
                        <a:rPr lang="en-US" sz="2000" baseline="0" dirty="0"/>
                        <a:t> care to make informed decisions</a:t>
                      </a:r>
                    </a:p>
                    <a:p>
                      <a:r>
                        <a:rPr lang="en-US" sz="2000" baseline="0" dirty="0"/>
                        <a:t>Decreases time to access relevant patient medical records to support continuity of care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2127"/>
                  </a:ext>
                </a:extLst>
              </a:tr>
              <a:tr h="463050">
                <a:tc>
                  <a:txBody>
                    <a:bodyPr/>
                    <a:lstStyle/>
                    <a:p>
                      <a:r>
                        <a:rPr lang="en-US" sz="2000" dirty="0"/>
                        <a:t>Increased</a:t>
                      </a:r>
                      <a:r>
                        <a:rPr lang="en-US" sz="2000" baseline="0" dirty="0"/>
                        <a:t> ability to track personal medical information and appointments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Empowers patients to take an active role in their health</a:t>
                      </a:r>
                      <a:r>
                        <a:rPr lang="en-US" sz="2000" baseline="0" dirty="0"/>
                        <a:t> management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Active participating leading to improved</a:t>
                      </a:r>
                      <a:r>
                        <a:rPr lang="en-US" sz="2000" baseline="0" dirty="0"/>
                        <a:t> health management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911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93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Patient Feedback: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In the 2023 MySaskHealthRecord user survey:</a:t>
            </a:r>
          </a:p>
          <a:p>
            <a:pPr lvl="1"/>
            <a:r>
              <a:rPr lang="en-US" sz="2200" dirty="0"/>
              <a:t>44% of users indicated they share their record with family or others who support their health care journey.</a:t>
            </a:r>
          </a:p>
          <a:p>
            <a:pPr lvl="1"/>
            <a:r>
              <a:rPr lang="en-US" sz="2200" dirty="0"/>
              <a:t>78% of users indicated they have noticed an improvement in the understanding of their health. </a:t>
            </a:r>
          </a:p>
          <a:p>
            <a:pPr lvl="1"/>
            <a:r>
              <a:rPr lang="en-US" sz="2200" dirty="0"/>
              <a:t>70% indicated and they are better prepared for their appointments and feel involved in managing their health in partnership with their health care providers.</a:t>
            </a:r>
          </a:p>
          <a:p>
            <a:pPr lvl="1"/>
            <a:r>
              <a:rPr lang="en-US" sz="2200" dirty="0"/>
              <a:t>43% of users indicated their stress levels have improved as a result of having access to their own information in MSHR.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33" dirty="0"/>
              <a:t>Data points improved or remained steady between 2020 and 2023 surveys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4660" y="5713802"/>
            <a:ext cx="4395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Source: 2020 &amp; 2023 MySaskHealthRecord Surveys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9231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1B34D6BBDBB4784CA913113B72E18" ma:contentTypeVersion="1" ma:contentTypeDescription="Create a new document." ma:contentTypeScope="" ma:versionID="91445c49e73ce2437b77ebe21595c7c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6490E7F-8964-4AEF-B9BC-1967118805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181057-DCC3-496E-AD32-B2B8F49970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72A59B-4A7F-4B8B-BA16-70AE883C565D}">
  <ds:schemaRefs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10531</TotalTime>
  <Words>1298</Words>
  <Application>Microsoft Office PowerPoint</Application>
  <PresentationFormat>Widescreen</PresentationFormat>
  <Paragraphs>252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Open Sans SemiBold</vt:lpstr>
      <vt:lpstr>Wingdings</vt:lpstr>
      <vt:lpstr>Arial</vt:lpstr>
      <vt:lpstr>Myriad Pro Semibold</vt:lpstr>
      <vt:lpstr>Courier New</vt:lpstr>
      <vt:lpstr>Open Sans</vt:lpstr>
      <vt:lpstr>Myriad Pro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MySaskHealthRecord_Open Clinical Documents_website deck</dc:title>
  <dc:creator>Shariff, Mehj</dc:creator>
  <cp:lastModifiedBy>Koh, Jennifer eHS</cp:lastModifiedBy>
  <cp:revision>329</cp:revision>
  <dcterms:created xsi:type="dcterms:W3CDTF">2021-12-08T04:49:51Z</dcterms:created>
  <dcterms:modified xsi:type="dcterms:W3CDTF">2023-11-02T17:43:43Z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0x010100EB01B34D6BBDBB4784CA913113B72E18</vt:lpwstr>
  </property>
</Properties>
</file>