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5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notesSlides/notesSlide5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4.xml" ContentType="application/vnd.openxmlformats-officedocument.presentationml.tags+xml"/>
  <Override PartName="/ppt/notesSlides/notesSlide5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4"/>
    <p:sldMasterId id="2147483727" r:id="rId5"/>
  </p:sldMasterIdLst>
  <p:notesMasterIdLst>
    <p:notesMasterId r:id="rId80"/>
  </p:notesMasterIdLst>
  <p:sldIdLst>
    <p:sldId id="270" r:id="rId6"/>
    <p:sldId id="322" r:id="rId7"/>
    <p:sldId id="406" r:id="rId8"/>
    <p:sldId id="358" r:id="rId9"/>
    <p:sldId id="357" r:id="rId10"/>
    <p:sldId id="388" r:id="rId11"/>
    <p:sldId id="383" r:id="rId12"/>
    <p:sldId id="378" r:id="rId13"/>
    <p:sldId id="373" r:id="rId14"/>
    <p:sldId id="405" r:id="rId15"/>
    <p:sldId id="368" r:id="rId16"/>
    <p:sldId id="379" r:id="rId17"/>
    <p:sldId id="404" r:id="rId18"/>
    <p:sldId id="425" r:id="rId19"/>
    <p:sldId id="426" r:id="rId20"/>
    <p:sldId id="427" r:id="rId21"/>
    <p:sldId id="428" r:id="rId22"/>
    <p:sldId id="429" r:id="rId23"/>
    <p:sldId id="412"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21" r:id="rId37"/>
    <p:sldId id="369" r:id="rId38"/>
    <p:sldId id="385" r:id="rId39"/>
    <p:sldId id="386" r:id="rId40"/>
    <p:sldId id="387" r:id="rId41"/>
    <p:sldId id="397" r:id="rId42"/>
    <p:sldId id="399" r:id="rId43"/>
    <p:sldId id="400" r:id="rId44"/>
    <p:sldId id="401" r:id="rId45"/>
    <p:sldId id="402" r:id="rId46"/>
    <p:sldId id="403" r:id="rId47"/>
    <p:sldId id="422" r:id="rId48"/>
    <p:sldId id="370" r:id="rId49"/>
    <p:sldId id="381" r:id="rId50"/>
    <p:sldId id="451" r:id="rId51"/>
    <p:sldId id="361" r:id="rId52"/>
    <p:sldId id="371" r:id="rId53"/>
    <p:sldId id="382" r:id="rId54"/>
    <p:sldId id="362" r:id="rId55"/>
    <p:sldId id="354" r:id="rId56"/>
    <p:sldId id="396" r:id="rId57"/>
    <p:sldId id="423" r:id="rId58"/>
    <p:sldId id="363" r:id="rId59"/>
    <p:sldId id="364" r:id="rId60"/>
    <p:sldId id="424" r:id="rId61"/>
    <p:sldId id="366" r:id="rId62"/>
    <p:sldId id="443" r:id="rId63"/>
    <p:sldId id="365" r:id="rId64"/>
    <p:sldId id="367" r:id="rId65"/>
    <p:sldId id="444" r:id="rId66"/>
    <p:sldId id="446" r:id="rId67"/>
    <p:sldId id="447" r:id="rId68"/>
    <p:sldId id="448" r:id="rId69"/>
    <p:sldId id="449" r:id="rId70"/>
    <p:sldId id="349" r:id="rId71"/>
    <p:sldId id="350" r:id="rId72"/>
    <p:sldId id="351" r:id="rId73"/>
    <p:sldId id="450" r:id="rId74"/>
    <p:sldId id="352" r:id="rId75"/>
    <p:sldId id="353" r:id="rId76"/>
    <p:sldId id="355" r:id="rId77"/>
    <p:sldId id="356" r:id="rId78"/>
    <p:sldId id="283" r:id="rId79"/>
  </p:sldIdLst>
  <p:sldSz cx="12192000" cy="6858000"/>
  <p:notesSz cx="6858000" cy="9144000"/>
  <p:embeddedFontLst>
    <p:embeddedFont>
      <p:font typeface="Open Sans" panose="020B0604020202020204" charset="0"/>
      <p:regular r:id="rId81"/>
      <p:bold r:id="rId82"/>
      <p:italic r:id="rId83"/>
      <p:boldItalic r:id="rId84"/>
    </p:embeddedFont>
    <p:embeddedFont>
      <p:font typeface="MS PGothic" panose="020B0600070205080204" pitchFamily="34" charset="-128"/>
      <p:regular r:id="rId85"/>
    </p:embeddedFont>
    <p:embeddedFont>
      <p:font typeface="Segoe UI" panose="020B0502040204020203" pitchFamily="34" charset="0"/>
      <p:regular r:id="rId86"/>
      <p:bold r:id="rId87"/>
      <p:italic r:id="rId88"/>
      <p:boldItalic r:id="rId89"/>
    </p:embeddedFont>
    <p:embeddedFont>
      <p:font typeface="Book Antiqua" panose="02040602050305030304" pitchFamily="18" charset="0"/>
      <p:regular r:id="rId90"/>
      <p:bold r:id="rId91"/>
      <p:italic r:id="rId92"/>
      <p:boldItalic r:id="rId93"/>
    </p:embeddedFont>
    <p:embeddedFont>
      <p:font typeface="MS PGothic" panose="020B0600070205080204" pitchFamily="34" charset="-128"/>
      <p:regular r:id="rId85"/>
    </p:embeddedFont>
    <p:embeddedFont>
      <p:font typeface="Bookman Old Style" panose="02050604050505020204" pitchFamily="18" charset="0"/>
      <p:regular r:id="rId94"/>
      <p:bold r:id="rId95"/>
      <p:italic r:id="rId96"/>
      <p:boldItalic r:id="rId97"/>
    </p:embeddedFont>
    <p:embeddedFont>
      <p:font typeface="Arial Narrow" panose="020B0606020202030204" pitchFamily="34" charset="0"/>
      <p:regular r:id="rId98"/>
      <p:bold r:id="rId99"/>
      <p:italic r:id="rId100"/>
      <p:boldItalic r:id="rId101"/>
    </p:embeddedFont>
    <p:embeddedFont>
      <p:font typeface="Century Gothic" panose="020B0502020202020204" pitchFamily="34" charset="0"/>
      <p:regular r:id="rId102"/>
      <p:bold r:id="rId103"/>
      <p:italic r:id="rId104"/>
      <p:boldItalic r:id="rId105"/>
    </p:embeddedFont>
    <p:embeddedFont>
      <p:font typeface="Calibri" panose="020F0502020204030204" pitchFamily="34" charset="0"/>
      <p:regular r:id="rId106"/>
      <p:bold r:id="rId107"/>
      <p:italic r:id="rId108"/>
      <p:boldItalic r:id="rId109"/>
    </p:embeddedFont>
    <p:embeddedFont>
      <p:font typeface="Segoe UI Light" panose="020B0502040204020203" pitchFamily="34" charset="0"/>
      <p:regular r:id="rId110"/>
      <p:italic r:id="rId111"/>
    </p:embeddedFont>
    <p:embeddedFont>
      <p:font typeface="Open Sans SemiBold" panose="020B0604020202020204" charset="0"/>
      <p:regular r:id="rId112"/>
      <p:bold r:id="rId113"/>
      <p:italic r:id="rId114"/>
      <p:boldItalic r:id="rId1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6" roundtripDataSignature="AMtx7miT/2um1bwOca6rFWb18lZIJF0s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E93293-543B-4F60-8C7C-21F38F3D3D16}">
  <a:tblStyle styleId="{85E93293-543B-4F60-8C7C-21F38F3D3D1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1" autoAdjust="0"/>
    <p:restoredTop sz="73894" autoAdjust="0"/>
  </p:normalViewPr>
  <p:slideViewPr>
    <p:cSldViewPr snapToGrid="0">
      <p:cViewPr varScale="1">
        <p:scale>
          <a:sx n="86" d="100"/>
          <a:sy n="86" d="100"/>
        </p:scale>
        <p:origin x="1920" y="67"/>
      </p:cViewPr>
      <p:guideLst/>
    </p:cSldViewPr>
  </p:slideViewPr>
  <p:notesTextViewPr>
    <p:cViewPr>
      <p:scale>
        <a:sx n="3" d="2"/>
        <a:sy n="3" d="2"/>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4.fntdata"/><Relationship Id="rId89" Type="http://schemas.openxmlformats.org/officeDocument/2006/relationships/font" Target="fonts/font9.fntdata"/><Relationship Id="rId112" Type="http://schemas.openxmlformats.org/officeDocument/2006/relationships/font" Target="fonts/font32.fntdata"/><Relationship Id="rId16" Type="http://schemas.openxmlformats.org/officeDocument/2006/relationships/slide" Target="slides/slide11.xml"/><Relationship Id="rId107" Type="http://schemas.openxmlformats.org/officeDocument/2006/relationships/font" Target="fonts/font27.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7.fntdata"/><Relationship Id="rId102" Type="http://schemas.openxmlformats.org/officeDocument/2006/relationships/font" Target="fonts/font22.fntdata"/><Relationship Id="rId110" Type="http://schemas.openxmlformats.org/officeDocument/2006/relationships/font" Target="fonts/font30.fntdata"/><Relationship Id="rId115" Type="http://schemas.openxmlformats.org/officeDocument/2006/relationships/font" Target="fonts/font35.fntdata"/><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2.fntdata"/><Relationship Id="rId90" Type="http://schemas.openxmlformats.org/officeDocument/2006/relationships/font" Target="fonts/font10.fntdata"/><Relationship Id="rId95" Type="http://schemas.openxmlformats.org/officeDocument/2006/relationships/font" Target="fonts/font1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font" Target="fonts/font20.fntdata"/><Relationship Id="rId105" Type="http://schemas.openxmlformats.org/officeDocument/2006/relationships/font" Target="fonts/font25.fntdata"/><Relationship Id="rId113" Type="http://schemas.openxmlformats.org/officeDocument/2006/relationships/font" Target="fonts/font33.fntdata"/><Relationship Id="rId11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font" Target="fonts/font5.fntdata"/><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font" Target="fonts/font23.fntdata"/><Relationship Id="rId108" Type="http://schemas.openxmlformats.org/officeDocument/2006/relationships/font" Target="fonts/font28.fntdata"/><Relationship Id="rId116"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11" Type="http://schemas.openxmlformats.org/officeDocument/2006/relationships/font" Target="fonts/font31.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26.fntdata"/><Relationship Id="rId114" Type="http://schemas.openxmlformats.org/officeDocument/2006/relationships/font" Target="fonts/font34.fntdata"/><Relationship Id="rId119"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font" Target="fonts/font19.fntdata"/><Relationship Id="rId101"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29.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7.fntdata"/><Relationship Id="rId104" Type="http://schemas.openxmlformats.org/officeDocument/2006/relationships/font" Target="fonts/font24.fntdata"/><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55363264874858E-2"/>
          <c:y val="0.40781247491311057"/>
          <c:w val="0.86819022210240471"/>
          <c:h val="0.41708394333883214"/>
        </c:manualLayout>
      </c:layout>
      <c:barChart>
        <c:barDir val="col"/>
        <c:grouping val="clustered"/>
        <c:varyColors val="0"/>
        <c:ser>
          <c:idx val="0"/>
          <c:order val="0"/>
          <c:tx>
            <c:strRef>
              <c:f>Sheet1!$B$1</c:f>
              <c:strCache>
                <c:ptCount val="1"/>
                <c:pt idx="0">
                  <c:v>2023</c:v>
                </c:pt>
              </c:strCache>
            </c:strRef>
          </c:tx>
          <c:spPr>
            <a:solidFill>
              <a:srgbClr val="549E39"/>
            </a:solidFill>
            <a:ln>
              <a:noFill/>
            </a:ln>
            <a:effectLst/>
          </c:spPr>
          <c:invertIfNegative val="0"/>
          <c:dLbls>
            <c:dLbl>
              <c:idx val="0"/>
              <c:layout>
                <c:manualLayout>
                  <c:x val="-6.2500000000000038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2F-4EAD-8DF9-A08D6EF022EB}"/>
                </c:ext>
              </c:extLst>
            </c:dLbl>
            <c:dLbl>
              <c:idx val="3"/>
              <c:layout>
                <c:manualLayout>
                  <c:x val="-7.8125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E-494F-9936-D8BC35195C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Reduced costs </c:v>
                </c:pt>
                <c:pt idx="1">
                  <c:v>Fewer appointments with your regular family doctor</c:v>
                </c:pt>
                <c:pt idx="2">
                  <c:v>Avoided having a test done that you recently had done before </c:v>
                </c:pt>
                <c:pt idx="3">
                  <c:v>Fewer appointments at a walk-in clinic</c:v>
                </c:pt>
                <c:pt idx="4">
                  <c:v>Avoided a visit to the Emergency Department</c:v>
                </c:pt>
              </c:strCache>
            </c:strRef>
          </c:cat>
          <c:val>
            <c:numRef>
              <c:f>Sheet1!$B$2:$B$6</c:f>
              <c:numCache>
                <c:formatCode>0%</c:formatCode>
                <c:ptCount val="5"/>
                <c:pt idx="0">
                  <c:v>0.36573236889689997</c:v>
                </c:pt>
                <c:pt idx="1">
                  <c:v>0.29611211573239998</c:v>
                </c:pt>
                <c:pt idx="2">
                  <c:v>0.21157323688970001</c:v>
                </c:pt>
                <c:pt idx="3">
                  <c:v>0.19439421338160001</c:v>
                </c:pt>
                <c:pt idx="4">
                  <c:v>9.1772151898730003E-2</c:v>
                </c:pt>
              </c:numCache>
            </c:numRef>
          </c:val>
          <c:extLst>
            <c:ext xmlns:c16="http://schemas.microsoft.com/office/drawing/2014/chart" uri="{C3380CC4-5D6E-409C-BE32-E72D297353CC}">
              <c16:uniqueId val="{00000002-6B2F-4EAD-8DF9-A08D6EF022EB}"/>
            </c:ext>
          </c:extLst>
        </c:ser>
        <c:ser>
          <c:idx val="1"/>
          <c:order val="1"/>
          <c:tx>
            <c:strRef>
              <c:f>Sheet1!$C$1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Reduced costs </c:v>
                </c:pt>
                <c:pt idx="1">
                  <c:v>Fewer appointments with your regular family doctor</c:v>
                </c:pt>
                <c:pt idx="2">
                  <c:v>Avoided having a test done that you recently had done before </c:v>
                </c:pt>
                <c:pt idx="3">
                  <c:v>Fewer appointments at a walk-in clinic</c:v>
                </c:pt>
                <c:pt idx="4">
                  <c:v>Avoided a visit to the Emergency Department</c:v>
                </c:pt>
              </c:strCache>
            </c:strRef>
          </c:cat>
          <c:val>
            <c:numRef>
              <c:f>Sheet1!$C$2:$C$6</c:f>
              <c:numCache>
                <c:formatCode>0%</c:formatCode>
                <c:ptCount val="5"/>
                <c:pt idx="0">
                  <c:v>0.28999999999999998</c:v>
                </c:pt>
                <c:pt idx="1">
                  <c:v>0.23</c:v>
                </c:pt>
                <c:pt idx="2">
                  <c:v>0.15</c:v>
                </c:pt>
                <c:pt idx="3">
                  <c:v>0.17</c:v>
                </c:pt>
                <c:pt idx="4">
                  <c:v>0.08</c:v>
                </c:pt>
              </c:numCache>
            </c:numRef>
          </c:val>
          <c:extLst>
            <c:ext xmlns:c16="http://schemas.microsoft.com/office/drawing/2014/chart" uri="{C3380CC4-5D6E-409C-BE32-E72D297353CC}">
              <c16:uniqueId val="{00000004-6B2F-4EAD-8DF9-A08D6EF022EB}"/>
            </c:ext>
          </c:extLst>
        </c:ser>
        <c:dLbls>
          <c:showLegendKey val="0"/>
          <c:showVal val="0"/>
          <c:showCatName val="0"/>
          <c:showSerName val="0"/>
          <c:showPercent val="0"/>
          <c:showBubbleSize val="0"/>
        </c:dLbls>
        <c:gapWidth val="219"/>
        <c:overlap val="-27"/>
        <c:axId val="480718432"/>
        <c:axId val="480714272"/>
      </c:barChart>
      <c:catAx>
        <c:axId val="48071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714272"/>
        <c:crosses val="autoZero"/>
        <c:auto val="1"/>
        <c:lblAlgn val="ctr"/>
        <c:lblOffset val="100"/>
        <c:noMultiLvlLbl val="0"/>
      </c:catAx>
      <c:valAx>
        <c:axId val="480714272"/>
        <c:scaling>
          <c:orientation val="minMax"/>
        </c:scaling>
        <c:delete val="1"/>
        <c:axPos val="l"/>
        <c:numFmt formatCode="0%" sourceLinked="1"/>
        <c:majorTickMark val="none"/>
        <c:minorTickMark val="none"/>
        <c:tickLblPos val="nextTo"/>
        <c:crossAx val="480718432"/>
        <c:crosses val="autoZero"/>
        <c:crossBetween val="between"/>
      </c:valAx>
      <c:spPr>
        <a:noFill/>
        <a:ln w="25400">
          <a:noFill/>
        </a:ln>
        <a:effectLst/>
      </c:spPr>
    </c:plotArea>
    <c:legend>
      <c:legendPos val="r"/>
      <c:layout>
        <c:manualLayout>
          <c:xMode val="edge"/>
          <c:yMode val="edge"/>
          <c:x val="0.86851845472440958"/>
          <c:y val="0.43962306596806927"/>
          <c:w val="7.2106545275590544E-2"/>
          <c:h val="0.102003684670048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55363264874858E-2"/>
          <c:y val="0.40781247491311057"/>
          <c:w val="0.86819022210240471"/>
          <c:h val="0.41708394333883214"/>
        </c:manualLayout>
      </c:layout>
      <c:barChart>
        <c:barDir val="col"/>
        <c:grouping val="clustered"/>
        <c:varyColors val="0"/>
        <c:ser>
          <c:idx val="0"/>
          <c:order val="0"/>
          <c:tx>
            <c:strRef>
              <c:f>Sheet1!$B$1</c:f>
              <c:strCache>
                <c:ptCount val="1"/>
                <c:pt idx="0">
                  <c:v>2023</c:v>
                </c:pt>
              </c:strCache>
            </c:strRef>
          </c:tx>
          <c:spPr>
            <a:solidFill>
              <a:srgbClr val="549E39"/>
            </a:solidFill>
            <a:ln>
              <a:noFill/>
            </a:ln>
            <a:effectLst/>
          </c:spPr>
          <c:invertIfNegative val="0"/>
          <c:dLbls>
            <c:dLbl>
              <c:idx val="0"/>
              <c:layout>
                <c:manualLayout>
                  <c:x val="-6.2500000000000038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2F-4EAD-8DF9-A08D6EF022EB}"/>
                </c:ext>
              </c:extLst>
            </c:dLbl>
            <c:dLbl>
              <c:idx val="3"/>
              <c:layout>
                <c:manualLayout>
                  <c:x val="-7.8125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E-494F-9936-D8BC35195CF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Reduced costs </c:v>
                </c:pt>
                <c:pt idx="1">
                  <c:v>Fewer appointments with your regular family doctor</c:v>
                </c:pt>
                <c:pt idx="2">
                  <c:v>Avoided having a test done that you recently had done before </c:v>
                </c:pt>
                <c:pt idx="3">
                  <c:v>Fewer appointments at a walk-in clinic</c:v>
                </c:pt>
                <c:pt idx="4">
                  <c:v>Avoided a visit to the Emergency Department</c:v>
                </c:pt>
              </c:strCache>
            </c:strRef>
          </c:cat>
          <c:val>
            <c:numRef>
              <c:f>Sheet1!$B$2:$B$6</c:f>
              <c:numCache>
                <c:formatCode>0%</c:formatCode>
                <c:ptCount val="5"/>
                <c:pt idx="0">
                  <c:v>0.36573236889689997</c:v>
                </c:pt>
                <c:pt idx="1">
                  <c:v>0.29611211573239998</c:v>
                </c:pt>
                <c:pt idx="2">
                  <c:v>0.21157323688970001</c:v>
                </c:pt>
                <c:pt idx="3">
                  <c:v>0.19439421338160001</c:v>
                </c:pt>
                <c:pt idx="4">
                  <c:v>9.1772151898730003E-2</c:v>
                </c:pt>
              </c:numCache>
            </c:numRef>
          </c:val>
          <c:extLst>
            <c:ext xmlns:c16="http://schemas.microsoft.com/office/drawing/2014/chart" uri="{C3380CC4-5D6E-409C-BE32-E72D297353CC}">
              <c16:uniqueId val="{00000002-6B2F-4EAD-8DF9-A08D6EF022EB}"/>
            </c:ext>
          </c:extLst>
        </c:ser>
        <c:ser>
          <c:idx val="1"/>
          <c:order val="1"/>
          <c:tx>
            <c:strRef>
              <c:f>Sheet1!$C$1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Reduced costs </c:v>
                </c:pt>
                <c:pt idx="1">
                  <c:v>Fewer appointments with your regular family doctor</c:v>
                </c:pt>
                <c:pt idx="2">
                  <c:v>Avoided having a test done that you recently had done before </c:v>
                </c:pt>
                <c:pt idx="3">
                  <c:v>Fewer appointments at a walk-in clinic</c:v>
                </c:pt>
                <c:pt idx="4">
                  <c:v>Avoided a visit to the Emergency Department</c:v>
                </c:pt>
              </c:strCache>
            </c:strRef>
          </c:cat>
          <c:val>
            <c:numRef>
              <c:f>Sheet1!$C$2:$C$6</c:f>
              <c:numCache>
                <c:formatCode>0%</c:formatCode>
                <c:ptCount val="5"/>
                <c:pt idx="0">
                  <c:v>0.28999999999999998</c:v>
                </c:pt>
                <c:pt idx="1">
                  <c:v>0.23</c:v>
                </c:pt>
                <c:pt idx="2">
                  <c:v>0.15</c:v>
                </c:pt>
                <c:pt idx="3">
                  <c:v>0.17</c:v>
                </c:pt>
                <c:pt idx="4">
                  <c:v>0.08</c:v>
                </c:pt>
              </c:numCache>
            </c:numRef>
          </c:val>
          <c:extLst>
            <c:ext xmlns:c16="http://schemas.microsoft.com/office/drawing/2014/chart" uri="{C3380CC4-5D6E-409C-BE32-E72D297353CC}">
              <c16:uniqueId val="{00000004-6B2F-4EAD-8DF9-A08D6EF022EB}"/>
            </c:ext>
          </c:extLst>
        </c:ser>
        <c:dLbls>
          <c:showLegendKey val="0"/>
          <c:showVal val="0"/>
          <c:showCatName val="0"/>
          <c:showSerName val="0"/>
          <c:showPercent val="0"/>
          <c:showBubbleSize val="0"/>
        </c:dLbls>
        <c:gapWidth val="219"/>
        <c:overlap val="-27"/>
        <c:axId val="480718432"/>
        <c:axId val="480714272"/>
      </c:barChart>
      <c:catAx>
        <c:axId val="48071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714272"/>
        <c:crosses val="autoZero"/>
        <c:auto val="1"/>
        <c:lblAlgn val="ctr"/>
        <c:lblOffset val="100"/>
        <c:noMultiLvlLbl val="0"/>
      </c:catAx>
      <c:valAx>
        <c:axId val="480714272"/>
        <c:scaling>
          <c:orientation val="minMax"/>
        </c:scaling>
        <c:delete val="1"/>
        <c:axPos val="l"/>
        <c:numFmt formatCode="0%" sourceLinked="1"/>
        <c:majorTickMark val="none"/>
        <c:minorTickMark val="none"/>
        <c:tickLblPos val="nextTo"/>
        <c:crossAx val="480718432"/>
        <c:crosses val="autoZero"/>
        <c:crossBetween val="between"/>
      </c:valAx>
      <c:spPr>
        <a:noFill/>
        <a:ln w="25400">
          <a:noFill/>
        </a:ln>
        <a:effectLst/>
      </c:spPr>
    </c:plotArea>
    <c:legend>
      <c:legendPos val="r"/>
      <c:layout>
        <c:manualLayout>
          <c:xMode val="edge"/>
          <c:yMode val="edge"/>
          <c:x val="0.86851845472440958"/>
          <c:y val="0.43962306596806927"/>
          <c:w val="7.2106545275590544E-2"/>
          <c:h val="0.102003684670048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12272594711692"/>
          <c:y val="0.27972527447610324"/>
          <c:w val="0.47609318509456111"/>
          <c:h val="0.60053139198397254"/>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0-E498-4051-9851-919CBCB5A1CF}"/>
              </c:ext>
            </c:extLst>
          </c:dPt>
          <c:dLbls>
            <c:dLbl>
              <c:idx val="0"/>
              <c:tx>
                <c:rich>
                  <a:bodyPr/>
                  <a:lstStyle/>
                  <a:p>
                    <a:r>
                      <a:rPr lang="en-US" dirty="0"/>
                      <a:t>85%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C8-4ABD-9C08-BEBC269BF6F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Consults from Specialists</c:v>
                </c:pt>
                <c:pt idx="1">
                  <c:v>Doctors/clinical notes</c:v>
                </c:pt>
                <c:pt idx="2">
                  <c:v>Surgical/Operative Reports</c:v>
                </c:pt>
                <c:pt idx="3">
                  <c:v>Specialist Referrals</c:v>
                </c:pt>
                <c:pt idx="4">
                  <c:v>Surgical Waitlist</c:v>
                </c:pt>
                <c:pt idx="5">
                  <c:v>Hospital Discharge Summaries</c:v>
                </c:pt>
                <c:pt idx="6">
                  <c:v>Virtual Visit</c:v>
                </c:pt>
                <c:pt idx="7">
                  <c:v>Other</c:v>
                </c:pt>
                <c:pt idx="8">
                  <c:v>None</c:v>
                </c:pt>
              </c:strCache>
            </c:strRef>
          </c:cat>
          <c:val>
            <c:numRef>
              <c:f>Sheet1!$B$2:$B$10</c:f>
              <c:numCache>
                <c:formatCode>0%</c:formatCode>
                <c:ptCount val="9"/>
                <c:pt idx="0">
                  <c:v>0.85443037974680003</c:v>
                </c:pt>
                <c:pt idx="1">
                  <c:v>0.78707052441229997</c:v>
                </c:pt>
                <c:pt idx="2">
                  <c:v>0.77848101265820002</c:v>
                </c:pt>
                <c:pt idx="3">
                  <c:v>0.75406871609399995</c:v>
                </c:pt>
                <c:pt idx="4">
                  <c:v>0.67857142857139996</c:v>
                </c:pt>
                <c:pt idx="5">
                  <c:v>0.60397830018080001</c:v>
                </c:pt>
                <c:pt idx="6">
                  <c:v>0.36075949367089999</c:v>
                </c:pt>
                <c:pt idx="7">
                  <c:v>7.0000000000000007E-2</c:v>
                </c:pt>
                <c:pt idx="8">
                  <c:v>3.5714285714290001E-2</c:v>
                </c:pt>
              </c:numCache>
            </c:numRef>
          </c:val>
          <c:extLst>
            <c:ext xmlns:c16="http://schemas.microsoft.com/office/drawing/2014/chart" uri="{C3380CC4-5D6E-409C-BE32-E72D297353CC}">
              <c16:uniqueId val="{00000001-E5C8-4ABD-9C08-BEBC269BF6F8}"/>
            </c:ext>
          </c:extLst>
        </c:ser>
        <c:dLbls>
          <c:showLegendKey val="0"/>
          <c:showVal val="0"/>
          <c:showCatName val="0"/>
          <c:showSerName val="0"/>
          <c:showPercent val="0"/>
          <c:showBubbleSize val="0"/>
        </c:dLbls>
        <c:gapWidth val="75"/>
        <c:axId val="556018112"/>
        <c:axId val="406841072"/>
      </c:barChart>
      <c:catAx>
        <c:axId val="556018112"/>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6841072"/>
        <c:crosses val="autoZero"/>
        <c:auto val="1"/>
        <c:lblAlgn val="ctr"/>
        <c:lblOffset val="100"/>
        <c:noMultiLvlLbl val="0"/>
      </c:catAx>
      <c:valAx>
        <c:axId val="406841072"/>
        <c:scaling>
          <c:orientation val="minMax"/>
        </c:scaling>
        <c:delete val="1"/>
        <c:axPos val="t"/>
        <c:numFmt formatCode="0%" sourceLinked="0"/>
        <c:majorTickMark val="none"/>
        <c:minorTickMark val="none"/>
        <c:tickLblPos val="nextTo"/>
        <c:crossAx val="55601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62192688094899"/>
          <c:y val="0.27180663425392959"/>
          <c:w val="0.31884827388656944"/>
          <c:h val="0.60053139198397254"/>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0-C1D3-47A9-AF98-0F5C495E05D8}"/>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C1D3-47A9-AF98-0F5C495E05D8}"/>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C1D3-47A9-AF98-0F5C495E05D8}"/>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4-C1D3-47A9-AF98-0F5C495E05D8}"/>
              </c:ext>
            </c:extLst>
          </c:dPt>
          <c:dPt>
            <c:idx val="4"/>
            <c:invertIfNegative val="0"/>
            <c:bubble3D val="0"/>
            <c:spPr>
              <a:solidFill>
                <a:schemeClr val="bg1">
                  <a:lumMod val="95000"/>
                </a:schemeClr>
              </a:solidFill>
              <a:ln>
                <a:noFill/>
              </a:ln>
              <a:effectLst/>
            </c:spPr>
            <c:extLst>
              <c:ext xmlns:c16="http://schemas.microsoft.com/office/drawing/2014/chart" uri="{C3380CC4-5D6E-409C-BE32-E72D297353CC}">
                <c16:uniqueId val="{00000005-C1D3-47A9-AF98-0F5C495E05D8}"/>
              </c:ext>
            </c:extLst>
          </c:dPt>
          <c:dLbls>
            <c:dLbl>
              <c:idx val="0"/>
              <c:tx>
                <c:rich>
                  <a:bodyPr/>
                  <a:lstStyle/>
                  <a:p>
                    <a:r>
                      <a:rPr lang="en-US" dirty="0"/>
                      <a:t>51%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D3-47A9-AF98-0F5C495E05D8}"/>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likely</c:v>
                </c:pt>
                <c:pt idx="1">
                  <c:v>Likely</c:v>
                </c:pt>
                <c:pt idx="2">
                  <c:v>Somewhat likely</c:v>
                </c:pt>
                <c:pt idx="3">
                  <c:v>Unlikely</c:v>
                </c:pt>
                <c:pt idx="4">
                  <c:v>Not very likely at all</c:v>
                </c:pt>
              </c:strCache>
            </c:strRef>
          </c:cat>
          <c:val>
            <c:numRef>
              <c:f>Sheet1!$B$2:$B$6</c:f>
              <c:numCache>
                <c:formatCode>0%</c:formatCode>
                <c:ptCount val="5"/>
                <c:pt idx="0">
                  <c:v>0.51356238698010004</c:v>
                </c:pt>
                <c:pt idx="1">
                  <c:v>0.19665461121159999</c:v>
                </c:pt>
                <c:pt idx="2">
                  <c:v>0.16003616636529999</c:v>
                </c:pt>
                <c:pt idx="3">
                  <c:v>6.4195298372510007E-2</c:v>
                </c:pt>
                <c:pt idx="4">
                  <c:v>6.555153707052E-2</c:v>
                </c:pt>
              </c:numCache>
            </c:numRef>
          </c:val>
          <c:extLst>
            <c:ext xmlns:c16="http://schemas.microsoft.com/office/drawing/2014/chart" uri="{C3380CC4-5D6E-409C-BE32-E72D297353CC}">
              <c16:uniqueId val="{00000001-C1D3-47A9-AF98-0F5C495E05D8}"/>
            </c:ext>
          </c:extLst>
        </c:ser>
        <c:dLbls>
          <c:showLegendKey val="0"/>
          <c:showVal val="0"/>
          <c:showCatName val="0"/>
          <c:showSerName val="0"/>
          <c:showPercent val="0"/>
          <c:showBubbleSize val="0"/>
        </c:dLbls>
        <c:gapWidth val="75"/>
        <c:axId val="556018112"/>
        <c:axId val="406841072"/>
      </c:barChart>
      <c:catAx>
        <c:axId val="556018112"/>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06841072"/>
        <c:crosses val="autoZero"/>
        <c:auto val="1"/>
        <c:lblAlgn val="ctr"/>
        <c:lblOffset val="100"/>
        <c:noMultiLvlLbl val="0"/>
      </c:catAx>
      <c:valAx>
        <c:axId val="406841072"/>
        <c:scaling>
          <c:orientation val="minMax"/>
        </c:scaling>
        <c:delete val="1"/>
        <c:axPos val="t"/>
        <c:numFmt formatCode="0%" sourceLinked="0"/>
        <c:majorTickMark val="none"/>
        <c:minorTickMark val="none"/>
        <c:tickLblPos val="nextTo"/>
        <c:crossAx val="556018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40781247491311057"/>
          <c:w val="0.96562499999999996"/>
          <c:h val="0.41708394333883214"/>
        </c:manualLayout>
      </c:layout>
      <c:barChart>
        <c:barDir val="col"/>
        <c:grouping val="clustered"/>
        <c:varyColors val="0"/>
        <c:ser>
          <c:idx val="0"/>
          <c:order val="0"/>
          <c:tx>
            <c:strRef>
              <c:f>Sheet1!$B$1</c:f>
              <c:strCache>
                <c:ptCount val="1"/>
                <c:pt idx="0">
                  <c:v>2023</c:v>
                </c:pt>
              </c:strCache>
            </c:strRef>
          </c:tx>
          <c:spPr>
            <a:solidFill>
              <a:srgbClr val="549E39"/>
            </a:solidFill>
            <a:ln>
              <a:noFill/>
            </a:ln>
            <a:effectLst/>
          </c:spPr>
          <c:invertIfNegative val="0"/>
          <c:dLbls>
            <c:dLbl>
              <c:idx val="0"/>
              <c:layout>
                <c:manualLayout>
                  <c:x val="-6.2500000000000038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C2-4D56-927D-55ADC4A2B7A0}"/>
                </c:ext>
              </c:extLst>
            </c:dLbl>
            <c:dLbl>
              <c:idx val="2"/>
              <c:layout>
                <c:manualLayout>
                  <c:x val="-7.8125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C2-4D56-927D-55ADC4A2B7A0}"/>
                </c:ext>
              </c:extLst>
            </c:dLbl>
            <c:dLbl>
              <c:idx val="7"/>
              <c:layout>
                <c:manualLayout>
                  <c:x val="-1.5625000000001146E-3"/>
                  <c:y val="-8.59365019676867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8-4E4E-B0FC-FB52BF99A10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 delay</c:v>
                </c:pt>
                <c:pt idx="1">
                  <c:v>1 day</c:v>
                </c:pt>
                <c:pt idx="2">
                  <c:v>2 days</c:v>
                </c:pt>
                <c:pt idx="3">
                  <c:v>3 days</c:v>
                </c:pt>
                <c:pt idx="4">
                  <c:v>4 to 6 days</c:v>
                </c:pt>
                <c:pt idx="5">
                  <c:v>1 to 2 weeks</c:v>
                </c:pt>
                <c:pt idx="6">
                  <c:v>More than 2 weeks</c:v>
                </c:pt>
                <c:pt idx="7">
                  <c:v>Not sure</c:v>
                </c:pt>
              </c:strCache>
            </c:strRef>
          </c:cat>
          <c:val>
            <c:numRef>
              <c:f>Sheet1!$B$2:$B$9</c:f>
              <c:numCache>
                <c:formatCode>0%</c:formatCode>
                <c:ptCount val="8"/>
                <c:pt idx="0">
                  <c:v>0.38291139240510003</c:v>
                </c:pt>
                <c:pt idx="1">
                  <c:v>4.7920433996379998E-2</c:v>
                </c:pt>
                <c:pt idx="2">
                  <c:v>0.1152802893309</c:v>
                </c:pt>
                <c:pt idx="3">
                  <c:v>9.222423146474E-2</c:v>
                </c:pt>
                <c:pt idx="4">
                  <c:v>9.5840867992770001E-2</c:v>
                </c:pt>
                <c:pt idx="5">
                  <c:v>0.1066907775769</c:v>
                </c:pt>
                <c:pt idx="6">
                  <c:v>7.6853526220610003E-3</c:v>
                </c:pt>
                <c:pt idx="7">
                  <c:v>0.15144665461119999</c:v>
                </c:pt>
              </c:numCache>
            </c:numRef>
          </c:val>
          <c:extLst>
            <c:ext xmlns:c16="http://schemas.microsoft.com/office/drawing/2014/chart" uri="{C3380CC4-5D6E-409C-BE32-E72D297353CC}">
              <c16:uniqueId val="{00000000-12AD-4338-85C4-6AF1E48B9490}"/>
            </c:ext>
          </c:extLst>
        </c:ser>
        <c:ser>
          <c:idx val="1"/>
          <c:order val="1"/>
          <c:tx>
            <c:strRef>
              <c:f>Sheet1!$C$1</c:f>
              <c:strCache>
                <c:ptCount val="1"/>
                <c:pt idx="0">
                  <c:v>2020</c:v>
                </c:pt>
              </c:strCache>
            </c:strRef>
          </c:tx>
          <c:spPr>
            <a:solidFill>
              <a:srgbClr val="8AB833"/>
            </a:solidFill>
            <a:ln>
              <a:noFill/>
            </a:ln>
            <a:effectLst/>
          </c:spPr>
          <c:invertIfNegative val="0"/>
          <c:dLbls>
            <c:dLbl>
              <c:idx val="0"/>
              <c:layout>
                <c:manualLayout>
                  <c:x val="3.1249999999999859E-3"/>
                  <c:y val="-2.34374985582247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A8-4E4E-B0FC-FB52BF99A106}"/>
                </c:ext>
              </c:extLst>
            </c:dLbl>
            <c:dLbl>
              <c:idx val="6"/>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C2-4D56-927D-55ADC4A2B7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No delay</c:v>
                </c:pt>
                <c:pt idx="1">
                  <c:v>1 day</c:v>
                </c:pt>
                <c:pt idx="2">
                  <c:v>2 days</c:v>
                </c:pt>
                <c:pt idx="3">
                  <c:v>3 days</c:v>
                </c:pt>
                <c:pt idx="4">
                  <c:v>4 to 6 days</c:v>
                </c:pt>
                <c:pt idx="5">
                  <c:v>1 to 2 weeks</c:v>
                </c:pt>
                <c:pt idx="6">
                  <c:v>More than 2 weeks</c:v>
                </c:pt>
                <c:pt idx="7">
                  <c:v>Not sure</c:v>
                </c:pt>
              </c:strCache>
            </c:strRef>
          </c:cat>
          <c:val>
            <c:numRef>
              <c:f>Sheet1!$C$2:$C$9</c:f>
              <c:numCache>
                <c:formatCode>0%</c:formatCode>
                <c:ptCount val="8"/>
                <c:pt idx="0">
                  <c:v>0.39</c:v>
                </c:pt>
                <c:pt idx="1">
                  <c:v>0.06</c:v>
                </c:pt>
                <c:pt idx="2">
                  <c:v>0.12</c:v>
                </c:pt>
                <c:pt idx="3">
                  <c:v>0.09</c:v>
                </c:pt>
                <c:pt idx="4">
                  <c:v>7.0000000000000007E-2</c:v>
                </c:pt>
                <c:pt idx="5">
                  <c:v>7.0000000000000007E-2</c:v>
                </c:pt>
                <c:pt idx="6">
                  <c:v>0</c:v>
                </c:pt>
                <c:pt idx="7">
                  <c:v>0.2</c:v>
                </c:pt>
              </c:numCache>
            </c:numRef>
          </c:val>
          <c:extLst>
            <c:ext xmlns:c16="http://schemas.microsoft.com/office/drawing/2014/chart" uri="{C3380CC4-5D6E-409C-BE32-E72D297353CC}">
              <c16:uniqueId val="{00000000-A8C2-4D56-927D-55ADC4A2B7A0}"/>
            </c:ext>
          </c:extLst>
        </c:ser>
        <c:dLbls>
          <c:showLegendKey val="0"/>
          <c:showVal val="0"/>
          <c:showCatName val="0"/>
          <c:showSerName val="0"/>
          <c:showPercent val="0"/>
          <c:showBubbleSize val="0"/>
        </c:dLbls>
        <c:gapWidth val="219"/>
        <c:overlap val="-27"/>
        <c:axId val="480718432"/>
        <c:axId val="480714272"/>
      </c:barChart>
      <c:catAx>
        <c:axId val="48071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714272"/>
        <c:crosses val="autoZero"/>
        <c:auto val="1"/>
        <c:lblAlgn val="ctr"/>
        <c:lblOffset val="100"/>
        <c:noMultiLvlLbl val="0"/>
      </c:catAx>
      <c:valAx>
        <c:axId val="480714272"/>
        <c:scaling>
          <c:orientation val="minMax"/>
        </c:scaling>
        <c:delete val="1"/>
        <c:axPos val="l"/>
        <c:numFmt formatCode="0%" sourceLinked="1"/>
        <c:majorTickMark val="none"/>
        <c:minorTickMark val="none"/>
        <c:tickLblPos val="nextTo"/>
        <c:crossAx val="480718432"/>
        <c:crosses val="autoZero"/>
        <c:crossBetween val="between"/>
      </c:valAx>
      <c:spPr>
        <a:noFill/>
        <a:ln w="25400">
          <a:noFill/>
        </a:ln>
        <a:effectLst/>
      </c:spPr>
    </c:plotArea>
    <c:legend>
      <c:legendPos val="r"/>
      <c:layout>
        <c:manualLayout>
          <c:xMode val="edge"/>
          <c:yMode val="edge"/>
          <c:x val="0.86851845472440958"/>
          <c:y val="0.43962306596806927"/>
          <c:w val="7.2106545275590544E-2"/>
          <c:h val="0.102003684670048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10386820592367"/>
          <c:y val="0"/>
          <c:w val="0.35451649158601461"/>
          <c:h val="0.87932337222128421"/>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a:scene3d>
              <a:camera prst="orthographicFront"/>
              <a:lightRig rig="threePt" dir="t"/>
            </a:scene3d>
            <a:sp3d/>
          </c:spPr>
          <c:invertIfNegative val="0"/>
          <c:dPt>
            <c:idx val="13"/>
            <c:invertIfNegative val="0"/>
            <c:bubble3D val="0"/>
            <c:spPr>
              <a:solidFill>
                <a:schemeClr val="accent1">
                  <a:lumMod val="60000"/>
                  <a:lumOff val="40000"/>
                </a:schemeClr>
              </a:solidFill>
              <a:ln>
                <a:noFill/>
              </a:ln>
              <a:effectLst/>
              <a:scene3d>
                <a:camera prst="orthographicFront"/>
                <a:lightRig rig="threePt" dir="t"/>
              </a:scene3d>
              <a:sp3d/>
            </c:spPr>
            <c:extLst>
              <c:ext xmlns:c16="http://schemas.microsoft.com/office/drawing/2014/chart" uri="{C3380CC4-5D6E-409C-BE32-E72D297353CC}">
                <c16:uniqueId val="{00000002-1A27-4979-9150-F27CC0B4A672}"/>
              </c:ext>
            </c:extLst>
          </c:dPt>
          <c:dPt>
            <c:idx val="14"/>
            <c:invertIfNegative val="0"/>
            <c:bubble3D val="0"/>
            <c:spPr>
              <a:solidFill>
                <a:schemeClr val="bg1">
                  <a:lumMod val="75000"/>
                </a:schemeClr>
              </a:solidFill>
              <a:ln>
                <a:noFill/>
              </a:ln>
              <a:effectLst/>
              <a:scene3d>
                <a:camera prst="orthographicFront"/>
                <a:lightRig rig="threePt" dir="t"/>
              </a:scene3d>
              <a:sp3d/>
            </c:spPr>
            <c:extLst>
              <c:ext xmlns:c16="http://schemas.microsoft.com/office/drawing/2014/chart" uri="{C3380CC4-5D6E-409C-BE32-E72D297353CC}">
                <c16:uniqueId val="{00000003-4930-46B2-AC7B-D5C3DA784526}"/>
              </c:ext>
            </c:extLst>
          </c:dPt>
          <c:dPt>
            <c:idx val="15"/>
            <c:invertIfNegative val="0"/>
            <c:bubble3D val="0"/>
            <c:spPr>
              <a:solidFill>
                <a:schemeClr val="bg1">
                  <a:lumMod val="75000"/>
                </a:schemeClr>
              </a:solidFill>
              <a:ln>
                <a:noFill/>
              </a:ln>
              <a:effectLst/>
              <a:scene3d>
                <a:camera prst="orthographicFront"/>
                <a:lightRig rig="threePt" dir="t"/>
              </a:scene3d>
              <a:sp3d/>
            </c:spPr>
            <c:extLst>
              <c:ext xmlns:c16="http://schemas.microsoft.com/office/drawing/2014/chart" uri="{C3380CC4-5D6E-409C-BE32-E72D297353CC}">
                <c16:uniqueId val="{00000003-1A27-4979-9150-F27CC0B4A672}"/>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Access to more information/reports/images</c:v>
                </c:pt>
                <c:pt idx="1">
                  <c:v>More user friendly/easier to navigate</c:v>
                </c:pt>
                <c:pt idx="2">
                  <c:v>Improve login process</c:v>
                </c:pt>
                <c:pt idx="3">
                  <c:v>Better notification of new info/changes made</c:v>
                </c:pt>
                <c:pt idx="4">
                  <c:v>More current/updated information</c:v>
                </c:pt>
                <c:pt idx="5">
                  <c:v>Better/more features/functionality</c:v>
                </c:pt>
                <c:pt idx="6">
                  <c:v>Accessible by other medical staff/practitioners</c:v>
                </c:pt>
                <c:pt idx="7">
                  <c:v>Better mobile optimization/app</c:v>
                </c:pt>
                <c:pt idx="8">
                  <c:v>Access to/ability to add dependent records</c:v>
                </c:pt>
                <c:pt idx="9">
                  <c:v>Ability to print/download information/results</c:v>
                </c:pt>
                <c:pt idx="10">
                  <c:v>Security/privacy concerns</c:v>
                </c:pt>
                <c:pt idx="11">
                  <c:v>Better/accessible support/help (with technical issues)</c:v>
                </c:pt>
                <c:pt idx="12">
                  <c:v>Other</c:v>
                </c:pt>
                <c:pt idx="13">
                  <c:v>General satisfaction</c:v>
                </c:pt>
                <c:pt idx="14">
                  <c:v>Don’t know/no comment</c:v>
                </c:pt>
                <c:pt idx="15">
                  <c:v>Nothing</c:v>
                </c:pt>
              </c:strCache>
            </c:strRef>
          </c:cat>
          <c:val>
            <c:numRef>
              <c:f>Sheet1!$B$2:$B$17</c:f>
              <c:numCache>
                <c:formatCode>0%</c:formatCode>
                <c:ptCount val="16"/>
                <c:pt idx="0">
                  <c:v>0.4020618556701</c:v>
                </c:pt>
                <c:pt idx="1">
                  <c:v>0.21443298969069999</c:v>
                </c:pt>
                <c:pt idx="2">
                  <c:v>0.1113402061856</c:v>
                </c:pt>
                <c:pt idx="3">
                  <c:v>0.1010309278351</c:v>
                </c:pt>
                <c:pt idx="4">
                  <c:v>7.7319587628870007E-2</c:v>
                </c:pt>
                <c:pt idx="5">
                  <c:v>5.5670103092779998E-2</c:v>
                </c:pt>
                <c:pt idx="6">
                  <c:v>5.360824742268E-2</c:v>
                </c:pt>
                <c:pt idx="7">
                  <c:v>5.051546391753E-2</c:v>
                </c:pt>
                <c:pt idx="8">
                  <c:v>3.5051546391750003E-2</c:v>
                </c:pt>
                <c:pt idx="9">
                  <c:v>2.7835051546389999E-2</c:v>
                </c:pt>
                <c:pt idx="10">
                  <c:v>2.7835051546389999E-2</c:v>
                </c:pt>
                <c:pt idx="11">
                  <c:v>2.4742268041239999E-2</c:v>
                </c:pt>
                <c:pt idx="12">
                  <c:v>7.9381443298969998E-2</c:v>
                </c:pt>
                <c:pt idx="13">
                  <c:v>3.6082474226799999E-2</c:v>
                </c:pt>
                <c:pt idx="14">
                  <c:v>1.9587628865979999E-2</c:v>
                </c:pt>
                <c:pt idx="15">
                  <c:v>1.2371134020619999E-2</c:v>
                </c:pt>
              </c:numCache>
            </c:numRef>
          </c:val>
          <c:extLst>
            <c:ext xmlns:c16="http://schemas.microsoft.com/office/drawing/2014/chart" uri="{C3380CC4-5D6E-409C-BE32-E72D297353CC}">
              <c16:uniqueId val="{00000000-1A27-4979-9150-F27CC0B4A672}"/>
            </c:ext>
          </c:extLst>
        </c:ser>
        <c:dLbls>
          <c:showLegendKey val="0"/>
          <c:showVal val="0"/>
          <c:showCatName val="0"/>
          <c:showSerName val="0"/>
          <c:showPercent val="0"/>
          <c:showBubbleSize val="0"/>
        </c:dLbls>
        <c:gapWidth val="75"/>
        <c:axId val="810430792"/>
        <c:axId val="810431120"/>
      </c:barChart>
      <c:catAx>
        <c:axId val="810430792"/>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10431120"/>
        <c:crosses val="autoZero"/>
        <c:auto val="1"/>
        <c:lblAlgn val="ctr"/>
        <c:lblOffset val="100"/>
        <c:noMultiLvlLbl val="0"/>
      </c:catAx>
      <c:valAx>
        <c:axId val="810431120"/>
        <c:scaling>
          <c:orientation val="minMax"/>
        </c:scaling>
        <c:delete val="1"/>
        <c:axPos val="t"/>
        <c:numFmt formatCode="0%" sourceLinked="0"/>
        <c:majorTickMark val="none"/>
        <c:minorTickMark val="none"/>
        <c:tickLblPos val="nextTo"/>
        <c:crossAx val="810430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572474555959721"/>
          <c:y val="8.9624574328206197E-3"/>
          <c:w val="0.38427842783778499"/>
          <c:h val="0.96110983321903631"/>
        </c:manualLayout>
      </c:layout>
      <c:barChart>
        <c:barDir val="bar"/>
        <c:grouping val="clustered"/>
        <c:varyColors val="0"/>
        <c:ser>
          <c:idx val="0"/>
          <c:order val="0"/>
          <c:tx>
            <c:strRef>
              <c:f>Sheet1!$B$1</c:f>
              <c:strCache>
                <c:ptCount val="1"/>
                <c:pt idx="0">
                  <c:v>2023</c:v>
                </c:pt>
              </c:strCache>
            </c:strRef>
          </c:tx>
          <c:spPr>
            <a:solidFill>
              <a:schemeClr val="accent1"/>
            </a:solidFill>
            <a:ln>
              <a:noFill/>
            </a:ln>
            <a:effectLst/>
            <a:scene3d>
              <a:camera prst="orthographicFront"/>
              <a:lightRig rig="threePt" dir="t"/>
            </a:scene3d>
            <a:sp3d/>
          </c:spPr>
          <c:invertIfNegative val="0"/>
          <c:dPt>
            <c:idx val="0"/>
            <c:invertIfNegative val="0"/>
            <c:bubble3D val="0"/>
            <c:spPr>
              <a:solidFill>
                <a:schemeClr val="accent1">
                  <a:lumMod val="75000"/>
                </a:schemeClr>
              </a:solidFill>
              <a:ln>
                <a:noFill/>
              </a:ln>
              <a:effectLst/>
              <a:scene3d>
                <a:camera prst="orthographicFront"/>
                <a:lightRig rig="threePt" dir="t"/>
              </a:scene3d>
              <a:sp3d/>
            </c:spPr>
            <c:extLst>
              <c:ext xmlns:c16="http://schemas.microsoft.com/office/drawing/2014/chart" uri="{C3380CC4-5D6E-409C-BE32-E72D297353CC}">
                <c16:uniqueId val="{00000005-9A9F-4140-9387-D8838B323A59}"/>
              </c:ext>
            </c:extLst>
          </c:dPt>
          <c:dPt>
            <c:idx val="9"/>
            <c:invertIfNegative val="0"/>
            <c:bubble3D val="0"/>
            <c:spPr>
              <a:solidFill>
                <a:srgbClr val="EE6868"/>
              </a:solidFill>
              <a:ln>
                <a:noFill/>
              </a:ln>
              <a:effectLst/>
              <a:scene3d>
                <a:camera prst="orthographicFront"/>
                <a:lightRig rig="threePt" dir="t"/>
              </a:scene3d>
              <a:sp3d/>
            </c:spPr>
            <c:extLst>
              <c:ext xmlns:c16="http://schemas.microsoft.com/office/drawing/2014/chart" uri="{C3380CC4-5D6E-409C-BE32-E72D297353CC}">
                <c16:uniqueId val="{00000006-9A9F-4140-9387-D8838B323A59}"/>
              </c:ext>
            </c:extLst>
          </c:dPt>
          <c:dPt>
            <c:idx val="10"/>
            <c:invertIfNegative val="0"/>
            <c:bubble3D val="0"/>
            <c:spPr>
              <a:solidFill>
                <a:srgbClr val="F8C7C2"/>
              </a:solidFill>
              <a:ln>
                <a:noFill/>
              </a:ln>
              <a:effectLst/>
              <a:scene3d>
                <a:camera prst="orthographicFront"/>
                <a:lightRig rig="threePt" dir="t"/>
              </a:scene3d>
              <a:sp3d/>
            </c:spPr>
            <c:extLst>
              <c:ext xmlns:c16="http://schemas.microsoft.com/office/drawing/2014/chart" uri="{C3380CC4-5D6E-409C-BE32-E72D297353CC}">
                <c16:uniqueId val="{00000007-9A9F-4140-9387-D8838B323A59}"/>
              </c:ext>
            </c:extLst>
          </c:dPt>
          <c:dPt>
            <c:idx val="11"/>
            <c:invertIfNegative val="0"/>
            <c:bubble3D val="0"/>
            <c:spPr>
              <a:solidFill>
                <a:srgbClr val="F8C7C2"/>
              </a:solidFill>
              <a:ln>
                <a:noFill/>
              </a:ln>
              <a:effectLst/>
              <a:scene3d>
                <a:camera prst="orthographicFront"/>
                <a:lightRig rig="threePt" dir="t"/>
              </a:scene3d>
              <a:sp3d/>
            </c:spPr>
            <c:extLst>
              <c:ext xmlns:c16="http://schemas.microsoft.com/office/drawing/2014/chart" uri="{C3380CC4-5D6E-409C-BE32-E72D297353CC}">
                <c16:uniqueId val="{00000008-9A9F-4140-9387-D8838B323A59}"/>
              </c:ext>
            </c:extLst>
          </c:dPt>
          <c:dPt>
            <c:idx val="12"/>
            <c:invertIfNegative val="0"/>
            <c:bubble3D val="0"/>
            <c:spPr>
              <a:solidFill>
                <a:srgbClr val="F8C7C2"/>
              </a:solidFill>
              <a:ln>
                <a:noFill/>
              </a:ln>
              <a:effectLst/>
              <a:scene3d>
                <a:camera prst="orthographicFront"/>
                <a:lightRig rig="threePt" dir="t"/>
              </a:scene3d>
              <a:sp3d/>
            </c:spPr>
            <c:extLst>
              <c:ext xmlns:c16="http://schemas.microsoft.com/office/drawing/2014/chart" uri="{C3380CC4-5D6E-409C-BE32-E72D297353CC}">
                <c16:uniqueId val="{00000009-9A9F-4140-9387-D8838B323A59}"/>
              </c:ext>
            </c:extLst>
          </c:dPt>
          <c:dPt>
            <c:idx val="13"/>
            <c:invertIfNegative val="0"/>
            <c:bubble3D val="0"/>
            <c:spPr>
              <a:solidFill>
                <a:srgbClr val="F8C7C2"/>
              </a:solidFill>
              <a:ln>
                <a:noFill/>
              </a:ln>
              <a:effectLst/>
              <a:scene3d>
                <a:camera prst="orthographicFront"/>
                <a:lightRig rig="threePt" dir="t"/>
              </a:scene3d>
              <a:sp3d/>
            </c:spPr>
            <c:extLst>
              <c:ext xmlns:c16="http://schemas.microsoft.com/office/drawing/2014/chart" uri="{C3380CC4-5D6E-409C-BE32-E72D297353CC}">
                <c16:uniqueId val="{0000000A-9A9F-4140-9387-D8838B323A59}"/>
              </c:ext>
            </c:extLst>
          </c:dPt>
          <c:dPt>
            <c:idx val="14"/>
            <c:invertIfNegative val="0"/>
            <c:bubble3D val="0"/>
            <c:spPr>
              <a:solidFill>
                <a:srgbClr val="F8C7C2"/>
              </a:solidFill>
              <a:ln>
                <a:noFill/>
              </a:ln>
              <a:effectLst/>
              <a:scene3d>
                <a:camera prst="orthographicFront"/>
                <a:lightRig rig="threePt" dir="t"/>
              </a:scene3d>
              <a:sp3d/>
            </c:spPr>
            <c:extLst>
              <c:ext xmlns:c16="http://schemas.microsoft.com/office/drawing/2014/chart" uri="{C3380CC4-5D6E-409C-BE32-E72D297353CC}">
                <c16:uniqueId val="{00000001-9A9F-4140-9387-D8838B323A59}"/>
              </c:ext>
            </c:extLst>
          </c:dPt>
          <c:dPt>
            <c:idx val="15"/>
            <c:invertIfNegative val="0"/>
            <c:bubble3D val="0"/>
            <c:spPr>
              <a:solidFill>
                <a:schemeClr val="bg1">
                  <a:lumMod val="75000"/>
                </a:schemeClr>
              </a:solidFill>
              <a:ln>
                <a:noFill/>
              </a:ln>
              <a:effectLst/>
              <a:scene3d>
                <a:camera prst="orthographicFront"/>
                <a:lightRig rig="threePt" dir="t"/>
              </a:scene3d>
              <a:sp3d/>
            </c:spPr>
            <c:extLst>
              <c:ext xmlns:c16="http://schemas.microsoft.com/office/drawing/2014/chart" uri="{C3380CC4-5D6E-409C-BE32-E72D297353CC}">
                <c16:uniqueId val="{00000003-9A9F-4140-9387-D8838B323A59}"/>
              </c:ext>
            </c:extLst>
          </c:dPt>
          <c:dPt>
            <c:idx val="16"/>
            <c:invertIfNegative val="0"/>
            <c:bubble3D val="0"/>
            <c:spPr>
              <a:solidFill>
                <a:schemeClr val="bg1">
                  <a:lumMod val="75000"/>
                </a:schemeClr>
              </a:solidFill>
              <a:ln>
                <a:noFill/>
              </a:ln>
              <a:effectLst/>
              <a:scene3d>
                <a:camera prst="orthographicFront"/>
                <a:lightRig rig="threePt" dir="t"/>
              </a:scene3d>
              <a:sp3d/>
            </c:spPr>
            <c:extLst>
              <c:ext xmlns:c16="http://schemas.microsoft.com/office/drawing/2014/chart" uri="{C3380CC4-5D6E-409C-BE32-E72D297353CC}">
                <c16:uniqueId val="{0000000B-9A9F-4140-9387-D8838B323A59}"/>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POSITIVE NET</c:v>
                </c:pt>
                <c:pt idx="1">
                  <c:v>Have access to/track health info/test results</c:v>
                </c:pt>
                <c:pt idx="2">
                  <c:v>Better prepared for doctor visits/active role in own health</c:v>
                </c:pt>
                <c:pt idx="3">
                  <c:v>Quick access/updates</c:v>
                </c:pt>
                <c:pt idx="4">
                  <c:v>Helps streamline health system/don’t make unnecessary appointments</c:v>
                </c:pt>
                <c:pt idx="5">
                  <c:v>General satisfaction/peace of mind</c:v>
                </c:pt>
                <c:pt idx="6">
                  <c:v>Ease/convenient to use</c:v>
                </c:pt>
                <c:pt idx="7">
                  <c:v>Can access family records (i.e., child, elderly parent, etc.)</c:v>
                </c:pt>
                <c:pt idx="8">
                  <c:v>Other positive mentions</c:v>
                </c:pt>
                <c:pt idx="9">
                  <c:v>NEGATIVE NET</c:v>
                </c:pt>
                <c:pt idx="10">
                  <c:v>Lack of communication from doctor/practitioner</c:v>
                </c:pt>
                <c:pt idx="11">
                  <c:v>Not user friendly/unable to access</c:v>
                </c:pt>
                <c:pt idx="12">
                  <c:v>Slow to update information</c:v>
                </c:pt>
                <c:pt idx="13">
                  <c:v>Need more information/results/records</c:v>
                </c:pt>
                <c:pt idx="14">
                  <c:v>Other negative mentions</c:v>
                </c:pt>
                <c:pt idx="15">
                  <c:v>NEUTRAL NET</c:v>
                </c:pt>
                <c:pt idx="16">
                  <c:v>Don’t know/no comment</c:v>
                </c:pt>
              </c:strCache>
            </c:strRef>
          </c:cat>
          <c:val>
            <c:numRef>
              <c:f>Sheet1!$B$2:$B$18</c:f>
              <c:numCache>
                <c:formatCode>0%</c:formatCode>
                <c:ptCount val="17"/>
                <c:pt idx="0">
                  <c:v>0.89473684210530002</c:v>
                </c:pt>
                <c:pt idx="1">
                  <c:v>0.68421052631580004</c:v>
                </c:pt>
                <c:pt idx="2">
                  <c:v>0.34674922600620001</c:v>
                </c:pt>
                <c:pt idx="3">
                  <c:v>0.21826625387000001</c:v>
                </c:pt>
                <c:pt idx="4">
                  <c:v>9.4427244582040007E-2</c:v>
                </c:pt>
                <c:pt idx="5">
                  <c:v>8.5139318885449997E-2</c:v>
                </c:pt>
                <c:pt idx="6">
                  <c:v>3.5603715170279999E-2</c:v>
                </c:pt>
                <c:pt idx="7">
                  <c:v>3.4055727554180001E-2</c:v>
                </c:pt>
                <c:pt idx="8">
                  <c:v>3.7151702786379998E-2</c:v>
                </c:pt>
                <c:pt idx="9">
                  <c:v>0.2755417956656</c:v>
                </c:pt>
                <c:pt idx="10">
                  <c:v>0.14241486068109999</c:v>
                </c:pt>
                <c:pt idx="11">
                  <c:v>4.6439628482970001E-2</c:v>
                </c:pt>
                <c:pt idx="12">
                  <c:v>2.7863777089779999E-2</c:v>
                </c:pt>
                <c:pt idx="13">
                  <c:v>2.7863777089779999E-2</c:v>
                </c:pt>
                <c:pt idx="14">
                  <c:v>4.7987616099069999E-2</c:v>
                </c:pt>
                <c:pt idx="15">
                  <c:v>1.8575851393189999E-2</c:v>
                </c:pt>
                <c:pt idx="16">
                  <c:v>1.8575851393189999E-2</c:v>
                </c:pt>
              </c:numCache>
            </c:numRef>
          </c:val>
          <c:extLst>
            <c:ext xmlns:c16="http://schemas.microsoft.com/office/drawing/2014/chart" uri="{C3380CC4-5D6E-409C-BE32-E72D297353CC}">
              <c16:uniqueId val="{00000004-9A9F-4140-9387-D8838B323A59}"/>
            </c:ext>
          </c:extLst>
        </c:ser>
        <c:dLbls>
          <c:showLegendKey val="0"/>
          <c:showVal val="0"/>
          <c:showCatName val="0"/>
          <c:showSerName val="0"/>
          <c:showPercent val="0"/>
          <c:showBubbleSize val="0"/>
        </c:dLbls>
        <c:gapWidth val="75"/>
        <c:axId val="810430792"/>
        <c:axId val="810431120"/>
      </c:barChart>
      <c:catAx>
        <c:axId val="810430792"/>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10431120"/>
        <c:crosses val="autoZero"/>
        <c:auto val="1"/>
        <c:lblAlgn val="ctr"/>
        <c:lblOffset val="100"/>
        <c:noMultiLvlLbl val="0"/>
      </c:catAx>
      <c:valAx>
        <c:axId val="810431120"/>
        <c:scaling>
          <c:orientation val="minMax"/>
        </c:scaling>
        <c:delete val="1"/>
        <c:axPos val="t"/>
        <c:numFmt formatCode="0%" sourceLinked="0"/>
        <c:majorTickMark val="none"/>
        <c:minorTickMark val="none"/>
        <c:tickLblPos val="nextTo"/>
        <c:crossAx val="8104307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pic>
        <p:nvPicPr>
          <p:cNvPr id="9" name="Picture 8"/>
          <p:cNvPicPr>
            <a:picLocks noChangeAspect="1"/>
          </p:cNvPicPr>
          <p:nvPr/>
        </p:nvPicPr>
        <p:blipFill>
          <a:blip r:embed="rId2"/>
          <a:stretch>
            <a:fillRect/>
          </a:stretch>
        </p:blipFill>
        <p:spPr>
          <a:xfrm>
            <a:off x="5400136" y="8695793"/>
            <a:ext cx="1263690" cy="454361"/>
          </a:xfrm>
          <a:prstGeom prst="rect">
            <a:avLst/>
          </a:prstGeom>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aseline="0" dirty="0" smtClean="0"/>
              <a:t>Joy: Welcome to Grand Rounds. We will get underway in 2 minutes… </a:t>
            </a:r>
            <a:r>
              <a:rPr lang="en-CA" dirty="0" smtClean="0"/>
              <a:t>Thank you for joining Dr. Shaw and myself tonight as we host this webinar. </a:t>
            </a:r>
            <a:endParaRPr lang="en-US" baseline="0" dirty="0" smtClean="0"/>
          </a:p>
        </p:txBody>
      </p:sp>
      <p:sp>
        <p:nvSpPr>
          <p:cNvPr id="1068" name="Google Shape;10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17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pitchFamily="18" charset="0"/>
                <a:ea typeface="MS PGothic" pitchFamily="34" charset="-128"/>
              </a:defRPr>
            </a:lvl1pPr>
            <a:lvl2pPr marL="742950" indent="-285750">
              <a:defRPr sz="2500">
                <a:solidFill>
                  <a:schemeClr val="tx1"/>
                </a:solidFill>
                <a:latin typeface="Garamond" pitchFamily="18" charset="0"/>
                <a:ea typeface="MS PGothic" pitchFamily="34" charset="-128"/>
              </a:defRPr>
            </a:lvl2pPr>
            <a:lvl3pPr marL="1143000" indent="-228600">
              <a:defRPr sz="2500">
                <a:solidFill>
                  <a:schemeClr val="tx1"/>
                </a:solidFill>
                <a:latin typeface="Garamond" pitchFamily="18" charset="0"/>
                <a:ea typeface="MS PGothic" pitchFamily="34" charset="-128"/>
              </a:defRPr>
            </a:lvl3pPr>
            <a:lvl4pPr marL="1600200" indent="-228600">
              <a:defRPr sz="2500">
                <a:solidFill>
                  <a:schemeClr val="tx1"/>
                </a:solidFill>
                <a:latin typeface="Garamond" pitchFamily="18" charset="0"/>
                <a:ea typeface="MS PGothic" pitchFamily="34" charset="-128"/>
              </a:defRPr>
            </a:lvl4pPr>
            <a:lvl5pPr marL="2057400" indent="-228600">
              <a:defRPr sz="25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5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5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5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500">
                <a:solidFill>
                  <a:schemeClr val="tx1"/>
                </a:solidFill>
                <a:latin typeface="Garamond" pitchFamily="18" charset="0"/>
                <a:ea typeface="MS PGothic" pitchFamily="34" charset="-128"/>
              </a:defRPr>
            </a:lvl9pPr>
          </a:lstStyle>
          <a:p>
            <a:fld id="{05AB0FD2-E1FC-40AA-B344-5B0D550AF2F0}" type="slidenum">
              <a:rPr lang="en-US" altLang="en-US" sz="1200" smtClean="0">
                <a:solidFill>
                  <a:srgbClr val="000000"/>
                </a:solidFill>
                <a:latin typeface="Arial" charset="0"/>
              </a:rPr>
              <a:pPr/>
              <a:t>13</a:t>
            </a:fld>
            <a:endParaRPr lang="en-US" altLang="en-US" sz="1200">
              <a:solidFill>
                <a:srgbClr val="000000"/>
              </a:solidFill>
              <a:latin typeface="Arial" charset="0"/>
            </a:endParaRPr>
          </a:p>
        </p:txBody>
      </p:sp>
    </p:spTree>
    <p:extLst>
      <p:ext uri="{BB962C8B-B14F-4D97-AF65-F5344CB8AC3E}">
        <p14:creationId xmlns:p14="http://schemas.microsoft.com/office/powerpoint/2010/main" val="4216941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pitchFamily="18" charset="0"/>
                <a:ea typeface="MS PGothic" pitchFamily="34" charset="-128"/>
              </a:defRPr>
            </a:lvl1pPr>
            <a:lvl2pPr marL="742950" indent="-285750">
              <a:defRPr sz="2500">
                <a:solidFill>
                  <a:schemeClr val="tx1"/>
                </a:solidFill>
                <a:latin typeface="Garamond" pitchFamily="18" charset="0"/>
                <a:ea typeface="MS PGothic" pitchFamily="34" charset="-128"/>
              </a:defRPr>
            </a:lvl2pPr>
            <a:lvl3pPr marL="1143000" indent="-228600">
              <a:defRPr sz="2500">
                <a:solidFill>
                  <a:schemeClr val="tx1"/>
                </a:solidFill>
                <a:latin typeface="Garamond" pitchFamily="18" charset="0"/>
                <a:ea typeface="MS PGothic" pitchFamily="34" charset="-128"/>
              </a:defRPr>
            </a:lvl3pPr>
            <a:lvl4pPr marL="1600200" indent="-228600">
              <a:defRPr sz="2500">
                <a:solidFill>
                  <a:schemeClr val="tx1"/>
                </a:solidFill>
                <a:latin typeface="Garamond" pitchFamily="18" charset="0"/>
                <a:ea typeface="MS PGothic" pitchFamily="34" charset="-128"/>
              </a:defRPr>
            </a:lvl4pPr>
            <a:lvl5pPr marL="2057400" indent="-228600">
              <a:defRPr sz="25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5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5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5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500">
                <a:solidFill>
                  <a:schemeClr val="tx1"/>
                </a:solidFill>
                <a:latin typeface="Garamond" pitchFamily="18" charset="0"/>
                <a:ea typeface="MS PGothic" pitchFamily="34" charset="-128"/>
              </a:defRPr>
            </a:lvl9pPr>
          </a:lstStyle>
          <a:p>
            <a:fld id="{05AB0FD2-E1FC-40AA-B344-5B0D550AF2F0}" type="slidenum">
              <a:rPr lang="en-US" altLang="en-US" sz="1200" smtClean="0">
                <a:solidFill>
                  <a:srgbClr val="000000"/>
                </a:solidFill>
                <a:latin typeface="Arial" charset="0"/>
              </a:rPr>
              <a:pPr/>
              <a:t>15</a:t>
            </a:fld>
            <a:endParaRPr lang="en-US" altLang="en-US" sz="1200">
              <a:solidFill>
                <a:srgbClr val="000000"/>
              </a:solidFill>
              <a:latin typeface="Arial" charset="0"/>
            </a:endParaRPr>
          </a:p>
        </p:txBody>
      </p:sp>
    </p:spTree>
    <p:extLst>
      <p:ext uri="{BB962C8B-B14F-4D97-AF65-F5344CB8AC3E}">
        <p14:creationId xmlns:p14="http://schemas.microsoft.com/office/powerpoint/2010/main" val="223943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pitchFamily="18" charset="0"/>
                <a:ea typeface="MS PGothic" pitchFamily="34" charset="-128"/>
              </a:defRPr>
            </a:lvl1pPr>
            <a:lvl2pPr marL="742950" indent="-285750">
              <a:defRPr sz="2500">
                <a:solidFill>
                  <a:schemeClr val="tx1"/>
                </a:solidFill>
                <a:latin typeface="Garamond" pitchFamily="18" charset="0"/>
                <a:ea typeface="MS PGothic" pitchFamily="34" charset="-128"/>
              </a:defRPr>
            </a:lvl2pPr>
            <a:lvl3pPr marL="1143000" indent="-228600">
              <a:defRPr sz="2500">
                <a:solidFill>
                  <a:schemeClr val="tx1"/>
                </a:solidFill>
                <a:latin typeface="Garamond" pitchFamily="18" charset="0"/>
                <a:ea typeface="MS PGothic" pitchFamily="34" charset="-128"/>
              </a:defRPr>
            </a:lvl3pPr>
            <a:lvl4pPr marL="1600200" indent="-228600">
              <a:defRPr sz="2500">
                <a:solidFill>
                  <a:schemeClr val="tx1"/>
                </a:solidFill>
                <a:latin typeface="Garamond" pitchFamily="18" charset="0"/>
                <a:ea typeface="MS PGothic" pitchFamily="34" charset="-128"/>
              </a:defRPr>
            </a:lvl4pPr>
            <a:lvl5pPr marL="2057400" indent="-228600">
              <a:defRPr sz="25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5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5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5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500">
                <a:solidFill>
                  <a:schemeClr val="tx1"/>
                </a:solidFill>
                <a:latin typeface="Garamond" pitchFamily="18" charset="0"/>
                <a:ea typeface="MS PGothic" pitchFamily="34" charset="-128"/>
              </a:defRPr>
            </a:lvl9pPr>
          </a:lstStyle>
          <a:p>
            <a:fld id="{05AB0FD2-E1FC-40AA-B344-5B0D550AF2F0}" type="slidenum">
              <a:rPr lang="en-US" altLang="en-US" sz="1200" smtClean="0">
                <a:solidFill>
                  <a:srgbClr val="000000"/>
                </a:solidFill>
                <a:latin typeface="Arial" charset="0"/>
              </a:rPr>
              <a:pPr/>
              <a:t>16</a:t>
            </a:fld>
            <a:endParaRPr lang="en-US" altLang="en-US" sz="1200">
              <a:solidFill>
                <a:srgbClr val="000000"/>
              </a:solidFill>
              <a:latin typeface="Arial" charset="0"/>
            </a:endParaRPr>
          </a:p>
        </p:txBody>
      </p:sp>
    </p:spTree>
    <p:extLst>
      <p:ext uri="{BB962C8B-B14F-4D97-AF65-F5344CB8AC3E}">
        <p14:creationId xmlns:p14="http://schemas.microsoft.com/office/powerpoint/2010/main" val="3385583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E2CEC-5637-4240-9A77-2F6B1AB52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5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pitchFamily="18" charset="0"/>
                <a:ea typeface="MS PGothic" pitchFamily="34" charset="-128"/>
              </a:defRPr>
            </a:lvl1pPr>
            <a:lvl2pPr marL="742950" indent="-285750">
              <a:defRPr sz="2500">
                <a:solidFill>
                  <a:schemeClr val="tx1"/>
                </a:solidFill>
                <a:latin typeface="Garamond" pitchFamily="18" charset="0"/>
                <a:ea typeface="MS PGothic" pitchFamily="34" charset="-128"/>
              </a:defRPr>
            </a:lvl2pPr>
            <a:lvl3pPr marL="1143000" indent="-228600">
              <a:defRPr sz="2500">
                <a:solidFill>
                  <a:schemeClr val="tx1"/>
                </a:solidFill>
                <a:latin typeface="Garamond" pitchFamily="18" charset="0"/>
                <a:ea typeface="MS PGothic" pitchFamily="34" charset="-128"/>
              </a:defRPr>
            </a:lvl3pPr>
            <a:lvl4pPr marL="1600200" indent="-228600">
              <a:defRPr sz="2500">
                <a:solidFill>
                  <a:schemeClr val="tx1"/>
                </a:solidFill>
                <a:latin typeface="Garamond" pitchFamily="18" charset="0"/>
                <a:ea typeface="MS PGothic" pitchFamily="34" charset="-128"/>
              </a:defRPr>
            </a:lvl4pPr>
            <a:lvl5pPr marL="2057400" indent="-228600">
              <a:defRPr sz="25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5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5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5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500">
                <a:solidFill>
                  <a:schemeClr val="tx1"/>
                </a:solidFill>
                <a:latin typeface="Garamond" pitchFamily="18" charset="0"/>
                <a:ea typeface="MS PGothic" pitchFamily="34" charset="-128"/>
              </a:defRPr>
            </a:lvl9pPr>
          </a:lstStyle>
          <a:p>
            <a:fld id="{05AB0FD2-E1FC-40AA-B344-5B0D550AF2F0}" type="slidenum">
              <a:rPr lang="en-US" altLang="en-US" sz="1200" smtClean="0">
                <a:solidFill>
                  <a:srgbClr val="000000"/>
                </a:solidFill>
                <a:latin typeface="Arial" charset="0"/>
              </a:rPr>
              <a:pPr/>
              <a:t>18</a:t>
            </a:fld>
            <a:endParaRPr lang="en-US" altLang="en-US" sz="1200">
              <a:solidFill>
                <a:srgbClr val="000000"/>
              </a:solidFill>
              <a:latin typeface="Arial" charset="0"/>
            </a:endParaRPr>
          </a:p>
        </p:txBody>
      </p:sp>
    </p:spTree>
    <p:extLst>
      <p:ext uri="{BB962C8B-B14F-4D97-AF65-F5344CB8AC3E}">
        <p14:creationId xmlns:p14="http://schemas.microsoft.com/office/powerpoint/2010/main" val="2600301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19</a:t>
            </a:fld>
            <a:endParaRPr lang="en-US"/>
          </a:p>
        </p:txBody>
      </p:sp>
    </p:spTree>
    <p:extLst>
      <p:ext uri="{BB962C8B-B14F-4D97-AF65-F5344CB8AC3E}">
        <p14:creationId xmlns:p14="http://schemas.microsoft.com/office/powerpoint/2010/main" val="402197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20</a:t>
            </a:fld>
            <a:endParaRPr lang="en-US"/>
          </a:p>
        </p:txBody>
      </p:sp>
    </p:spTree>
    <p:extLst>
      <p:ext uri="{BB962C8B-B14F-4D97-AF65-F5344CB8AC3E}">
        <p14:creationId xmlns:p14="http://schemas.microsoft.com/office/powerpoint/2010/main" val="556892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21</a:t>
            </a:fld>
            <a:endParaRPr lang="en-US"/>
          </a:p>
        </p:txBody>
      </p:sp>
    </p:spTree>
    <p:extLst>
      <p:ext uri="{BB962C8B-B14F-4D97-AF65-F5344CB8AC3E}">
        <p14:creationId xmlns:p14="http://schemas.microsoft.com/office/powerpoint/2010/main" val="118314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22</a:t>
            </a:fld>
            <a:endParaRPr lang="en-US"/>
          </a:p>
        </p:txBody>
      </p:sp>
    </p:spTree>
    <p:extLst>
      <p:ext uri="{BB962C8B-B14F-4D97-AF65-F5344CB8AC3E}">
        <p14:creationId xmlns:p14="http://schemas.microsoft.com/office/powerpoint/2010/main" val="372437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Joy: We acknowledge…</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0431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23</a:t>
            </a:fld>
            <a:endParaRPr lang="en-US"/>
          </a:p>
        </p:txBody>
      </p:sp>
    </p:spTree>
    <p:extLst>
      <p:ext uri="{BB962C8B-B14F-4D97-AF65-F5344CB8AC3E}">
        <p14:creationId xmlns:p14="http://schemas.microsoft.com/office/powerpoint/2010/main" val="21050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24</a:t>
            </a:fld>
            <a:endParaRPr lang="en-US"/>
          </a:p>
        </p:txBody>
      </p:sp>
    </p:spTree>
    <p:extLst>
      <p:ext uri="{BB962C8B-B14F-4D97-AF65-F5344CB8AC3E}">
        <p14:creationId xmlns:p14="http://schemas.microsoft.com/office/powerpoint/2010/main" val="2574186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25</a:t>
            </a:fld>
            <a:endParaRPr lang="en-US"/>
          </a:p>
        </p:txBody>
      </p:sp>
    </p:spTree>
    <p:extLst>
      <p:ext uri="{BB962C8B-B14F-4D97-AF65-F5344CB8AC3E}">
        <p14:creationId xmlns:p14="http://schemas.microsoft.com/office/powerpoint/2010/main" val="170462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775101-3B40-1149-BE1F-9CD1A7259DAC}" type="slidenum">
              <a:rPr lang="en-US" smtClean="0"/>
              <a:t>28</a:t>
            </a:fld>
            <a:endParaRPr lang="en-US"/>
          </a:p>
        </p:txBody>
      </p:sp>
    </p:spTree>
    <p:extLst>
      <p:ext uri="{BB962C8B-B14F-4D97-AF65-F5344CB8AC3E}">
        <p14:creationId xmlns:p14="http://schemas.microsoft.com/office/powerpoint/2010/main" val="3841630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E2CEC-5637-4240-9A77-2F6B1AB52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760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Garamond" pitchFamily="18" charset="0"/>
                <a:ea typeface="MS PGothic" pitchFamily="34" charset="-128"/>
              </a:defRPr>
            </a:lvl1pPr>
            <a:lvl2pPr marL="742950" indent="-285750">
              <a:defRPr sz="2500">
                <a:solidFill>
                  <a:schemeClr val="tx1"/>
                </a:solidFill>
                <a:latin typeface="Garamond" pitchFamily="18" charset="0"/>
                <a:ea typeface="MS PGothic" pitchFamily="34" charset="-128"/>
              </a:defRPr>
            </a:lvl2pPr>
            <a:lvl3pPr marL="1143000" indent="-228600">
              <a:defRPr sz="2500">
                <a:solidFill>
                  <a:schemeClr val="tx1"/>
                </a:solidFill>
                <a:latin typeface="Garamond" pitchFamily="18" charset="0"/>
                <a:ea typeface="MS PGothic" pitchFamily="34" charset="-128"/>
              </a:defRPr>
            </a:lvl3pPr>
            <a:lvl4pPr marL="1600200" indent="-228600">
              <a:defRPr sz="2500">
                <a:solidFill>
                  <a:schemeClr val="tx1"/>
                </a:solidFill>
                <a:latin typeface="Garamond" pitchFamily="18" charset="0"/>
                <a:ea typeface="MS PGothic" pitchFamily="34" charset="-128"/>
              </a:defRPr>
            </a:lvl4pPr>
            <a:lvl5pPr marL="2057400" indent="-228600">
              <a:defRPr sz="25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5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5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5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500">
                <a:solidFill>
                  <a:schemeClr val="tx1"/>
                </a:solidFill>
                <a:latin typeface="Garamond" pitchFamily="18" charset="0"/>
                <a:ea typeface="MS PGothic" pitchFamily="34" charset="-128"/>
              </a:defRPr>
            </a:lvl9pPr>
          </a:lstStyle>
          <a:p>
            <a:fld id="{05AB0FD2-E1FC-40AA-B344-5B0D550AF2F0}" type="slidenum">
              <a:rPr lang="en-US" altLang="en-US" sz="1200" smtClean="0">
                <a:solidFill>
                  <a:srgbClr val="000000"/>
                </a:solidFill>
                <a:latin typeface="Arial" charset="0"/>
              </a:rPr>
              <a:pPr/>
              <a:t>32</a:t>
            </a:fld>
            <a:endParaRPr lang="en-US" altLang="en-US" sz="1200">
              <a:solidFill>
                <a:srgbClr val="000000"/>
              </a:solidFill>
              <a:latin typeface="Arial" charset="0"/>
            </a:endParaRPr>
          </a:p>
        </p:txBody>
      </p:sp>
    </p:spTree>
    <p:extLst>
      <p:ext uri="{BB962C8B-B14F-4D97-AF65-F5344CB8AC3E}">
        <p14:creationId xmlns:p14="http://schemas.microsoft.com/office/powerpoint/2010/main" val="3048105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Steve. Our next speaker is SK’s Deputy</a:t>
            </a:r>
            <a:r>
              <a:rPr lang="en-US" baseline="0" dirty="0" smtClean="0"/>
              <a:t> Privacy Commissioner. Diane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99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1779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7337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91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Tx/>
              <a:buNone/>
            </a:pPr>
            <a:r>
              <a:rPr lang="en-US" dirty="0" smtClean="0"/>
              <a:t>Joy:</a:t>
            </a:r>
            <a:r>
              <a:rPr lang="en-US" baseline="0" dirty="0" smtClean="0"/>
              <a:t> This is an outline of the session and we plan to wrap up before 1900h.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751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This Court in Merck </a:t>
            </a:r>
            <a:r>
              <a:rPr lang="en-US" dirty="0" err="1" smtClean="0"/>
              <a:t>Frosst</a:t>
            </a:r>
            <a:r>
              <a:rPr lang="en-US" dirty="0" smtClean="0"/>
              <a:t> adopted the “reasonable expectation of probable harm” formulation and it should be used wherever the “could reasonably be expected to” language is used in access to information statutes. As the Court in Merck </a:t>
            </a:r>
            <a:r>
              <a:rPr lang="en-US" dirty="0" err="1" smtClean="0"/>
              <a:t>Frosst</a:t>
            </a:r>
            <a:r>
              <a:rPr lang="en-US" dirty="0" smtClean="0"/>
              <a:t> emphasized, the statute tries to mark out a middle ground between that which is probable and that which is merely possible. An institution must provide evidence “well beyond” or “considerably above” a mere possibility of harm in order to reach that middle ground: paras. 197 and 199</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8793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Diane and Alyx. We now have some local experts to welcome. Ben Maas…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253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09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a:p>
            <a:r>
              <a:rPr lang="en-US" dirty="0" smtClean="0"/>
              <a:t>Was concern from providers initially on increase in workload through</a:t>
            </a:r>
            <a:r>
              <a:rPr lang="en-US" baseline="0" dirty="0" smtClean="0"/>
              <a:t> corrections</a:t>
            </a:r>
            <a:r>
              <a:rPr lang="en-US" dirty="0" smtClean="0"/>
              <a:t>,</a:t>
            </a:r>
            <a:r>
              <a:rPr lang="en-US" baseline="0" dirty="0" smtClean="0"/>
              <a:t> which was found to not be the case.</a:t>
            </a:r>
          </a:p>
          <a:p>
            <a:endParaRPr lang="en-US" baseline="0" dirty="0" smtClean="0"/>
          </a:p>
          <a:p>
            <a:r>
              <a:rPr lang="en-US" dirty="0" smtClean="0"/>
              <a:t>Key metrics identified for capturing</a:t>
            </a:r>
            <a:r>
              <a:rPr lang="en-US" baseline="0" dirty="0" smtClean="0"/>
              <a:t> both before and during.  No concerns, continues to be strong support from SCA</a:t>
            </a:r>
            <a:endParaRPr lang="en-US" dirty="0" smtClean="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11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281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Ben. It is always good to hear from a peer. Our last guest is Judy McConnell. Judy is a retired…..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150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3775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6560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555D449-B875-4B8D-8E66-224D27E54C9A}" type="slidenum">
              <a:rPr lang="en-CA" smtClean="0"/>
              <a:t>51</a:t>
            </a:fld>
            <a:endParaRPr lang="en-CA"/>
          </a:p>
        </p:txBody>
      </p:sp>
    </p:spTree>
    <p:extLst>
      <p:ext uri="{BB962C8B-B14F-4D97-AF65-F5344CB8AC3E}">
        <p14:creationId xmlns:p14="http://schemas.microsoft.com/office/powerpoint/2010/main" val="2879476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52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684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 The learning objectives are here. We are</a:t>
            </a:r>
            <a:r>
              <a:rPr lang="en-US" baseline="0" dirty="0" smtClean="0"/>
              <a:t> recording this session (Gord or Carmen this is the reminder if you needed one) and will be posting the slides after this session on the </a:t>
            </a:r>
            <a:r>
              <a:rPr lang="en-US" baseline="0" dirty="0" err="1" smtClean="0"/>
              <a:t>MySKHR</a:t>
            </a:r>
            <a:r>
              <a:rPr lang="en-US" baseline="0" dirty="0" smtClean="0"/>
              <a:t> website under the Provider section. A reminder to put your questions in the chat and we will respond there or during the interactive discussion period.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3995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 to lead: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16905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survey link</a:t>
            </a:r>
            <a:r>
              <a:rPr lang="en-US" baseline="0" dirty="0" smtClean="0"/>
              <a:t> into chat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1756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1937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E2CEC-5637-4240-9A77-2F6B1AB52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2423889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3752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930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3311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1622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5909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555D449-B875-4B8D-8E66-224D27E54C9A}" type="slidenum">
              <a:rPr lang="en-CA" smtClean="0"/>
              <a:t>69</a:t>
            </a:fld>
            <a:endParaRPr lang="en-CA"/>
          </a:p>
        </p:txBody>
      </p:sp>
    </p:spTree>
    <p:extLst>
      <p:ext uri="{BB962C8B-B14F-4D97-AF65-F5344CB8AC3E}">
        <p14:creationId xmlns:p14="http://schemas.microsoft.com/office/powerpoint/2010/main" val="227554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6615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27773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555D449-B875-4B8D-8E66-224D27E54C9A}" type="slidenum">
              <a:rPr lang="en-CA" smtClean="0"/>
              <a:t>71</a:t>
            </a:fld>
            <a:endParaRPr lang="en-CA"/>
          </a:p>
        </p:txBody>
      </p:sp>
    </p:spTree>
    <p:extLst>
      <p:ext uri="{BB962C8B-B14F-4D97-AF65-F5344CB8AC3E}">
        <p14:creationId xmlns:p14="http://schemas.microsoft.com/office/powerpoint/2010/main" val="2448539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468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011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38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76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34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1813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Joy: I would like to introduce our first speaker…. Dr. Steve O’Neill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5811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3"/>
        <p:cNvGrpSpPr/>
        <p:nvPr/>
      </p:nvGrpSpPr>
      <p:grpSpPr>
        <a:xfrm>
          <a:off x="0" y="0"/>
          <a:ext cx="0" cy="0"/>
          <a:chOff x="0" y="0"/>
          <a:chExt cx="0" cy="0"/>
        </a:xfrm>
      </p:grpSpPr>
      <p:pic>
        <p:nvPicPr>
          <p:cNvPr id="454" name="Google Shape;454;p36" descr="Blue_Background.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55" name="Google Shape;455;p36"/>
          <p:cNvSpPr txBox="1">
            <a:spLocks noGrp="1"/>
          </p:cNvSpPr>
          <p:nvPr>
            <p:ph type="ctrTitle"/>
          </p:nvPr>
        </p:nvSpPr>
        <p:spPr>
          <a:xfrm>
            <a:off x="914400" y="1779665"/>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5867"/>
              <a:buFont typeface="Open Sans SemiBold"/>
              <a:buNone/>
              <a:defRPr b="0" i="0">
                <a:solidFill>
                  <a:schemeClr val="lt1"/>
                </a:solidFill>
                <a:latin typeface="Open Sans SemiBold"/>
                <a:ea typeface="Open Sans SemiBold"/>
                <a:cs typeface="Open Sans SemiBold"/>
                <a:sym typeface="Open Sans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36"/>
          <p:cNvSpPr txBox="1">
            <a:spLocks noGrp="1"/>
          </p:cNvSpPr>
          <p:nvPr>
            <p:ph type="subTitle" idx="1"/>
          </p:nvPr>
        </p:nvSpPr>
        <p:spPr>
          <a:xfrm>
            <a:off x="1828800" y="3617688"/>
            <a:ext cx="8534400" cy="1752600"/>
          </a:xfrm>
          <a:prstGeom prst="rect">
            <a:avLst/>
          </a:prstGeom>
          <a:noFill/>
          <a:ln>
            <a:noFill/>
          </a:ln>
        </p:spPr>
        <p:txBody>
          <a:bodyPr spcFirstLastPara="1" wrap="square" lIns="91425" tIns="45700" rIns="91425" bIns="45700" anchor="t" anchorCtr="0">
            <a:normAutofit/>
          </a:bodyPr>
          <a:lstStyle>
            <a:lvl1pPr lvl="0" algn="ctr">
              <a:spcBef>
                <a:spcPts val="747"/>
              </a:spcBef>
              <a:spcAft>
                <a:spcPts val="0"/>
              </a:spcAft>
              <a:buClr>
                <a:srgbClr val="FFFFFF"/>
              </a:buClr>
              <a:buSzPts val="3733"/>
              <a:buNone/>
              <a:defRPr sz="3733">
                <a:solidFill>
                  <a:srgbClr val="FFFFFF"/>
                </a:solidFill>
                <a:latin typeface="Open Sans"/>
                <a:ea typeface="Open Sans"/>
                <a:cs typeface="Open Sans"/>
                <a:sym typeface="Open Sans"/>
              </a:defRPr>
            </a:lvl1pPr>
            <a:lvl2pPr lvl="1" algn="ctr">
              <a:spcBef>
                <a:spcPts val="533"/>
              </a:spcBef>
              <a:spcAft>
                <a:spcPts val="0"/>
              </a:spcAft>
              <a:buClr>
                <a:srgbClr val="888888"/>
              </a:buClr>
              <a:buSzPts val="2667"/>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27"/>
              </a:spcBef>
              <a:spcAft>
                <a:spcPts val="0"/>
              </a:spcAft>
              <a:buClr>
                <a:srgbClr val="888888"/>
              </a:buClr>
              <a:buSzPts val="2133"/>
              <a:buNone/>
              <a:defRPr>
                <a:solidFill>
                  <a:srgbClr val="888888"/>
                </a:solidFill>
              </a:defRPr>
            </a:lvl4pPr>
            <a:lvl5pPr lvl="4" algn="ctr">
              <a:spcBef>
                <a:spcPts val="427"/>
              </a:spcBef>
              <a:spcAft>
                <a:spcPts val="0"/>
              </a:spcAft>
              <a:buClr>
                <a:srgbClr val="888888"/>
              </a:buClr>
              <a:buSzPts val="2133"/>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pic>
        <p:nvPicPr>
          <p:cNvPr id="457" name="Google Shape;457;p36"/>
          <p:cNvPicPr preferRelativeResize="0"/>
          <p:nvPr/>
        </p:nvPicPr>
        <p:blipFill rotWithShape="1">
          <a:blip r:embed="rId3">
            <a:alphaModFix/>
          </a:blip>
          <a:srcRect/>
          <a:stretch/>
        </p:blipFill>
        <p:spPr>
          <a:xfrm>
            <a:off x="523700" y="5701685"/>
            <a:ext cx="2054368" cy="817639"/>
          </a:xfrm>
          <a:prstGeom prst="rect">
            <a:avLst/>
          </a:prstGeom>
          <a:noFill/>
          <a:ln>
            <a:noFill/>
          </a:ln>
        </p:spPr>
      </p:pic>
      <p:pic>
        <p:nvPicPr>
          <p:cNvPr id="458" name="Google Shape;458;p36"/>
          <p:cNvPicPr preferRelativeResize="0"/>
          <p:nvPr/>
        </p:nvPicPr>
        <p:blipFill rotWithShape="1">
          <a:blip r:embed="rId4">
            <a:alphaModFix/>
          </a:blip>
          <a:srcRect r="35352" b="18800"/>
          <a:stretch/>
        </p:blipFill>
        <p:spPr>
          <a:xfrm>
            <a:off x="9357161" y="4288904"/>
            <a:ext cx="2834840" cy="25690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with photo)">
  <p:cSld name="Divider Slide (with photo)">
    <p:spTree>
      <p:nvGrpSpPr>
        <p:cNvPr id="1" name="Shape 515"/>
        <p:cNvGrpSpPr/>
        <p:nvPr/>
      </p:nvGrpSpPr>
      <p:grpSpPr>
        <a:xfrm>
          <a:off x="0" y="0"/>
          <a:ext cx="0" cy="0"/>
          <a:chOff x="0" y="0"/>
          <a:chExt cx="0" cy="0"/>
        </a:xfrm>
      </p:grpSpPr>
      <p:pic>
        <p:nvPicPr>
          <p:cNvPr id="516" name="Google Shape;516;p68" descr="Blue_Background.jpg"/>
          <p:cNvPicPr preferRelativeResize="0"/>
          <p:nvPr/>
        </p:nvPicPr>
        <p:blipFill rotWithShape="1">
          <a:blip r:embed="rId2">
            <a:alphaModFix/>
          </a:blip>
          <a:srcRect/>
          <a:stretch/>
        </p:blipFill>
        <p:spPr>
          <a:xfrm>
            <a:off x="4463144" y="0"/>
            <a:ext cx="7728857" cy="6858000"/>
          </a:xfrm>
          <a:prstGeom prst="rect">
            <a:avLst/>
          </a:prstGeom>
          <a:noFill/>
          <a:ln>
            <a:noFill/>
          </a:ln>
        </p:spPr>
      </p:pic>
      <p:pic>
        <p:nvPicPr>
          <p:cNvPr id="517" name="Google Shape;517;p68"/>
          <p:cNvPicPr preferRelativeResize="0"/>
          <p:nvPr/>
        </p:nvPicPr>
        <p:blipFill rotWithShape="1">
          <a:blip r:embed="rId3">
            <a:alphaModFix/>
          </a:blip>
          <a:srcRect r="35352" b="18800"/>
          <a:stretch/>
        </p:blipFill>
        <p:spPr>
          <a:xfrm>
            <a:off x="9357161" y="4288904"/>
            <a:ext cx="2834840" cy="2569096"/>
          </a:xfrm>
          <a:prstGeom prst="rect">
            <a:avLst/>
          </a:prstGeom>
          <a:noFill/>
          <a:ln>
            <a:noFill/>
          </a:ln>
        </p:spPr>
      </p:pic>
      <p:sp>
        <p:nvSpPr>
          <p:cNvPr id="518" name="Google Shape;518;p68"/>
          <p:cNvSpPr/>
          <p:nvPr/>
        </p:nvSpPr>
        <p:spPr>
          <a:xfrm>
            <a:off x="4466773" y="2226733"/>
            <a:ext cx="6555619" cy="1848152"/>
          </a:xfrm>
          <a:prstGeom prst="rect">
            <a:avLst/>
          </a:prstGeom>
          <a:solidFill>
            <a:srgbClr val="49AE3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519" name="Google Shape;519;p68"/>
          <p:cNvSpPr txBox="1">
            <a:spLocks noGrp="1"/>
          </p:cNvSpPr>
          <p:nvPr>
            <p:ph type="subTitle" idx="1"/>
          </p:nvPr>
        </p:nvSpPr>
        <p:spPr>
          <a:xfrm>
            <a:off x="4466773" y="2226734"/>
            <a:ext cx="6555619" cy="1744133"/>
          </a:xfrm>
          <a:prstGeom prst="rect">
            <a:avLst/>
          </a:prstGeom>
          <a:noFill/>
          <a:ln>
            <a:noFill/>
          </a:ln>
        </p:spPr>
        <p:txBody>
          <a:bodyPr spcFirstLastPara="1" wrap="square" lIns="91425" tIns="45700" rIns="91425" bIns="45700" anchor="ctr" anchorCtr="0">
            <a:normAutofit/>
          </a:bodyPr>
          <a:lstStyle>
            <a:lvl1pPr lvl="0" algn="ctr">
              <a:spcBef>
                <a:spcPts val="747"/>
              </a:spcBef>
              <a:spcAft>
                <a:spcPts val="0"/>
              </a:spcAft>
              <a:buClr>
                <a:srgbClr val="FFFFFF"/>
              </a:buClr>
              <a:buSzPts val="3733"/>
              <a:buNone/>
              <a:defRPr sz="3733" b="0" i="0">
                <a:solidFill>
                  <a:srgbClr val="FFFFFF"/>
                </a:solidFill>
                <a:latin typeface="Open Sans SemiBold"/>
                <a:ea typeface="Open Sans SemiBold"/>
                <a:cs typeface="Open Sans SemiBold"/>
                <a:sym typeface="Open Sans SemiBold"/>
              </a:defRPr>
            </a:lvl1pPr>
            <a:lvl2pPr lvl="1" algn="ctr">
              <a:spcBef>
                <a:spcPts val="533"/>
              </a:spcBef>
              <a:spcAft>
                <a:spcPts val="0"/>
              </a:spcAft>
              <a:buClr>
                <a:srgbClr val="888888"/>
              </a:buClr>
              <a:buSzPts val="2667"/>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27"/>
              </a:spcBef>
              <a:spcAft>
                <a:spcPts val="0"/>
              </a:spcAft>
              <a:buClr>
                <a:srgbClr val="888888"/>
              </a:buClr>
              <a:buSzPts val="2133"/>
              <a:buNone/>
              <a:defRPr>
                <a:solidFill>
                  <a:srgbClr val="888888"/>
                </a:solidFill>
              </a:defRPr>
            </a:lvl4pPr>
            <a:lvl5pPr lvl="4" algn="ctr">
              <a:spcBef>
                <a:spcPts val="427"/>
              </a:spcBef>
              <a:spcAft>
                <a:spcPts val="0"/>
              </a:spcAft>
              <a:buClr>
                <a:srgbClr val="888888"/>
              </a:buClr>
              <a:buSzPts val="2133"/>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520" name="Google Shape;520;p68"/>
          <p:cNvSpPr txBox="1"/>
          <p:nvPr/>
        </p:nvSpPr>
        <p:spPr>
          <a:xfrm>
            <a:off x="646118" y="3008970"/>
            <a:ext cx="3211599" cy="1942285"/>
          </a:xfrm>
          <a:prstGeom prst="rect">
            <a:avLst/>
          </a:prstGeom>
          <a:noFill/>
          <a:ln>
            <a:noFill/>
          </a:ln>
        </p:spPr>
        <p:txBody>
          <a:bodyPr spcFirstLastPara="1" wrap="square" lIns="121900" tIns="60950" rIns="121900" bIns="60950" anchor="t" anchorCtr="0">
            <a:normAutofit/>
          </a:bodyPr>
          <a:lstStyle/>
          <a:p>
            <a:pPr marL="0" marR="0" lvl="0" indent="0" algn="ctr" rtl="0">
              <a:spcBef>
                <a:spcPts val="0"/>
              </a:spcBef>
              <a:spcAft>
                <a:spcPts val="0"/>
              </a:spcAft>
              <a:buClr>
                <a:srgbClr val="49AE37"/>
              </a:buClr>
              <a:buSzPts val="2667"/>
              <a:buFont typeface="Open Sans SemiBold"/>
              <a:buNone/>
            </a:pPr>
            <a:r>
              <a:rPr lang="en-US" sz="2667" b="0" i="0" dirty="0">
                <a:solidFill>
                  <a:srgbClr val="49AE37"/>
                </a:solidFill>
                <a:latin typeface="Open Sans SemiBold"/>
                <a:ea typeface="Open Sans SemiBold"/>
                <a:cs typeface="Open Sans SemiBold"/>
                <a:sym typeface="Open Sans SemiBold"/>
              </a:rPr>
              <a:t>PLACE PHOTO HERE</a:t>
            </a:r>
            <a:endParaRPr dirty="0"/>
          </a:p>
          <a:p>
            <a:pPr marL="0" marR="0" lvl="0" indent="0" algn="ctr" rtl="0">
              <a:spcBef>
                <a:spcPts val="0"/>
              </a:spcBef>
              <a:spcAft>
                <a:spcPts val="0"/>
              </a:spcAft>
              <a:buClr>
                <a:schemeClr val="dk1"/>
              </a:buClr>
              <a:buSzPts val="2667"/>
              <a:buFont typeface="Open Sans SemiBold"/>
              <a:buNone/>
            </a:pPr>
            <a:endParaRPr sz="2667" b="0" i="0" dirty="0">
              <a:solidFill>
                <a:srgbClr val="49AE37"/>
              </a:solidFill>
              <a:latin typeface="Open Sans"/>
              <a:ea typeface="Open Sans"/>
              <a:cs typeface="Open Sans"/>
              <a:sym typeface="Open Sans"/>
            </a:endParaRPr>
          </a:p>
          <a:p>
            <a:pPr marL="0" marR="0" lvl="0" indent="0" algn="ctr" rtl="0">
              <a:spcBef>
                <a:spcPts val="0"/>
              </a:spcBef>
              <a:spcAft>
                <a:spcPts val="0"/>
              </a:spcAft>
              <a:buClr>
                <a:srgbClr val="7F7F7F"/>
              </a:buClr>
              <a:buSzPts val="1467"/>
              <a:buFont typeface="Open Sans"/>
              <a:buNone/>
            </a:pPr>
            <a:r>
              <a:rPr lang="en-US" sz="1467" b="0" i="0" dirty="0">
                <a:solidFill>
                  <a:srgbClr val="7F7F7F"/>
                </a:solidFill>
                <a:latin typeface="Open Sans"/>
                <a:ea typeface="Open Sans"/>
                <a:cs typeface="Open Sans"/>
                <a:sym typeface="Open Sans"/>
              </a:rPr>
              <a:t>Photo must </a:t>
            </a:r>
            <a:r>
              <a:rPr lang="en-US" sz="1467" b="1" i="0" dirty="0">
                <a:solidFill>
                  <a:srgbClr val="7F7F7F"/>
                </a:solidFill>
                <a:latin typeface="Open Sans"/>
                <a:ea typeface="Open Sans"/>
                <a:cs typeface="Open Sans"/>
                <a:sym typeface="Open Sans"/>
              </a:rPr>
              <a:t>not</a:t>
            </a:r>
            <a:r>
              <a:rPr lang="en-US" sz="1467" b="0" i="0" dirty="0">
                <a:solidFill>
                  <a:srgbClr val="7F7F7F"/>
                </a:solidFill>
                <a:latin typeface="Open Sans"/>
                <a:ea typeface="Open Sans"/>
                <a:cs typeface="Open Sans"/>
                <a:sym typeface="Open Sans"/>
              </a:rPr>
              <a:t> overlap blue</a:t>
            </a:r>
            <a:br>
              <a:rPr lang="en-US" sz="1467" b="0" i="0" dirty="0">
                <a:solidFill>
                  <a:srgbClr val="7F7F7F"/>
                </a:solidFill>
                <a:latin typeface="Open Sans"/>
                <a:ea typeface="Open Sans"/>
                <a:cs typeface="Open Sans"/>
                <a:sym typeface="Open Sans"/>
              </a:rPr>
            </a:br>
            <a:r>
              <a:rPr lang="en-US" sz="1467" b="0" i="0" dirty="0">
                <a:solidFill>
                  <a:srgbClr val="7F7F7F"/>
                </a:solidFill>
                <a:latin typeface="Open Sans"/>
                <a:ea typeface="Open Sans"/>
                <a:cs typeface="Open Sans"/>
                <a:sym typeface="Open Sans"/>
              </a:rPr>
              <a:t>or green background</a:t>
            </a:r>
            <a:endParaRPr sz="1467" b="0" i="0" dirty="0">
              <a:solidFill>
                <a:srgbClr val="7F7F7F"/>
              </a:solidFill>
              <a:latin typeface="Open Sans"/>
              <a:ea typeface="Open Sans"/>
              <a:cs typeface="Open Sans"/>
              <a:sym typeface="Open Sans"/>
            </a:endParaRPr>
          </a:p>
        </p:txBody>
      </p:sp>
      <p:cxnSp>
        <p:nvCxnSpPr>
          <p:cNvPr id="521" name="Google Shape;521;p68"/>
          <p:cNvCxnSpPr/>
          <p:nvPr/>
        </p:nvCxnSpPr>
        <p:spPr>
          <a:xfrm>
            <a:off x="3638983" y="4402149"/>
            <a:ext cx="670096" cy="0"/>
          </a:xfrm>
          <a:prstGeom prst="straightConnector1">
            <a:avLst/>
          </a:prstGeom>
          <a:noFill/>
          <a:ln w="25400" cap="flat" cmpd="sng">
            <a:solidFill>
              <a:srgbClr val="7F7F7F"/>
            </a:solidFill>
            <a:prstDash val="solid"/>
            <a:round/>
            <a:headEnd type="none" w="sm" len="sm"/>
            <a:tailEnd type="triangl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Slide (with full photo)">
  <p:cSld name="Divider Slide (with full photo)">
    <p:spTree>
      <p:nvGrpSpPr>
        <p:cNvPr id="1" name="Shape 522"/>
        <p:cNvGrpSpPr/>
        <p:nvPr/>
      </p:nvGrpSpPr>
      <p:grpSpPr>
        <a:xfrm>
          <a:off x="0" y="0"/>
          <a:ext cx="0" cy="0"/>
          <a:chOff x="0" y="0"/>
          <a:chExt cx="0" cy="0"/>
        </a:xfrm>
      </p:grpSpPr>
      <p:sp>
        <p:nvSpPr>
          <p:cNvPr id="523" name="Google Shape;523;p69"/>
          <p:cNvSpPr/>
          <p:nvPr/>
        </p:nvSpPr>
        <p:spPr>
          <a:xfrm>
            <a:off x="0" y="4645781"/>
            <a:ext cx="6555619" cy="1848152"/>
          </a:xfrm>
          <a:prstGeom prst="rect">
            <a:avLst/>
          </a:prstGeom>
          <a:solidFill>
            <a:srgbClr val="49AE3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524" name="Google Shape;524;p69"/>
          <p:cNvSpPr txBox="1">
            <a:spLocks noGrp="1"/>
          </p:cNvSpPr>
          <p:nvPr>
            <p:ph type="subTitle" idx="1"/>
          </p:nvPr>
        </p:nvSpPr>
        <p:spPr>
          <a:xfrm>
            <a:off x="175382" y="4645782"/>
            <a:ext cx="6189133" cy="1744133"/>
          </a:xfrm>
          <a:prstGeom prst="rect">
            <a:avLst/>
          </a:prstGeom>
          <a:noFill/>
          <a:ln>
            <a:noFill/>
          </a:ln>
        </p:spPr>
        <p:txBody>
          <a:bodyPr spcFirstLastPara="1" wrap="square" lIns="91425" tIns="45700" rIns="91425" bIns="45700" anchor="ctr" anchorCtr="0">
            <a:normAutofit/>
          </a:bodyPr>
          <a:lstStyle>
            <a:lvl1pPr lvl="0" algn="ctr">
              <a:spcBef>
                <a:spcPts val="747"/>
              </a:spcBef>
              <a:spcAft>
                <a:spcPts val="0"/>
              </a:spcAft>
              <a:buClr>
                <a:srgbClr val="FFFFFF"/>
              </a:buClr>
              <a:buSzPts val="3733"/>
              <a:buNone/>
              <a:defRPr sz="3733" b="0" i="0">
                <a:solidFill>
                  <a:srgbClr val="FFFFFF"/>
                </a:solidFill>
                <a:latin typeface="Open Sans SemiBold"/>
                <a:ea typeface="Open Sans SemiBold"/>
                <a:cs typeface="Open Sans SemiBold"/>
                <a:sym typeface="Open Sans SemiBold"/>
              </a:defRPr>
            </a:lvl1pPr>
            <a:lvl2pPr lvl="1" algn="ctr">
              <a:spcBef>
                <a:spcPts val="533"/>
              </a:spcBef>
              <a:spcAft>
                <a:spcPts val="0"/>
              </a:spcAft>
              <a:buClr>
                <a:srgbClr val="888888"/>
              </a:buClr>
              <a:buSzPts val="2667"/>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27"/>
              </a:spcBef>
              <a:spcAft>
                <a:spcPts val="0"/>
              </a:spcAft>
              <a:buClr>
                <a:srgbClr val="888888"/>
              </a:buClr>
              <a:buSzPts val="2133"/>
              <a:buNone/>
              <a:defRPr>
                <a:solidFill>
                  <a:srgbClr val="888888"/>
                </a:solidFill>
              </a:defRPr>
            </a:lvl4pPr>
            <a:lvl5pPr lvl="4" algn="ctr">
              <a:spcBef>
                <a:spcPts val="427"/>
              </a:spcBef>
              <a:spcAft>
                <a:spcPts val="0"/>
              </a:spcAft>
              <a:buClr>
                <a:srgbClr val="888888"/>
              </a:buClr>
              <a:buSzPts val="2133"/>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525"/>
        <p:cNvGrpSpPr/>
        <p:nvPr/>
      </p:nvGrpSpPr>
      <p:grpSpPr>
        <a:xfrm>
          <a:off x="0" y="0"/>
          <a:ext cx="0" cy="0"/>
          <a:chOff x="0" y="0"/>
          <a:chExt cx="0" cy="0"/>
        </a:xfrm>
      </p:grpSpPr>
      <p:pic>
        <p:nvPicPr>
          <p:cNvPr id="526" name="Google Shape;526;p70" descr="Blue_Background.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27" name="Google Shape;527;p70"/>
          <p:cNvPicPr preferRelativeResize="0"/>
          <p:nvPr/>
        </p:nvPicPr>
        <p:blipFill rotWithShape="1">
          <a:blip r:embed="rId3">
            <a:alphaModFix/>
          </a:blip>
          <a:srcRect r="35352" b="18800"/>
          <a:stretch/>
        </p:blipFill>
        <p:spPr>
          <a:xfrm>
            <a:off x="9357161" y="4288904"/>
            <a:ext cx="2834840" cy="2569096"/>
          </a:xfrm>
          <a:prstGeom prst="rect">
            <a:avLst/>
          </a:prstGeom>
          <a:noFill/>
          <a:ln>
            <a:noFill/>
          </a:ln>
        </p:spPr>
      </p:pic>
      <p:pic>
        <p:nvPicPr>
          <p:cNvPr id="528" name="Google Shape;528;p70"/>
          <p:cNvPicPr preferRelativeResize="0"/>
          <p:nvPr/>
        </p:nvPicPr>
        <p:blipFill rotWithShape="1">
          <a:blip r:embed="rId4">
            <a:alphaModFix/>
          </a:blip>
          <a:srcRect/>
          <a:stretch/>
        </p:blipFill>
        <p:spPr>
          <a:xfrm>
            <a:off x="1438099" y="2970456"/>
            <a:ext cx="2772253" cy="1103355"/>
          </a:xfrm>
          <a:prstGeom prst="rect">
            <a:avLst/>
          </a:prstGeom>
          <a:noFill/>
          <a:ln>
            <a:noFill/>
          </a:ln>
        </p:spPr>
      </p:pic>
      <p:grpSp>
        <p:nvGrpSpPr>
          <p:cNvPr id="529" name="Google Shape;529;p70"/>
          <p:cNvGrpSpPr/>
          <p:nvPr/>
        </p:nvGrpSpPr>
        <p:grpSpPr>
          <a:xfrm>
            <a:off x="6795608" y="2113575"/>
            <a:ext cx="429296" cy="2589092"/>
            <a:chOff x="5243212" y="1307739"/>
            <a:chExt cx="413633" cy="2494630"/>
          </a:xfrm>
        </p:grpSpPr>
        <p:pic>
          <p:nvPicPr>
            <p:cNvPr id="530" name="Google Shape;530;p70"/>
            <p:cNvPicPr preferRelativeResize="0"/>
            <p:nvPr/>
          </p:nvPicPr>
          <p:blipFill rotWithShape="1">
            <a:blip r:embed="rId5">
              <a:alphaModFix/>
            </a:blip>
            <a:srcRect/>
            <a:stretch/>
          </p:blipFill>
          <p:spPr>
            <a:xfrm>
              <a:off x="5299479" y="1307739"/>
              <a:ext cx="344666" cy="298088"/>
            </a:xfrm>
            <a:prstGeom prst="rect">
              <a:avLst/>
            </a:prstGeom>
            <a:noFill/>
            <a:ln>
              <a:noFill/>
            </a:ln>
          </p:spPr>
        </p:pic>
        <p:pic>
          <p:nvPicPr>
            <p:cNvPr id="531" name="Google Shape;531;p70"/>
            <p:cNvPicPr preferRelativeResize="0"/>
            <p:nvPr/>
          </p:nvPicPr>
          <p:blipFill rotWithShape="1">
            <a:blip r:embed="rId6">
              <a:alphaModFix/>
            </a:blip>
            <a:srcRect/>
            <a:stretch/>
          </p:blipFill>
          <p:spPr>
            <a:xfrm>
              <a:off x="5338105" y="1975496"/>
              <a:ext cx="231602" cy="404384"/>
            </a:xfrm>
            <a:prstGeom prst="rect">
              <a:avLst/>
            </a:prstGeom>
            <a:noFill/>
            <a:ln>
              <a:noFill/>
            </a:ln>
          </p:spPr>
        </p:pic>
        <p:pic>
          <p:nvPicPr>
            <p:cNvPr id="532" name="Google Shape;532;p70"/>
            <p:cNvPicPr preferRelativeResize="0"/>
            <p:nvPr/>
          </p:nvPicPr>
          <p:blipFill rotWithShape="1">
            <a:blip r:embed="rId7">
              <a:alphaModFix/>
            </a:blip>
            <a:srcRect/>
            <a:stretch/>
          </p:blipFill>
          <p:spPr>
            <a:xfrm>
              <a:off x="5243212" y="2760362"/>
              <a:ext cx="413633" cy="331725"/>
            </a:xfrm>
            <a:prstGeom prst="rect">
              <a:avLst/>
            </a:prstGeom>
            <a:noFill/>
            <a:ln>
              <a:noFill/>
            </a:ln>
          </p:spPr>
        </p:pic>
        <p:pic>
          <p:nvPicPr>
            <p:cNvPr id="533" name="Google Shape;533;p70"/>
            <p:cNvPicPr preferRelativeResize="0"/>
            <p:nvPr/>
          </p:nvPicPr>
          <p:blipFill rotWithShape="1">
            <a:blip r:embed="rId8">
              <a:alphaModFix/>
            </a:blip>
            <a:srcRect/>
            <a:stretch/>
          </p:blipFill>
          <p:spPr>
            <a:xfrm>
              <a:off x="5276167" y="3448607"/>
              <a:ext cx="353762" cy="353762"/>
            </a:xfrm>
            <a:prstGeom prst="rect">
              <a:avLst/>
            </a:prstGeom>
            <a:noFill/>
            <a:ln>
              <a:noFill/>
            </a:ln>
          </p:spPr>
        </p:pic>
      </p:grpSp>
      <p:sp>
        <p:nvSpPr>
          <p:cNvPr id="534" name="Google Shape;534;p70"/>
          <p:cNvSpPr txBox="1"/>
          <p:nvPr/>
        </p:nvSpPr>
        <p:spPr>
          <a:xfrm>
            <a:off x="7610925" y="2709333"/>
            <a:ext cx="3784599" cy="567267"/>
          </a:xfrm>
          <a:prstGeom prst="rect">
            <a:avLst/>
          </a:prstGeom>
          <a:no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FFFFFF"/>
              </a:buClr>
              <a:buSzPts val="2400"/>
              <a:buFont typeface="Arial"/>
              <a:buNone/>
            </a:pPr>
            <a:r>
              <a:rPr lang="en-US" sz="2400" b="0" i="0" dirty="0">
                <a:solidFill>
                  <a:srgbClr val="FFFFFF"/>
                </a:solidFill>
                <a:latin typeface="Open Sans SemiBold"/>
                <a:ea typeface="Open Sans SemiBold"/>
                <a:cs typeface="Open Sans SemiBold"/>
                <a:sym typeface="Open Sans SemiBold"/>
              </a:rPr>
              <a:t>eHealthSaskatchewan</a:t>
            </a:r>
            <a:endParaRPr sz="2400" b="0" i="0" dirty="0">
              <a:solidFill>
                <a:srgbClr val="FFFFFF"/>
              </a:solidFill>
              <a:latin typeface="Open Sans SemiBold"/>
              <a:ea typeface="Open Sans SemiBold"/>
              <a:cs typeface="Open Sans SemiBold"/>
              <a:sym typeface="Open Sans SemiBold"/>
            </a:endParaRPr>
          </a:p>
        </p:txBody>
      </p:sp>
      <p:sp>
        <p:nvSpPr>
          <p:cNvPr id="535" name="Google Shape;535;p70"/>
          <p:cNvSpPr txBox="1"/>
          <p:nvPr/>
        </p:nvSpPr>
        <p:spPr>
          <a:xfrm>
            <a:off x="7610925" y="3462867"/>
            <a:ext cx="3784599" cy="567267"/>
          </a:xfrm>
          <a:prstGeom prst="rect">
            <a:avLst/>
          </a:prstGeom>
          <a:no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FFFFFF"/>
              </a:buClr>
              <a:buSzPts val="2400"/>
              <a:buFont typeface="Arial"/>
              <a:buNone/>
            </a:pPr>
            <a:r>
              <a:rPr lang="en-US" sz="2400" b="0" i="0" dirty="0">
                <a:solidFill>
                  <a:srgbClr val="FFFFFF"/>
                </a:solidFill>
                <a:latin typeface="Open Sans SemiBold"/>
                <a:ea typeface="Open Sans SemiBold"/>
                <a:cs typeface="Open Sans SemiBold"/>
                <a:sym typeface="Open Sans SemiBold"/>
              </a:rPr>
              <a:t>eHealthSask</a:t>
            </a:r>
            <a:endParaRPr dirty="0"/>
          </a:p>
        </p:txBody>
      </p:sp>
      <p:sp>
        <p:nvSpPr>
          <p:cNvPr id="536" name="Google Shape;536;p70"/>
          <p:cNvSpPr txBox="1"/>
          <p:nvPr/>
        </p:nvSpPr>
        <p:spPr>
          <a:xfrm>
            <a:off x="7610925" y="4177733"/>
            <a:ext cx="3784599" cy="567267"/>
          </a:xfrm>
          <a:prstGeom prst="rect">
            <a:avLst/>
          </a:prstGeom>
          <a:no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FFFFFF"/>
              </a:buClr>
              <a:buSzPts val="2400"/>
              <a:buFont typeface="Arial"/>
              <a:buNone/>
            </a:pPr>
            <a:r>
              <a:rPr lang="en-US" sz="2400" b="0" i="0" dirty="0">
                <a:solidFill>
                  <a:srgbClr val="FFFFFF"/>
                </a:solidFill>
                <a:latin typeface="Open Sans SemiBold"/>
                <a:ea typeface="Open Sans SemiBold"/>
                <a:cs typeface="Open Sans SemiBold"/>
                <a:sym typeface="Open Sans SemiBold"/>
              </a:rPr>
              <a:t>eHealth-Saskatchewan</a:t>
            </a:r>
            <a:endParaRPr dirty="0"/>
          </a:p>
        </p:txBody>
      </p:sp>
      <p:cxnSp>
        <p:nvCxnSpPr>
          <p:cNvPr id="537" name="Google Shape;537;p70"/>
          <p:cNvCxnSpPr/>
          <p:nvPr/>
        </p:nvCxnSpPr>
        <p:spPr>
          <a:xfrm>
            <a:off x="5520267" y="1642534"/>
            <a:ext cx="0" cy="3598333"/>
          </a:xfrm>
          <a:prstGeom prst="straightConnector1">
            <a:avLst/>
          </a:prstGeom>
          <a:noFill/>
          <a:ln w="25400" cap="flat" cmpd="sng">
            <a:solidFill>
              <a:schemeClr val="lt1"/>
            </a:solidFill>
            <a:prstDash val="solid"/>
            <a:round/>
            <a:headEnd type="none" w="sm" len="sm"/>
            <a:tailEnd type="none" w="sm" len="sm"/>
          </a:ln>
        </p:spPr>
      </p:cxnSp>
      <p:sp>
        <p:nvSpPr>
          <p:cNvPr id="538" name="Google Shape;538;p70"/>
          <p:cNvSpPr txBox="1"/>
          <p:nvPr/>
        </p:nvSpPr>
        <p:spPr>
          <a:xfrm>
            <a:off x="7610925" y="1934384"/>
            <a:ext cx="3784599" cy="567267"/>
          </a:xfrm>
          <a:prstGeom prst="rect">
            <a:avLst/>
          </a:prstGeom>
          <a:no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FFFFFF"/>
              </a:buClr>
              <a:buSzPts val="2400"/>
              <a:buFont typeface="Arial"/>
              <a:buNone/>
            </a:pPr>
            <a:r>
              <a:rPr lang="en-US" sz="2400" b="0" i="0" dirty="0">
                <a:solidFill>
                  <a:srgbClr val="FFFFFF"/>
                </a:solidFill>
                <a:latin typeface="Open Sans SemiBold"/>
                <a:ea typeface="Open Sans SemiBold"/>
                <a:cs typeface="Open Sans SemiBold"/>
                <a:sym typeface="Open Sans SemiBold"/>
              </a:rPr>
              <a:t>eHealthSK</a:t>
            </a:r>
            <a:endParaRPr sz="2400" b="0" i="0" dirty="0">
              <a:solidFill>
                <a:srgbClr val="FFFFFF"/>
              </a:solidFill>
              <a:latin typeface="Open Sans SemiBold"/>
              <a:ea typeface="Open Sans SemiBold"/>
              <a:cs typeface="Open Sans SemiBold"/>
              <a:sym typeface="Open Sans Semi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199" y="328297"/>
            <a:ext cx="12002909" cy="665484"/>
          </a:xfrm>
        </p:spPr>
        <p:txBody>
          <a:bodyPr anchor="t">
            <a:normAutofit/>
          </a:bodyPr>
          <a:lstStyle>
            <a:lvl1pPr>
              <a:defRPr sz="2000">
                <a:solidFill>
                  <a:schemeClr val="tx1">
                    <a:lumMod val="65000"/>
                    <a:lumOff val="35000"/>
                  </a:schemeClr>
                </a:solidFill>
              </a:defRPr>
            </a:lvl1pPr>
          </a:lstStyle>
          <a:p>
            <a:r>
              <a:rPr lang="en-US" dirty="0"/>
              <a:t>Click to edit Master title style</a:t>
            </a:r>
            <a:endParaRPr dirty="0"/>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pic>
        <p:nvPicPr>
          <p:cNvPr id="10" name="Picture 9" descr="A picture containing clock, drawing&#10;&#10;Description automatically generated">
            <a:extLst>
              <a:ext uri="{FF2B5EF4-FFF2-40B4-BE49-F238E27FC236}">
                <a16:creationId xmlns:a16="http://schemas.microsoft.com/office/drawing/2014/main" id="{2A4E55D2-6189-417B-BEE2-CD453C1943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458675"/>
            <a:ext cx="1505191" cy="331143"/>
          </a:xfrm>
          <a:prstGeom prst="rect">
            <a:avLst/>
          </a:prstGeom>
        </p:spPr>
      </p:pic>
      <p:sp>
        <p:nvSpPr>
          <p:cNvPr id="14" name="TextBox 13">
            <a:extLst>
              <a:ext uri="{FF2B5EF4-FFF2-40B4-BE49-F238E27FC236}">
                <a16:creationId xmlns:a16="http://schemas.microsoft.com/office/drawing/2014/main" id="{E21FD802-44AE-426F-A9BF-DBB363B9BA0B}"/>
              </a:ext>
            </a:extLst>
          </p:cNvPr>
          <p:cNvSpPr txBox="1"/>
          <p:nvPr userDrawn="1"/>
        </p:nvSpPr>
        <p:spPr>
          <a:xfrm>
            <a:off x="10768557" y="-14684"/>
            <a:ext cx="1473160"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1" dirty="0">
                <a:solidFill>
                  <a:schemeClr val="bg1"/>
                </a:solidFill>
                <a:latin typeface="Segoe UI Light" panose="020B0502040204020203" pitchFamily="34" charset="0"/>
              </a:rPr>
              <a:t>the art of research™</a:t>
            </a:r>
            <a:endParaRPr lang="en-CA" sz="1600" dirty="0"/>
          </a:p>
        </p:txBody>
      </p:sp>
      <p:pic>
        <p:nvPicPr>
          <p:cNvPr id="16" name="Picture 15" descr="A picture containing drawing&#10;&#10;Description automatically generated">
            <a:extLst>
              <a:ext uri="{FF2B5EF4-FFF2-40B4-BE49-F238E27FC236}">
                <a16:creationId xmlns:a16="http://schemas.microsoft.com/office/drawing/2014/main" id="{128E4E01-C7A7-4F3A-96FD-630E9B722D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1215" y="6462096"/>
            <a:ext cx="1947894" cy="331142"/>
          </a:xfrm>
          <a:prstGeom prst="rect">
            <a:avLst/>
          </a:prstGeom>
        </p:spPr>
      </p:pic>
    </p:spTree>
    <p:extLst>
      <p:ext uri="{BB962C8B-B14F-4D97-AF65-F5344CB8AC3E}">
        <p14:creationId xmlns:p14="http://schemas.microsoft.com/office/powerpoint/2010/main" val="9083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6"/>
            <a:ext cx="10363200" cy="1470025"/>
          </a:xfrm>
        </p:spPr>
        <p:txBody>
          <a:bodyPr>
            <a:normAutofit/>
          </a:bodyPr>
          <a:lstStyle>
            <a:lvl1pPr>
              <a:defRPr sz="4000" b="0" cap="none">
                <a:solidFill>
                  <a:schemeClr val="tx1"/>
                </a:solidFill>
                <a:latin typeface="Bookman Old Style" pitchFamily="18" charset="0"/>
              </a:defRPr>
            </a:lvl1pPr>
          </a:lstStyle>
          <a:p>
            <a:r>
              <a:rPr lang="en-US"/>
              <a:t>Click to edit Master title style</a:t>
            </a:r>
            <a:endParaRPr lang="en-US" dirty="0"/>
          </a:p>
        </p:txBody>
      </p:sp>
      <p:sp>
        <p:nvSpPr>
          <p:cNvPr id="4" name="Subtitle 2"/>
          <p:cNvSpPr>
            <a:spLocks noGrp="1"/>
          </p:cNvSpPr>
          <p:nvPr>
            <p:ph type="subTitle" idx="1"/>
          </p:nvPr>
        </p:nvSpPr>
        <p:spPr>
          <a:xfrm>
            <a:off x="914400" y="3886200"/>
            <a:ext cx="10363200" cy="943212"/>
          </a:xfrm>
        </p:spPr>
        <p:txBody>
          <a:bodyPr>
            <a:normAutofit/>
          </a:bodyPr>
          <a:lstStyle>
            <a:lvl1pPr marL="0" indent="0" algn="ctr">
              <a:buNone/>
              <a:defRPr sz="3000" cap="none">
                <a:solidFill>
                  <a:srgbClr val="FFFF00"/>
                </a:solidFill>
                <a:latin typeface="Bookman Old Style"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07577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7D80E4-2C93-4A4D-AF4F-5E91831AE8CE}"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460397-8A00-42E8-81D8-23876AA00299}" type="slidenum">
              <a:rPr lang="en-US" smtClean="0"/>
              <a:t>‹#›</a:t>
            </a:fld>
            <a:endParaRPr lang="en-US"/>
          </a:p>
        </p:txBody>
      </p:sp>
    </p:spTree>
    <p:extLst>
      <p:ext uri="{BB962C8B-B14F-4D97-AF65-F5344CB8AC3E}">
        <p14:creationId xmlns:p14="http://schemas.microsoft.com/office/powerpoint/2010/main" val="9856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D80E4-2C93-4A4D-AF4F-5E91831AE8CE}" type="datetimeFigureOut">
              <a:rPr lang="en-US" smtClean="0"/>
              <a:t>8/29/2023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460397-8A00-42E8-81D8-23876AA00299}" type="slidenum">
              <a:rPr lang="en-US" smtClean="0"/>
              <a:t>‹#›</a:t>
            </a:fld>
            <a:endParaRPr lang="en-US"/>
          </a:p>
        </p:txBody>
      </p:sp>
    </p:spTree>
    <p:extLst>
      <p:ext uri="{BB962C8B-B14F-4D97-AF65-F5344CB8AC3E}">
        <p14:creationId xmlns:p14="http://schemas.microsoft.com/office/powerpoint/2010/main" val="35419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779665"/>
            <a:ext cx="10363200" cy="1470025"/>
          </a:xfrm>
        </p:spPr>
        <p:txBody>
          <a:bodyPr anchor="ctr"/>
          <a:lstStyle>
            <a:lvl1pPr>
              <a:defRPr b="0" i="0" baseline="0">
                <a:solidFill>
                  <a:schemeClr val="bg1"/>
                </a:solidFill>
                <a:latin typeface="Myriad Pro Semibold"/>
                <a:cs typeface="Myriad Pro Semibold"/>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828800" y="3617688"/>
            <a:ext cx="8534400" cy="1752600"/>
          </a:xfrm>
        </p:spPr>
        <p:txBody>
          <a:bodyPr>
            <a:normAutofit/>
          </a:bodyPr>
          <a:lstStyle>
            <a:lvl1pPr marL="0" indent="0" algn="ctr">
              <a:buNone/>
              <a:defRPr sz="3733">
                <a:solidFill>
                  <a:srgbClr val="FFFFFF"/>
                </a:solidFill>
                <a:latin typeface="Myriad Pro"/>
                <a:cs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Presentation Subtitle</a:t>
            </a:r>
            <a:endParaRPr lang="en-US" dirty="0"/>
          </a:p>
        </p:txBody>
      </p:sp>
      <p:pic>
        <p:nvPicPr>
          <p:cNvPr id="11" name="Picture 10"/>
          <p:cNvPicPr>
            <a:picLocks noChangeAspect="1"/>
          </p:cNvPicPr>
          <p:nvPr userDrawn="1"/>
        </p:nvPicPr>
        <p:blipFill>
          <a:blip r:embed="rId3"/>
          <a:stretch>
            <a:fillRect/>
          </a:stretch>
        </p:blipFill>
        <p:spPr>
          <a:xfrm>
            <a:off x="523700" y="5701685"/>
            <a:ext cx="2054368" cy="817639"/>
          </a:xfrm>
          <a:prstGeom prst="rect">
            <a:avLst/>
          </a:prstGeom>
        </p:spPr>
      </p:pic>
      <p:pic>
        <p:nvPicPr>
          <p:cNvPr id="9" name="Picture 8"/>
          <p:cNvPicPr>
            <a:picLocks noChangeAspect="1"/>
          </p:cNvPicPr>
          <p:nvPr userDrawn="1"/>
        </p:nvPicPr>
        <p:blipFill rotWithShape="1">
          <a:blip r:embed="rId4"/>
          <a:srcRect r="35352" b="18801"/>
          <a:stretch/>
        </p:blipFill>
        <p:spPr>
          <a:xfrm>
            <a:off x="9357161" y="4288904"/>
            <a:ext cx="2834840" cy="2569096"/>
          </a:xfrm>
          <a:prstGeom prst="rect">
            <a:avLst/>
          </a:prstGeom>
        </p:spPr>
      </p:pic>
    </p:spTree>
    <p:extLst>
      <p:ext uri="{BB962C8B-B14F-4D97-AF65-F5344CB8AC3E}">
        <p14:creationId xmlns:p14="http://schemas.microsoft.com/office/powerpoint/2010/main" val="15046795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pic>
        <p:nvPicPr>
          <p:cNvPr id="11" name="Picture 10" descr="Blue_Backgroun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104467"/>
            <a:ext cx="12192000" cy="753533"/>
          </a:xfrm>
          <a:prstGeom prst="rect">
            <a:avLst/>
          </a:prstGeom>
        </p:spPr>
      </p:pic>
      <p:pic>
        <p:nvPicPr>
          <p:cNvPr id="25" name="Picture 24"/>
          <p:cNvPicPr>
            <a:picLocks noChangeAspect="1"/>
          </p:cNvPicPr>
          <p:nvPr userDrawn="1"/>
        </p:nvPicPr>
        <p:blipFill>
          <a:blip r:embed="rId3"/>
          <a:stretch>
            <a:fillRect/>
          </a:stretch>
        </p:blipFill>
        <p:spPr>
          <a:xfrm>
            <a:off x="231569" y="6324595"/>
            <a:ext cx="1148715" cy="457189"/>
          </a:xfrm>
          <a:prstGeom prst="rect">
            <a:avLst/>
          </a:prstGeom>
        </p:spPr>
      </p:pic>
      <p:pic>
        <p:nvPicPr>
          <p:cNvPr id="31" name="Picture 30"/>
          <p:cNvPicPr>
            <a:picLocks noChangeAspect="1"/>
          </p:cNvPicPr>
          <p:nvPr userDrawn="1"/>
        </p:nvPicPr>
        <p:blipFill rotWithShape="1">
          <a:blip r:embed="rId4"/>
          <a:srcRect t="28498" r="58323" b="21682"/>
          <a:stretch/>
        </p:blipFill>
        <p:spPr>
          <a:xfrm>
            <a:off x="11318325" y="6104467"/>
            <a:ext cx="873676" cy="753533"/>
          </a:xfrm>
          <a:prstGeom prst="rect">
            <a:avLst/>
          </a:prstGeom>
        </p:spPr>
      </p:pic>
    </p:spTree>
    <p:extLst>
      <p:ext uri="{BB962C8B-B14F-4D97-AF65-F5344CB8AC3E}">
        <p14:creationId xmlns:p14="http://schemas.microsoft.com/office/powerpoint/2010/main" val="258373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pic>
        <p:nvPicPr>
          <p:cNvPr id="11" name="Picture 10" descr="Blue_Background.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104467"/>
            <a:ext cx="12192000" cy="753533"/>
          </a:xfrm>
          <a:prstGeom prst="rect">
            <a:avLst/>
          </a:prstGeom>
        </p:spPr>
      </p:pic>
      <p:pic>
        <p:nvPicPr>
          <p:cNvPr id="25" name="Picture 24"/>
          <p:cNvPicPr>
            <a:picLocks noChangeAspect="1"/>
          </p:cNvPicPr>
          <p:nvPr userDrawn="1"/>
        </p:nvPicPr>
        <p:blipFill>
          <a:blip r:embed="rId3"/>
          <a:stretch>
            <a:fillRect/>
          </a:stretch>
        </p:blipFill>
        <p:spPr>
          <a:xfrm>
            <a:off x="231569" y="6324595"/>
            <a:ext cx="1148715" cy="457189"/>
          </a:xfrm>
          <a:prstGeom prst="rect">
            <a:avLst/>
          </a:prstGeom>
        </p:spPr>
      </p:pic>
      <p:pic>
        <p:nvPicPr>
          <p:cNvPr id="31" name="Picture 30"/>
          <p:cNvPicPr>
            <a:picLocks noChangeAspect="1"/>
          </p:cNvPicPr>
          <p:nvPr userDrawn="1"/>
        </p:nvPicPr>
        <p:blipFill rotWithShape="1">
          <a:blip r:embed="rId4"/>
          <a:srcRect t="28498" r="58323" b="21682"/>
          <a:stretch/>
        </p:blipFill>
        <p:spPr>
          <a:xfrm>
            <a:off x="11318325" y="6104467"/>
            <a:ext cx="873676" cy="753533"/>
          </a:xfrm>
          <a:prstGeom prst="rect">
            <a:avLst/>
          </a:prstGeom>
        </p:spPr>
      </p:pic>
      <p:sp>
        <p:nvSpPr>
          <p:cNvPr id="6" name="Subtitle 2"/>
          <p:cNvSpPr>
            <a:spLocks noGrp="1"/>
          </p:cNvSpPr>
          <p:nvPr>
            <p:ph type="subTitle" idx="1" hasCustomPrompt="1"/>
          </p:nvPr>
        </p:nvSpPr>
        <p:spPr>
          <a:xfrm>
            <a:off x="262468" y="285048"/>
            <a:ext cx="11629281" cy="733987"/>
          </a:xfrm>
        </p:spPr>
        <p:txBody>
          <a:bodyPr anchor="t">
            <a:normAutofit/>
          </a:bodyPr>
          <a:lstStyle>
            <a:lvl1pPr marL="0" indent="0" algn="l">
              <a:buNone/>
              <a:defRPr sz="3733" b="0" i="0" baseline="0">
                <a:solidFill>
                  <a:srgbClr val="0086D1"/>
                </a:solidFill>
                <a:latin typeface="Myriad Pro Semibold"/>
                <a:cs typeface="Myriad Pro Semi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Page Title</a:t>
            </a:r>
            <a:endParaRPr lang="en-US" dirty="0"/>
          </a:p>
        </p:txBody>
      </p:sp>
      <p:sp>
        <p:nvSpPr>
          <p:cNvPr id="7" name="Content Placeholder 2"/>
          <p:cNvSpPr>
            <a:spLocks noGrp="1"/>
          </p:cNvSpPr>
          <p:nvPr>
            <p:ph sz="quarter" idx="10"/>
          </p:nvPr>
        </p:nvSpPr>
        <p:spPr>
          <a:xfrm>
            <a:off x="262467" y="1200151"/>
            <a:ext cx="11628967" cy="4694767"/>
          </a:xfrm>
        </p:spPr>
        <p:txBody>
          <a:bodyPr>
            <a:normAutofit/>
          </a:bodyPr>
          <a:lstStyle>
            <a:lvl1pPr>
              <a:defRPr sz="3200">
                <a:latin typeface="Myriad Pro" panose="020B0503030403020204" pitchFamily="34" charset="0"/>
              </a:defRPr>
            </a:lvl1pPr>
            <a:lvl2pPr>
              <a:defRPr sz="2667">
                <a:latin typeface="Myriad Pro" panose="020B0503030403020204" pitchFamily="34" charset="0"/>
              </a:defRPr>
            </a:lvl2pPr>
            <a:lvl3pPr>
              <a:defRPr sz="2400">
                <a:latin typeface="Myriad Pro" panose="020B0503030403020204" pitchFamily="34" charset="0"/>
              </a:defRPr>
            </a:lvl3pPr>
            <a:lvl4pPr>
              <a:defRPr sz="2133">
                <a:latin typeface="Myriad Pro" panose="020B0503030403020204" pitchFamily="34" charset="0"/>
              </a:defRPr>
            </a:lvl4pPr>
            <a:lvl5pPr>
              <a:defRPr sz="2133">
                <a:latin typeface="Myriad Pro" panose="020B05030304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137294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with title)">
  <p:cSld name="Content slide (with title)">
    <p:spTree>
      <p:nvGrpSpPr>
        <p:cNvPr id="1" name="Shape 463"/>
        <p:cNvGrpSpPr/>
        <p:nvPr/>
      </p:nvGrpSpPr>
      <p:grpSpPr>
        <a:xfrm>
          <a:off x="0" y="0"/>
          <a:ext cx="0" cy="0"/>
          <a:chOff x="0" y="0"/>
          <a:chExt cx="0" cy="0"/>
        </a:xfrm>
      </p:grpSpPr>
      <p:pic>
        <p:nvPicPr>
          <p:cNvPr id="464" name="Google Shape;464;p38" descr="Blue_Background.jpg"/>
          <p:cNvPicPr preferRelativeResize="0"/>
          <p:nvPr/>
        </p:nvPicPr>
        <p:blipFill rotWithShape="1">
          <a:blip r:embed="rId2">
            <a:alphaModFix/>
          </a:blip>
          <a:srcRect/>
          <a:stretch/>
        </p:blipFill>
        <p:spPr>
          <a:xfrm>
            <a:off x="0" y="6104467"/>
            <a:ext cx="12192000" cy="753533"/>
          </a:xfrm>
          <a:prstGeom prst="rect">
            <a:avLst/>
          </a:prstGeom>
          <a:noFill/>
          <a:ln>
            <a:noFill/>
          </a:ln>
        </p:spPr>
      </p:pic>
      <p:pic>
        <p:nvPicPr>
          <p:cNvPr id="465" name="Google Shape;465;p38"/>
          <p:cNvPicPr preferRelativeResize="0"/>
          <p:nvPr/>
        </p:nvPicPr>
        <p:blipFill rotWithShape="1">
          <a:blip r:embed="rId3">
            <a:alphaModFix/>
          </a:blip>
          <a:srcRect/>
          <a:stretch/>
        </p:blipFill>
        <p:spPr>
          <a:xfrm>
            <a:off x="231569" y="6324595"/>
            <a:ext cx="1148715" cy="457189"/>
          </a:xfrm>
          <a:prstGeom prst="rect">
            <a:avLst/>
          </a:prstGeom>
          <a:noFill/>
          <a:ln>
            <a:noFill/>
          </a:ln>
        </p:spPr>
      </p:pic>
      <p:pic>
        <p:nvPicPr>
          <p:cNvPr id="466" name="Google Shape;466;p38"/>
          <p:cNvPicPr preferRelativeResize="0"/>
          <p:nvPr/>
        </p:nvPicPr>
        <p:blipFill rotWithShape="1">
          <a:blip r:embed="rId4">
            <a:alphaModFix/>
          </a:blip>
          <a:srcRect t="28498" r="58323" b="21681"/>
          <a:stretch/>
        </p:blipFill>
        <p:spPr>
          <a:xfrm>
            <a:off x="11318325" y="6104467"/>
            <a:ext cx="873676" cy="753533"/>
          </a:xfrm>
          <a:prstGeom prst="rect">
            <a:avLst/>
          </a:prstGeom>
          <a:noFill/>
          <a:ln>
            <a:noFill/>
          </a:ln>
        </p:spPr>
      </p:pic>
      <p:sp>
        <p:nvSpPr>
          <p:cNvPr id="467" name="Google Shape;467;p38"/>
          <p:cNvSpPr txBox="1">
            <a:spLocks noGrp="1"/>
          </p:cNvSpPr>
          <p:nvPr>
            <p:ph type="subTitle" idx="1"/>
          </p:nvPr>
        </p:nvSpPr>
        <p:spPr>
          <a:xfrm>
            <a:off x="262468" y="285048"/>
            <a:ext cx="11629281" cy="733987"/>
          </a:xfrm>
          <a:prstGeom prst="rect">
            <a:avLst/>
          </a:prstGeom>
          <a:noFill/>
          <a:ln>
            <a:noFill/>
          </a:ln>
        </p:spPr>
        <p:txBody>
          <a:bodyPr spcFirstLastPara="1" wrap="square" lIns="91425" tIns="45700" rIns="91425" bIns="45700" anchor="t" anchorCtr="0">
            <a:normAutofit/>
          </a:bodyPr>
          <a:lstStyle>
            <a:lvl1pPr lvl="0" algn="l">
              <a:spcBef>
                <a:spcPts val="747"/>
              </a:spcBef>
              <a:spcAft>
                <a:spcPts val="0"/>
              </a:spcAft>
              <a:buClr>
                <a:srgbClr val="0086D1"/>
              </a:buClr>
              <a:buSzPts val="3733"/>
              <a:buNone/>
              <a:defRPr sz="3733" b="0" i="0">
                <a:solidFill>
                  <a:srgbClr val="0086D1"/>
                </a:solidFill>
                <a:latin typeface="Open Sans SemiBold"/>
                <a:ea typeface="Open Sans SemiBold"/>
                <a:cs typeface="Open Sans SemiBold"/>
                <a:sym typeface="Open Sans SemiBold"/>
              </a:defRPr>
            </a:lvl1pPr>
            <a:lvl2pPr lvl="1" algn="ctr">
              <a:spcBef>
                <a:spcPts val="533"/>
              </a:spcBef>
              <a:spcAft>
                <a:spcPts val="0"/>
              </a:spcAft>
              <a:buClr>
                <a:srgbClr val="888888"/>
              </a:buClr>
              <a:buSzPts val="2667"/>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27"/>
              </a:spcBef>
              <a:spcAft>
                <a:spcPts val="0"/>
              </a:spcAft>
              <a:buClr>
                <a:srgbClr val="888888"/>
              </a:buClr>
              <a:buSzPts val="2133"/>
              <a:buNone/>
              <a:defRPr>
                <a:solidFill>
                  <a:srgbClr val="888888"/>
                </a:solidFill>
              </a:defRPr>
            </a:lvl4pPr>
            <a:lvl5pPr lvl="4" algn="ctr">
              <a:spcBef>
                <a:spcPts val="427"/>
              </a:spcBef>
              <a:spcAft>
                <a:spcPts val="0"/>
              </a:spcAft>
              <a:buClr>
                <a:srgbClr val="888888"/>
              </a:buClr>
              <a:buSzPts val="2133"/>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468" name="Google Shape;468;p38"/>
          <p:cNvSpPr txBox="1">
            <a:spLocks noGrp="1"/>
          </p:cNvSpPr>
          <p:nvPr>
            <p:ph type="body" idx="2"/>
          </p:nvPr>
        </p:nvSpPr>
        <p:spPr>
          <a:xfrm>
            <a:off x="262467" y="1200151"/>
            <a:ext cx="11628967" cy="4694767"/>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atin typeface="Open Sans"/>
                <a:ea typeface="Open Sans"/>
                <a:cs typeface="Open Sans"/>
                <a:sym typeface="Open Sans"/>
              </a:defRPr>
            </a:lvl1pPr>
            <a:lvl2pPr marL="914400" lvl="1" indent="-397954" algn="l">
              <a:spcBef>
                <a:spcPts val="533"/>
              </a:spcBef>
              <a:spcAft>
                <a:spcPts val="0"/>
              </a:spcAft>
              <a:buClr>
                <a:schemeClr val="dk1"/>
              </a:buClr>
              <a:buSzPts val="2667"/>
              <a:buChar char="–"/>
              <a:defRPr sz="2667">
                <a:latin typeface="Open Sans"/>
                <a:ea typeface="Open Sans"/>
                <a:cs typeface="Open Sans"/>
                <a:sym typeface="Open Sans"/>
              </a:defRPr>
            </a:lvl2pPr>
            <a:lvl3pPr marL="1371600" lvl="2" indent="-381000" algn="l">
              <a:spcBef>
                <a:spcPts val="480"/>
              </a:spcBef>
              <a:spcAft>
                <a:spcPts val="0"/>
              </a:spcAft>
              <a:buClr>
                <a:schemeClr val="dk1"/>
              </a:buClr>
              <a:buSzPts val="2400"/>
              <a:buChar char="•"/>
              <a:defRPr sz="2400">
                <a:latin typeface="Open Sans"/>
                <a:ea typeface="Open Sans"/>
                <a:cs typeface="Open Sans"/>
                <a:sym typeface="Open Sans"/>
              </a:defRPr>
            </a:lvl3pPr>
            <a:lvl4pPr marL="1828800" lvl="3" indent="-364045" algn="l">
              <a:spcBef>
                <a:spcPts val="427"/>
              </a:spcBef>
              <a:spcAft>
                <a:spcPts val="0"/>
              </a:spcAft>
              <a:buClr>
                <a:schemeClr val="dk1"/>
              </a:buClr>
              <a:buSzPts val="2133"/>
              <a:buChar char="–"/>
              <a:defRPr sz="2133">
                <a:latin typeface="Open Sans"/>
                <a:ea typeface="Open Sans"/>
                <a:cs typeface="Open Sans"/>
                <a:sym typeface="Open Sans"/>
              </a:defRPr>
            </a:lvl4pPr>
            <a:lvl5pPr marL="2286000" lvl="4" indent="-364045" algn="l">
              <a:spcBef>
                <a:spcPts val="427"/>
              </a:spcBef>
              <a:spcAft>
                <a:spcPts val="0"/>
              </a:spcAft>
              <a:buClr>
                <a:schemeClr val="dk1"/>
              </a:buClr>
              <a:buSzPts val="2133"/>
              <a:buChar char="»"/>
              <a:defRPr sz="2133">
                <a:latin typeface="Open Sans"/>
                <a:ea typeface="Open Sans"/>
                <a:cs typeface="Open Sans"/>
                <a:sym typeface="Open San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reverse (Blue)">
    <p:spTree>
      <p:nvGrpSpPr>
        <p:cNvPr id="1" name=""/>
        <p:cNvGrpSpPr/>
        <p:nvPr/>
      </p:nvGrpSpPr>
      <p:grpSpPr>
        <a:xfrm>
          <a:off x="0" y="0"/>
          <a:ext cx="0" cy="0"/>
          <a:chOff x="0" y="0"/>
          <a:chExt cx="0" cy="0"/>
        </a:xfrm>
      </p:grpSpPr>
      <p:pic>
        <p:nvPicPr>
          <p:cNvPr id="11" name="Picture 10"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descr="Green_Background.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104467"/>
            <a:ext cx="12192000" cy="753533"/>
          </a:xfrm>
          <a:prstGeom prst="rect">
            <a:avLst/>
          </a:prstGeom>
        </p:spPr>
      </p:pic>
      <p:pic>
        <p:nvPicPr>
          <p:cNvPr id="20" name="Picture 19"/>
          <p:cNvPicPr>
            <a:picLocks noChangeAspect="1"/>
          </p:cNvPicPr>
          <p:nvPr userDrawn="1"/>
        </p:nvPicPr>
        <p:blipFill>
          <a:blip r:embed="rId4"/>
          <a:stretch>
            <a:fillRect/>
          </a:stretch>
        </p:blipFill>
        <p:spPr>
          <a:xfrm>
            <a:off x="231569" y="6324595"/>
            <a:ext cx="1148715" cy="457189"/>
          </a:xfrm>
          <a:prstGeom prst="rect">
            <a:avLst/>
          </a:prstGeom>
        </p:spPr>
      </p:pic>
      <p:pic>
        <p:nvPicPr>
          <p:cNvPr id="26" name="Picture 25"/>
          <p:cNvPicPr>
            <a:picLocks noChangeAspect="1"/>
          </p:cNvPicPr>
          <p:nvPr userDrawn="1"/>
        </p:nvPicPr>
        <p:blipFill rotWithShape="1">
          <a:blip r:embed="rId5"/>
          <a:srcRect t="28498" r="58323" b="21682"/>
          <a:stretch/>
        </p:blipFill>
        <p:spPr>
          <a:xfrm>
            <a:off x="11318325" y="6104467"/>
            <a:ext cx="873676" cy="753533"/>
          </a:xfrm>
          <a:prstGeom prst="rect">
            <a:avLst/>
          </a:prstGeom>
        </p:spPr>
      </p:pic>
    </p:spTree>
    <p:extLst>
      <p:ext uri="{BB962C8B-B14F-4D97-AF65-F5344CB8AC3E}">
        <p14:creationId xmlns:p14="http://schemas.microsoft.com/office/powerpoint/2010/main" val="23135877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reverse (Blue) - With Social">
    <p:spTree>
      <p:nvGrpSpPr>
        <p:cNvPr id="1" name=""/>
        <p:cNvGrpSpPr/>
        <p:nvPr/>
      </p:nvGrpSpPr>
      <p:grpSpPr>
        <a:xfrm>
          <a:off x="0" y="0"/>
          <a:ext cx="0" cy="0"/>
          <a:chOff x="0" y="0"/>
          <a:chExt cx="0" cy="0"/>
        </a:xfrm>
      </p:grpSpPr>
      <p:pic>
        <p:nvPicPr>
          <p:cNvPr id="11" name="Picture 10"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descr="Green_Background.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104467"/>
            <a:ext cx="12192000" cy="753533"/>
          </a:xfrm>
          <a:prstGeom prst="rect">
            <a:avLst/>
          </a:prstGeom>
        </p:spPr>
      </p:pic>
      <p:pic>
        <p:nvPicPr>
          <p:cNvPr id="20" name="Picture 19"/>
          <p:cNvPicPr>
            <a:picLocks noChangeAspect="1"/>
          </p:cNvPicPr>
          <p:nvPr userDrawn="1"/>
        </p:nvPicPr>
        <p:blipFill>
          <a:blip r:embed="rId4"/>
          <a:stretch>
            <a:fillRect/>
          </a:stretch>
        </p:blipFill>
        <p:spPr>
          <a:xfrm>
            <a:off x="231569" y="6324595"/>
            <a:ext cx="1148715" cy="457189"/>
          </a:xfrm>
          <a:prstGeom prst="rect">
            <a:avLst/>
          </a:prstGeom>
        </p:spPr>
      </p:pic>
      <p:grpSp>
        <p:nvGrpSpPr>
          <p:cNvPr id="21" name="Group 20"/>
          <p:cNvGrpSpPr/>
          <p:nvPr userDrawn="1"/>
        </p:nvGrpSpPr>
        <p:grpSpPr>
          <a:xfrm>
            <a:off x="9976513" y="6429678"/>
            <a:ext cx="1155343" cy="198244"/>
            <a:chOff x="5299479" y="1262997"/>
            <a:chExt cx="2140624" cy="367305"/>
          </a:xfrm>
        </p:grpSpPr>
        <p:pic>
          <p:nvPicPr>
            <p:cNvPr id="22" name="Picture 21"/>
            <p:cNvPicPr>
              <a:picLocks noChangeAspect="1"/>
            </p:cNvPicPr>
            <p:nvPr userDrawn="1"/>
          </p:nvPicPr>
          <p:blipFill>
            <a:blip r:embed="rId5"/>
            <a:stretch>
              <a:fillRect/>
            </a:stretch>
          </p:blipFill>
          <p:spPr>
            <a:xfrm>
              <a:off x="5299479" y="1307739"/>
              <a:ext cx="344666" cy="298089"/>
            </a:xfrm>
            <a:prstGeom prst="rect">
              <a:avLst/>
            </a:prstGeom>
          </p:spPr>
        </p:pic>
        <p:pic>
          <p:nvPicPr>
            <p:cNvPr id="23" name="Picture 22"/>
            <p:cNvPicPr>
              <a:picLocks noChangeAspect="1"/>
            </p:cNvPicPr>
            <p:nvPr userDrawn="1"/>
          </p:nvPicPr>
          <p:blipFill>
            <a:blip r:embed="rId6"/>
            <a:stretch>
              <a:fillRect/>
            </a:stretch>
          </p:blipFill>
          <p:spPr>
            <a:xfrm>
              <a:off x="5922831" y="1262997"/>
              <a:ext cx="210366" cy="367305"/>
            </a:xfrm>
            <a:prstGeom prst="rect">
              <a:avLst/>
            </a:prstGeom>
          </p:spPr>
        </p:pic>
        <p:pic>
          <p:nvPicPr>
            <p:cNvPr id="24" name="Picture 23"/>
            <p:cNvPicPr>
              <a:picLocks noChangeAspect="1"/>
            </p:cNvPicPr>
            <p:nvPr userDrawn="1"/>
          </p:nvPicPr>
          <p:blipFill>
            <a:blip r:embed="rId7"/>
            <a:stretch>
              <a:fillRect/>
            </a:stretch>
          </p:blipFill>
          <p:spPr>
            <a:xfrm>
              <a:off x="6422139" y="1274102"/>
              <a:ext cx="413633" cy="331726"/>
            </a:xfrm>
            <a:prstGeom prst="rect">
              <a:avLst/>
            </a:prstGeom>
          </p:spPr>
        </p:pic>
        <p:pic>
          <p:nvPicPr>
            <p:cNvPr id="25" name="Picture 24"/>
            <p:cNvPicPr>
              <a:picLocks noChangeAspect="1"/>
            </p:cNvPicPr>
            <p:nvPr userDrawn="1"/>
          </p:nvPicPr>
          <p:blipFill>
            <a:blip r:embed="rId8"/>
            <a:stretch>
              <a:fillRect/>
            </a:stretch>
          </p:blipFill>
          <p:spPr>
            <a:xfrm>
              <a:off x="7086341" y="1263249"/>
              <a:ext cx="353762" cy="353762"/>
            </a:xfrm>
            <a:prstGeom prst="rect">
              <a:avLst/>
            </a:prstGeom>
          </p:spPr>
        </p:pic>
      </p:grpSp>
      <p:pic>
        <p:nvPicPr>
          <p:cNvPr id="26" name="Picture 25"/>
          <p:cNvPicPr>
            <a:picLocks noChangeAspect="1"/>
          </p:cNvPicPr>
          <p:nvPr userDrawn="1"/>
        </p:nvPicPr>
        <p:blipFill rotWithShape="1">
          <a:blip r:embed="rId9"/>
          <a:srcRect t="28498" r="58323" b="21682"/>
          <a:stretch/>
        </p:blipFill>
        <p:spPr>
          <a:xfrm>
            <a:off x="11318325" y="6104467"/>
            <a:ext cx="873676" cy="753533"/>
          </a:xfrm>
          <a:prstGeom prst="rect">
            <a:avLst/>
          </a:prstGeom>
        </p:spPr>
      </p:pic>
    </p:spTree>
    <p:extLst>
      <p:ext uri="{BB962C8B-B14F-4D97-AF65-F5344CB8AC3E}">
        <p14:creationId xmlns:p14="http://schemas.microsoft.com/office/powerpoint/2010/main" val="21610396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reverse (Green)">
    <p:spTree>
      <p:nvGrpSpPr>
        <p:cNvPr id="1" name=""/>
        <p:cNvGrpSpPr/>
        <p:nvPr/>
      </p:nvGrpSpPr>
      <p:grpSpPr>
        <a:xfrm>
          <a:off x="0" y="0"/>
          <a:ext cx="0" cy="0"/>
          <a:chOff x="0" y="0"/>
          <a:chExt cx="0" cy="0"/>
        </a:xfrm>
      </p:grpSpPr>
      <p:pic>
        <p:nvPicPr>
          <p:cNvPr id="2" name="Picture 1" descr="Green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descr="Blue_Background.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104467"/>
            <a:ext cx="12192000" cy="753533"/>
          </a:xfrm>
          <a:prstGeom prst="rect">
            <a:avLst/>
          </a:prstGeom>
        </p:spPr>
      </p:pic>
      <p:pic>
        <p:nvPicPr>
          <p:cNvPr id="17" name="Picture 16"/>
          <p:cNvPicPr>
            <a:picLocks noChangeAspect="1"/>
          </p:cNvPicPr>
          <p:nvPr userDrawn="1"/>
        </p:nvPicPr>
        <p:blipFill>
          <a:blip r:embed="rId4"/>
          <a:stretch>
            <a:fillRect/>
          </a:stretch>
        </p:blipFill>
        <p:spPr>
          <a:xfrm>
            <a:off x="231569" y="6324595"/>
            <a:ext cx="1148715" cy="457189"/>
          </a:xfrm>
          <a:prstGeom prst="rect">
            <a:avLst/>
          </a:prstGeom>
        </p:spPr>
      </p:pic>
      <p:pic>
        <p:nvPicPr>
          <p:cNvPr id="23" name="Picture 22"/>
          <p:cNvPicPr>
            <a:picLocks noChangeAspect="1"/>
          </p:cNvPicPr>
          <p:nvPr userDrawn="1"/>
        </p:nvPicPr>
        <p:blipFill rotWithShape="1">
          <a:blip r:embed="rId5"/>
          <a:srcRect t="28498" r="58323" b="21682"/>
          <a:stretch/>
        </p:blipFill>
        <p:spPr>
          <a:xfrm>
            <a:off x="11318325" y="6104467"/>
            <a:ext cx="873676" cy="753533"/>
          </a:xfrm>
          <a:prstGeom prst="rect">
            <a:avLst/>
          </a:prstGeom>
        </p:spPr>
      </p:pic>
    </p:spTree>
    <p:extLst>
      <p:ext uri="{BB962C8B-B14F-4D97-AF65-F5344CB8AC3E}">
        <p14:creationId xmlns:p14="http://schemas.microsoft.com/office/powerpoint/2010/main" val="24319533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reverse (Green) - With Social">
    <p:spTree>
      <p:nvGrpSpPr>
        <p:cNvPr id="1" name=""/>
        <p:cNvGrpSpPr/>
        <p:nvPr/>
      </p:nvGrpSpPr>
      <p:grpSpPr>
        <a:xfrm>
          <a:off x="0" y="0"/>
          <a:ext cx="0" cy="0"/>
          <a:chOff x="0" y="0"/>
          <a:chExt cx="0" cy="0"/>
        </a:xfrm>
      </p:grpSpPr>
      <p:pic>
        <p:nvPicPr>
          <p:cNvPr id="2" name="Picture 1" descr="Green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descr="Blue_Background.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104467"/>
            <a:ext cx="12192000" cy="753533"/>
          </a:xfrm>
          <a:prstGeom prst="rect">
            <a:avLst/>
          </a:prstGeom>
        </p:spPr>
      </p:pic>
      <p:pic>
        <p:nvPicPr>
          <p:cNvPr id="17" name="Picture 16"/>
          <p:cNvPicPr>
            <a:picLocks noChangeAspect="1"/>
          </p:cNvPicPr>
          <p:nvPr userDrawn="1"/>
        </p:nvPicPr>
        <p:blipFill>
          <a:blip r:embed="rId4"/>
          <a:stretch>
            <a:fillRect/>
          </a:stretch>
        </p:blipFill>
        <p:spPr>
          <a:xfrm>
            <a:off x="231569" y="6324595"/>
            <a:ext cx="1148715" cy="457189"/>
          </a:xfrm>
          <a:prstGeom prst="rect">
            <a:avLst/>
          </a:prstGeom>
        </p:spPr>
      </p:pic>
      <p:grpSp>
        <p:nvGrpSpPr>
          <p:cNvPr id="18" name="Group 17"/>
          <p:cNvGrpSpPr/>
          <p:nvPr userDrawn="1"/>
        </p:nvGrpSpPr>
        <p:grpSpPr>
          <a:xfrm>
            <a:off x="9976513" y="6429678"/>
            <a:ext cx="1155343" cy="198244"/>
            <a:chOff x="5299479" y="1262997"/>
            <a:chExt cx="2140624" cy="367305"/>
          </a:xfrm>
        </p:grpSpPr>
        <p:pic>
          <p:nvPicPr>
            <p:cNvPr id="19" name="Picture 18"/>
            <p:cNvPicPr>
              <a:picLocks noChangeAspect="1"/>
            </p:cNvPicPr>
            <p:nvPr userDrawn="1"/>
          </p:nvPicPr>
          <p:blipFill>
            <a:blip r:embed="rId5"/>
            <a:stretch>
              <a:fillRect/>
            </a:stretch>
          </p:blipFill>
          <p:spPr>
            <a:xfrm>
              <a:off x="5299479" y="1307739"/>
              <a:ext cx="344666" cy="298089"/>
            </a:xfrm>
            <a:prstGeom prst="rect">
              <a:avLst/>
            </a:prstGeom>
          </p:spPr>
        </p:pic>
        <p:pic>
          <p:nvPicPr>
            <p:cNvPr id="20" name="Picture 19"/>
            <p:cNvPicPr>
              <a:picLocks noChangeAspect="1"/>
            </p:cNvPicPr>
            <p:nvPr userDrawn="1"/>
          </p:nvPicPr>
          <p:blipFill>
            <a:blip r:embed="rId6"/>
            <a:stretch>
              <a:fillRect/>
            </a:stretch>
          </p:blipFill>
          <p:spPr>
            <a:xfrm>
              <a:off x="5922831" y="1262997"/>
              <a:ext cx="210366" cy="367305"/>
            </a:xfrm>
            <a:prstGeom prst="rect">
              <a:avLst/>
            </a:prstGeom>
          </p:spPr>
        </p:pic>
        <p:pic>
          <p:nvPicPr>
            <p:cNvPr id="21" name="Picture 20"/>
            <p:cNvPicPr>
              <a:picLocks noChangeAspect="1"/>
            </p:cNvPicPr>
            <p:nvPr userDrawn="1"/>
          </p:nvPicPr>
          <p:blipFill>
            <a:blip r:embed="rId7"/>
            <a:stretch>
              <a:fillRect/>
            </a:stretch>
          </p:blipFill>
          <p:spPr>
            <a:xfrm>
              <a:off x="6422139" y="1274102"/>
              <a:ext cx="413633" cy="331726"/>
            </a:xfrm>
            <a:prstGeom prst="rect">
              <a:avLst/>
            </a:prstGeom>
          </p:spPr>
        </p:pic>
        <p:pic>
          <p:nvPicPr>
            <p:cNvPr id="22" name="Picture 21"/>
            <p:cNvPicPr>
              <a:picLocks noChangeAspect="1"/>
            </p:cNvPicPr>
            <p:nvPr userDrawn="1"/>
          </p:nvPicPr>
          <p:blipFill>
            <a:blip r:embed="rId8"/>
            <a:stretch>
              <a:fillRect/>
            </a:stretch>
          </p:blipFill>
          <p:spPr>
            <a:xfrm>
              <a:off x="7086341" y="1263249"/>
              <a:ext cx="353762" cy="353762"/>
            </a:xfrm>
            <a:prstGeom prst="rect">
              <a:avLst/>
            </a:prstGeom>
          </p:spPr>
        </p:pic>
      </p:grpSp>
      <p:pic>
        <p:nvPicPr>
          <p:cNvPr id="23" name="Picture 22"/>
          <p:cNvPicPr>
            <a:picLocks noChangeAspect="1"/>
          </p:cNvPicPr>
          <p:nvPr userDrawn="1"/>
        </p:nvPicPr>
        <p:blipFill rotWithShape="1">
          <a:blip r:embed="rId9"/>
          <a:srcRect t="28498" r="58323" b="21682"/>
          <a:stretch/>
        </p:blipFill>
        <p:spPr>
          <a:xfrm>
            <a:off x="11318325" y="6104467"/>
            <a:ext cx="873676" cy="753533"/>
          </a:xfrm>
          <a:prstGeom prst="rect">
            <a:avLst/>
          </a:prstGeom>
        </p:spPr>
      </p:pic>
    </p:spTree>
    <p:extLst>
      <p:ext uri="{BB962C8B-B14F-4D97-AF65-F5344CB8AC3E}">
        <p14:creationId xmlns:p14="http://schemas.microsoft.com/office/powerpoint/2010/main" val="24747829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with photo) - Blue">
    <p:spTree>
      <p:nvGrpSpPr>
        <p:cNvPr id="1" name=""/>
        <p:cNvGrpSpPr/>
        <p:nvPr/>
      </p:nvGrpSpPr>
      <p:grpSpPr>
        <a:xfrm>
          <a:off x="0" y="0"/>
          <a:ext cx="0" cy="0"/>
          <a:chOff x="0" y="0"/>
          <a:chExt cx="0" cy="0"/>
        </a:xfrm>
      </p:grpSpPr>
      <p:pic>
        <p:nvPicPr>
          <p:cNvPr id="6" name="Picture 5"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63144" y="0"/>
            <a:ext cx="7728857" cy="6858000"/>
          </a:xfrm>
          <a:prstGeom prst="rect">
            <a:avLst/>
          </a:prstGeom>
        </p:spPr>
      </p:pic>
      <p:pic>
        <p:nvPicPr>
          <p:cNvPr id="27" name="Picture 26"/>
          <p:cNvPicPr>
            <a:picLocks noChangeAspect="1"/>
          </p:cNvPicPr>
          <p:nvPr userDrawn="1"/>
        </p:nvPicPr>
        <p:blipFill rotWithShape="1">
          <a:blip r:embed="rId3"/>
          <a:srcRect r="35352" b="18801"/>
          <a:stretch/>
        </p:blipFill>
        <p:spPr>
          <a:xfrm>
            <a:off x="9357161" y="4288904"/>
            <a:ext cx="2834840" cy="2569096"/>
          </a:xfrm>
          <a:prstGeom prst="rect">
            <a:avLst/>
          </a:prstGeom>
        </p:spPr>
      </p:pic>
      <p:sp>
        <p:nvSpPr>
          <p:cNvPr id="5" name="Title 1"/>
          <p:cNvSpPr txBox="1">
            <a:spLocks/>
          </p:cNvSpPr>
          <p:nvPr userDrawn="1"/>
        </p:nvSpPr>
        <p:spPr>
          <a:xfrm>
            <a:off x="646118" y="3008970"/>
            <a:ext cx="3211599" cy="194228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2800" b="0" i="0" kern="1200" baseline="0">
                <a:solidFill>
                  <a:schemeClr val="tx1"/>
                </a:solidFill>
                <a:latin typeface="Myriad Pro Semibold"/>
                <a:ea typeface="+mj-ea"/>
                <a:cs typeface="Myriad Pro Semibold"/>
              </a:defRPr>
            </a:lvl1pPr>
          </a:lstStyle>
          <a:p>
            <a:pPr algn="ctr"/>
            <a:r>
              <a:rPr lang="en-US" sz="2667" b="0" i="0" dirty="0" smtClean="0">
                <a:solidFill>
                  <a:srgbClr val="49AE37"/>
                </a:solidFill>
              </a:rPr>
              <a:t>PLACE PHOTO HERE</a:t>
            </a:r>
          </a:p>
          <a:p>
            <a:pPr algn="ctr"/>
            <a:endParaRPr lang="en-US" sz="2667" b="0" i="0" dirty="0" smtClean="0">
              <a:solidFill>
                <a:srgbClr val="49AE37"/>
              </a:solidFill>
              <a:latin typeface="Myriad Pro"/>
              <a:cs typeface="Myriad Pro"/>
            </a:endParaRPr>
          </a:p>
          <a:p>
            <a:pPr algn="ctr"/>
            <a:r>
              <a:rPr lang="en-US" sz="1467" b="0" i="0" dirty="0" smtClean="0">
                <a:solidFill>
                  <a:schemeClr val="bg1">
                    <a:lumMod val="50000"/>
                  </a:schemeClr>
                </a:solidFill>
                <a:latin typeface="Myriad Pro"/>
                <a:cs typeface="Myriad Pro"/>
              </a:rPr>
              <a:t>Photo must </a:t>
            </a:r>
            <a:r>
              <a:rPr lang="en-US" sz="1467" b="1" i="0" dirty="0" smtClean="0">
                <a:solidFill>
                  <a:schemeClr val="bg1">
                    <a:lumMod val="50000"/>
                  </a:schemeClr>
                </a:solidFill>
                <a:latin typeface="Myriad Pro"/>
                <a:cs typeface="Myriad Pro"/>
              </a:rPr>
              <a:t>not</a:t>
            </a:r>
            <a:r>
              <a:rPr lang="en-US" sz="1467" b="0" i="0" dirty="0" smtClean="0">
                <a:solidFill>
                  <a:schemeClr val="bg1">
                    <a:lumMod val="50000"/>
                  </a:schemeClr>
                </a:solidFill>
                <a:latin typeface="Myriad Pro"/>
                <a:cs typeface="Myriad Pro"/>
              </a:rPr>
              <a:t> overlap blue background</a:t>
            </a:r>
            <a:endParaRPr lang="en-US" sz="1467" dirty="0">
              <a:solidFill>
                <a:schemeClr val="bg1">
                  <a:lumMod val="50000"/>
                </a:schemeClr>
              </a:solidFill>
              <a:latin typeface="Myriad Pro"/>
              <a:cs typeface="Myriad Pro"/>
            </a:endParaRPr>
          </a:p>
        </p:txBody>
      </p:sp>
      <p:cxnSp>
        <p:nvCxnSpPr>
          <p:cNvPr id="7" name="Straight Arrow Connector 6"/>
          <p:cNvCxnSpPr/>
          <p:nvPr userDrawn="1"/>
        </p:nvCxnSpPr>
        <p:spPr>
          <a:xfrm>
            <a:off x="3638983" y="4402149"/>
            <a:ext cx="670096"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750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with photo) - Green">
    <p:spTree>
      <p:nvGrpSpPr>
        <p:cNvPr id="1" name=""/>
        <p:cNvGrpSpPr/>
        <p:nvPr/>
      </p:nvGrpSpPr>
      <p:grpSpPr>
        <a:xfrm>
          <a:off x="0" y="0"/>
          <a:ext cx="0" cy="0"/>
          <a:chOff x="0" y="0"/>
          <a:chExt cx="0" cy="0"/>
        </a:xfrm>
      </p:grpSpPr>
      <p:pic>
        <p:nvPicPr>
          <p:cNvPr id="11" name="Picture 10" descr="Green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63144" y="0"/>
            <a:ext cx="7728857" cy="6858000"/>
          </a:xfrm>
          <a:prstGeom prst="rect">
            <a:avLst/>
          </a:prstGeom>
        </p:spPr>
      </p:pic>
      <p:pic>
        <p:nvPicPr>
          <p:cNvPr id="8" name="Picture 7"/>
          <p:cNvPicPr>
            <a:picLocks noChangeAspect="1"/>
          </p:cNvPicPr>
          <p:nvPr userDrawn="1"/>
        </p:nvPicPr>
        <p:blipFill rotWithShape="1">
          <a:blip r:embed="rId3"/>
          <a:srcRect r="35352" b="18801"/>
          <a:stretch/>
        </p:blipFill>
        <p:spPr>
          <a:xfrm>
            <a:off x="9357161" y="4288904"/>
            <a:ext cx="2834840" cy="2569096"/>
          </a:xfrm>
          <a:prstGeom prst="rect">
            <a:avLst/>
          </a:prstGeom>
        </p:spPr>
      </p:pic>
      <p:sp>
        <p:nvSpPr>
          <p:cNvPr id="5" name="Title 1"/>
          <p:cNvSpPr txBox="1">
            <a:spLocks/>
          </p:cNvSpPr>
          <p:nvPr userDrawn="1"/>
        </p:nvSpPr>
        <p:spPr>
          <a:xfrm>
            <a:off x="646118" y="3008970"/>
            <a:ext cx="3211599" cy="194228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2800" b="0" i="0" kern="1200" baseline="0">
                <a:solidFill>
                  <a:schemeClr val="tx1"/>
                </a:solidFill>
                <a:latin typeface="Myriad Pro Semibold"/>
                <a:ea typeface="+mj-ea"/>
                <a:cs typeface="Myriad Pro Semibold"/>
              </a:defRPr>
            </a:lvl1pPr>
          </a:lstStyle>
          <a:p>
            <a:pPr algn="ctr"/>
            <a:r>
              <a:rPr lang="en-US" sz="2667" b="0" i="0" dirty="0" smtClean="0">
                <a:solidFill>
                  <a:srgbClr val="49AE37"/>
                </a:solidFill>
              </a:rPr>
              <a:t>PLACE PHOTO HERE</a:t>
            </a:r>
          </a:p>
          <a:p>
            <a:pPr algn="ctr"/>
            <a:endParaRPr lang="en-US" sz="2667" b="0" i="0" dirty="0" smtClean="0">
              <a:solidFill>
                <a:srgbClr val="49AE37"/>
              </a:solidFill>
              <a:latin typeface="Myriad Pro"/>
              <a:cs typeface="Myriad Pro"/>
            </a:endParaRPr>
          </a:p>
          <a:p>
            <a:pPr algn="ctr"/>
            <a:r>
              <a:rPr lang="en-US" sz="1467" b="0" i="0" dirty="0" smtClean="0">
                <a:solidFill>
                  <a:schemeClr val="bg1">
                    <a:lumMod val="50000"/>
                  </a:schemeClr>
                </a:solidFill>
                <a:latin typeface="Myriad Pro"/>
                <a:cs typeface="Myriad Pro"/>
              </a:rPr>
              <a:t>Photo must </a:t>
            </a:r>
            <a:r>
              <a:rPr lang="en-US" sz="1467" b="1" i="0" dirty="0" smtClean="0">
                <a:solidFill>
                  <a:schemeClr val="bg1">
                    <a:lumMod val="50000"/>
                  </a:schemeClr>
                </a:solidFill>
                <a:latin typeface="Myriad Pro"/>
                <a:cs typeface="Myriad Pro"/>
              </a:rPr>
              <a:t>not</a:t>
            </a:r>
            <a:r>
              <a:rPr lang="en-US" sz="1467" b="0" i="0" dirty="0" smtClean="0">
                <a:solidFill>
                  <a:schemeClr val="bg1">
                    <a:lumMod val="50000"/>
                  </a:schemeClr>
                </a:solidFill>
                <a:latin typeface="Myriad Pro"/>
                <a:cs typeface="Myriad Pro"/>
              </a:rPr>
              <a:t> overlap green background</a:t>
            </a:r>
            <a:endParaRPr lang="en-US" sz="1467" dirty="0">
              <a:solidFill>
                <a:schemeClr val="bg1">
                  <a:lumMod val="50000"/>
                </a:schemeClr>
              </a:solidFill>
              <a:latin typeface="Myriad Pro"/>
              <a:cs typeface="Myriad Pro"/>
            </a:endParaRPr>
          </a:p>
        </p:txBody>
      </p:sp>
      <p:cxnSp>
        <p:nvCxnSpPr>
          <p:cNvPr id="6" name="Straight Arrow Connector 5"/>
          <p:cNvCxnSpPr/>
          <p:nvPr userDrawn="1"/>
        </p:nvCxnSpPr>
        <p:spPr>
          <a:xfrm>
            <a:off x="3638983" y="4402149"/>
            <a:ext cx="670096"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389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without photo)">
    <p:spTree>
      <p:nvGrpSpPr>
        <p:cNvPr id="1" name=""/>
        <p:cNvGrpSpPr/>
        <p:nvPr/>
      </p:nvGrpSpPr>
      <p:grpSpPr>
        <a:xfrm>
          <a:off x="0" y="0"/>
          <a:ext cx="0" cy="0"/>
          <a:chOff x="0" y="0"/>
          <a:chExt cx="0" cy="0"/>
        </a:xfrm>
      </p:grpSpPr>
      <p:pic>
        <p:nvPicPr>
          <p:cNvPr id="12" name="Picture 11"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rotWithShape="1">
          <a:blip r:embed="rId3"/>
          <a:srcRect r="35352" b="18801"/>
          <a:stretch/>
        </p:blipFill>
        <p:spPr>
          <a:xfrm>
            <a:off x="9357161" y="4288904"/>
            <a:ext cx="2834840" cy="2569096"/>
          </a:xfrm>
          <a:prstGeom prst="rect">
            <a:avLst/>
          </a:prstGeom>
        </p:spPr>
      </p:pic>
      <p:sp>
        <p:nvSpPr>
          <p:cNvPr id="8" name="Rectangle 7"/>
          <p:cNvSpPr/>
          <p:nvPr userDrawn="1"/>
        </p:nvSpPr>
        <p:spPr>
          <a:xfrm>
            <a:off x="0" y="2226733"/>
            <a:ext cx="6555619" cy="1848152"/>
          </a:xfrm>
          <a:prstGeom prst="rect">
            <a:avLst/>
          </a:prstGeom>
          <a:solidFill>
            <a:srgbClr val="49AE3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9" name="Subtitle 2"/>
          <p:cNvSpPr>
            <a:spLocks noGrp="1"/>
          </p:cNvSpPr>
          <p:nvPr>
            <p:ph type="subTitle" idx="1" hasCustomPrompt="1"/>
          </p:nvPr>
        </p:nvSpPr>
        <p:spPr>
          <a:xfrm>
            <a:off x="175382" y="2226734"/>
            <a:ext cx="6189133" cy="1744133"/>
          </a:xfrm>
        </p:spPr>
        <p:txBody>
          <a:bodyPr anchor="ctr">
            <a:normAutofit/>
          </a:bodyPr>
          <a:lstStyle>
            <a:lvl1pPr marL="0" indent="0" algn="ctr">
              <a:buNone/>
              <a:defRPr sz="3733" b="0" i="0" baseline="0">
                <a:solidFill>
                  <a:srgbClr val="FFFFFF"/>
                </a:solidFill>
                <a:latin typeface="Myriad Pro Semibold"/>
                <a:cs typeface="Myriad Pro Semi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Divider Slide Title </a:t>
            </a:r>
            <a:br>
              <a:rPr lang="en-US" dirty="0" smtClean="0"/>
            </a:br>
            <a:r>
              <a:rPr lang="en-US" dirty="0" smtClean="0"/>
              <a:t>Without Photo</a:t>
            </a:r>
            <a:endParaRPr lang="en-US" dirty="0"/>
          </a:p>
        </p:txBody>
      </p:sp>
      <p:pic>
        <p:nvPicPr>
          <p:cNvPr id="11" name="Picture 10"/>
          <p:cNvPicPr>
            <a:picLocks noChangeAspect="1"/>
          </p:cNvPicPr>
          <p:nvPr userDrawn="1"/>
        </p:nvPicPr>
        <p:blipFill>
          <a:blip r:embed="rId4"/>
          <a:stretch>
            <a:fillRect/>
          </a:stretch>
        </p:blipFill>
        <p:spPr>
          <a:xfrm>
            <a:off x="231569" y="6324595"/>
            <a:ext cx="1148715" cy="457189"/>
          </a:xfrm>
          <a:prstGeom prst="rect">
            <a:avLst/>
          </a:prstGeom>
        </p:spPr>
      </p:pic>
    </p:spTree>
    <p:extLst>
      <p:ext uri="{BB962C8B-B14F-4D97-AF65-F5344CB8AC3E}">
        <p14:creationId xmlns:p14="http://schemas.microsoft.com/office/powerpoint/2010/main" val="2907096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with photo)">
    <p:spTree>
      <p:nvGrpSpPr>
        <p:cNvPr id="1" name=""/>
        <p:cNvGrpSpPr/>
        <p:nvPr/>
      </p:nvGrpSpPr>
      <p:grpSpPr>
        <a:xfrm>
          <a:off x="0" y="0"/>
          <a:ext cx="0" cy="0"/>
          <a:chOff x="0" y="0"/>
          <a:chExt cx="0" cy="0"/>
        </a:xfrm>
      </p:grpSpPr>
      <p:pic>
        <p:nvPicPr>
          <p:cNvPr id="7" name="Picture 6"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63144" y="0"/>
            <a:ext cx="7728857" cy="6858000"/>
          </a:xfrm>
          <a:prstGeom prst="rect">
            <a:avLst/>
          </a:prstGeom>
        </p:spPr>
      </p:pic>
      <p:pic>
        <p:nvPicPr>
          <p:cNvPr id="8" name="Picture 7"/>
          <p:cNvPicPr>
            <a:picLocks noChangeAspect="1"/>
          </p:cNvPicPr>
          <p:nvPr userDrawn="1"/>
        </p:nvPicPr>
        <p:blipFill rotWithShape="1">
          <a:blip r:embed="rId3"/>
          <a:srcRect r="35352" b="18801"/>
          <a:stretch/>
        </p:blipFill>
        <p:spPr>
          <a:xfrm>
            <a:off x="9357161" y="4288904"/>
            <a:ext cx="2834840" cy="2569096"/>
          </a:xfrm>
          <a:prstGeom prst="rect">
            <a:avLst/>
          </a:prstGeom>
        </p:spPr>
      </p:pic>
      <p:sp>
        <p:nvSpPr>
          <p:cNvPr id="20" name="Rectangle 19"/>
          <p:cNvSpPr/>
          <p:nvPr userDrawn="1"/>
        </p:nvSpPr>
        <p:spPr>
          <a:xfrm>
            <a:off x="4466773" y="2226733"/>
            <a:ext cx="6555619" cy="1848152"/>
          </a:xfrm>
          <a:prstGeom prst="rect">
            <a:avLst/>
          </a:prstGeom>
          <a:solidFill>
            <a:srgbClr val="49AE3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21" name="Subtitle 2"/>
          <p:cNvSpPr>
            <a:spLocks noGrp="1"/>
          </p:cNvSpPr>
          <p:nvPr>
            <p:ph type="subTitle" idx="1" hasCustomPrompt="1"/>
          </p:nvPr>
        </p:nvSpPr>
        <p:spPr>
          <a:xfrm>
            <a:off x="4466773" y="2226734"/>
            <a:ext cx="6555619" cy="1744133"/>
          </a:xfrm>
        </p:spPr>
        <p:txBody>
          <a:bodyPr anchor="ctr">
            <a:normAutofit/>
          </a:bodyPr>
          <a:lstStyle>
            <a:lvl1pPr marL="0" indent="0" algn="ctr">
              <a:buNone/>
              <a:defRPr sz="3733" b="0" i="0">
                <a:solidFill>
                  <a:srgbClr val="FFFFFF"/>
                </a:solidFill>
                <a:latin typeface="Myriad Pro Semibold"/>
                <a:cs typeface="Myriad Pro Semi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Divider Slide Title</a:t>
            </a:r>
            <a:br>
              <a:rPr lang="en-US" dirty="0" smtClean="0"/>
            </a:br>
            <a:r>
              <a:rPr lang="en-US" dirty="0" smtClean="0"/>
              <a:t>With Photo</a:t>
            </a:r>
            <a:endParaRPr lang="en-US" dirty="0"/>
          </a:p>
        </p:txBody>
      </p:sp>
      <p:sp>
        <p:nvSpPr>
          <p:cNvPr id="9" name="Title 1"/>
          <p:cNvSpPr txBox="1">
            <a:spLocks/>
          </p:cNvSpPr>
          <p:nvPr userDrawn="1"/>
        </p:nvSpPr>
        <p:spPr>
          <a:xfrm>
            <a:off x="646118" y="3008970"/>
            <a:ext cx="3211599" cy="194228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2800" b="0" i="0" kern="1200" baseline="0">
                <a:solidFill>
                  <a:schemeClr val="tx1"/>
                </a:solidFill>
                <a:latin typeface="Myriad Pro Semibold"/>
                <a:ea typeface="+mj-ea"/>
                <a:cs typeface="Myriad Pro Semibold"/>
              </a:defRPr>
            </a:lvl1pPr>
          </a:lstStyle>
          <a:p>
            <a:pPr algn="ctr"/>
            <a:r>
              <a:rPr lang="en-US" sz="2667" b="0" i="0" dirty="0" smtClean="0">
                <a:solidFill>
                  <a:srgbClr val="49AE37"/>
                </a:solidFill>
              </a:rPr>
              <a:t>PLACE PHOTO HERE</a:t>
            </a:r>
          </a:p>
          <a:p>
            <a:pPr algn="ctr"/>
            <a:endParaRPr lang="en-US" sz="2667" b="0" i="0" dirty="0" smtClean="0">
              <a:solidFill>
                <a:srgbClr val="49AE37"/>
              </a:solidFill>
              <a:latin typeface="Myriad Pro"/>
              <a:cs typeface="Myriad Pro"/>
            </a:endParaRPr>
          </a:p>
          <a:p>
            <a:pPr algn="ctr"/>
            <a:r>
              <a:rPr lang="en-US" sz="1467" b="0" i="0" dirty="0" smtClean="0">
                <a:solidFill>
                  <a:schemeClr val="bg1">
                    <a:lumMod val="50000"/>
                  </a:schemeClr>
                </a:solidFill>
                <a:latin typeface="Myriad Pro"/>
                <a:cs typeface="Myriad Pro"/>
              </a:rPr>
              <a:t>Photo must </a:t>
            </a:r>
            <a:r>
              <a:rPr lang="en-US" sz="1467" b="1" i="0" dirty="0" smtClean="0">
                <a:solidFill>
                  <a:schemeClr val="bg1">
                    <a:lumMod val="50000"/>
                  </a:schemeClr>
                </a:solidFill>
                <a:latin typeface="Myriad Pro"/>
                <a:cs typeface="Myriad Pro"/>
              </a:rPr>
              <a:t>not</a:t>
            </a:r>
            <a:r>
              <a:rPr lang="en-US" sz="1467" b="0" i="0" dirty="0" smtClean="0">
                <a:solidFill>
                  <a:schemeClr val="bg1">
                    <a:lumMod val="50000"/>
                  </a:schemeClr>
                </a:solidFill>
                <a:latin typeface="Myriad Pro"/>
                <a:cs typeface="Myriad Pro"/>
              </a:rPr>
              <a:t> overlap blue</a:t>
            </a:r>
            <a:br>
              <a:rPr lang="en-US" sz="1467" b="0" i="0" dirty="0" smtClean="0">
                <a:solidFill>
                  <a:schemeClr val="bg1">
                    <a:lumMod val="50000"/>
                  </a:schemeClr>
                </a:solidFill>
                <a:latin typeface="Myriad Pro"/>
                <a:cs typeface="Myriad Pro"/>
              </a:rPr>
            </a:br>
            <a:r>
              <a:rPr lang="en-US" sz="1467" b="0" i="0" dirty="0" smtClean="0">
                <a:solidFill>
                  <a:schemeClr val="bg1">
                    <a:lumMod val="50000"/>
                  </a:schemeClr>
                </a:solidFill>
                <a:latin typeface="Myriad Pro"/>
                <a:cs typeface="Myriad Pro"/>
              </a:rPr>
              <a:t>or</a:t>
            </a:r>
            <a:r>
              <a:rPr lang="en-US" sz="1467" b="0" i="0" baseline="0" dirty="0" smtClean="0">
                <a:solidFill>
                  <a:schemeClr val="bg1">
                    <a:lumMod val="50000"/>
                  </a:schemeClr>
                </a:solidFill>
                <a:latin typeface="Myriad Pro"/>
                <a:cs typeface="Myriad Pro"/>
              </a:rPr>
              <a:t> green</a:t>
            </a:r>
            <a:r>
              <a:rPr lang="en-US" sz="1467" b="0" i="0" dirty="0" smtClean="0">
                <a:solidFill>
                  <a:schemeClr val="bg1">
                    <a:lumMod val="50000"/>
                  </a:schemeClr>
                </a:solidFill>
                <a:latin typeface="Myriad Pro"/>
                <a:cs typeface="Myriad Pro"/>
              </a:rPr>
              <a:t> background</a:t>
            </a:r>
            <a:endParaRPr lang="en-US" sz="1467" dirty="0">
              <a:solidFill>
                <a:schemeClr val="bg1">
                  <a:lumMod val="50000"/>
                </a:schemeClr>
              </a:solidFill>
              <a:latin typeface="Myriad Pro"/>
              <a:cs typeface="Myriad Pro"/>
            </a:endParaRPr>
          </a:p>
        </p:txBody>
      </p:sp>
      <p:cxnSp>
        <p:nvCxnSpPr>
          <p:cNvPr id="10" name="Straight Arrow Connector 9"/>
          <p:cNvCxnSpPr/>
          <p:nvPr userDrawn="1"/>
        </p:nvCxnSpPr>
        <p:spPr>
          <a:xfrm>
            <a:off x="3638983" y="4402149"/>
            <a:ext cx="670096" cy="0"/>
          </a:xfrm>
          <a:prstGeom prst="straightConnector1">
            <a:avLst/>
          </a:prstGeom>
          <a:ln>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24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with full photo)">
    <p:spTree>
      <p:nvGrpSpPr>
        <p:cNvPr id="1" name=""/>
        <p:cNvGrpSpPr/>
        <p:nvPr/>
      </p:nvGrpSpPr>
      <p:grpSpPr>
        <a:xfrm>
          <a:off x="0" y="0"/>
          <a:ext cx="0" cy="0"/>
          <a:chOff x="0" y="0"/>
          <a:chExt cx="0" cy="0"/>
        </a:xfrm>
      </p:grpSpPr>
      <p:sp>
        <p:nvSpPr>
          <p:cNvPr id="11" name="Rectangle 10"/>
          <p:cNvSpPr/>
          <p:nvPr userDrawn="1"/>
        </p:nvSpPr>
        <p:spPr>
          <a:xfrm>
            <a:off x="0" y="4645781"/>
            <a:ext cx="6555619" cy="1848152"/>
          </a:xfrm>
          <a:prstGeom prst="rect">
            <a:avLst/>
          </a:prstGeom>
          <a:solidFill>
            <a:srgbClr val="49AE3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p>
        </p:txBody>
      </p:sp>
      <p:sp>
        <p:nvSpPr>
          <p:cNvPr id="12" name="Subtitle 2"/>
          <p:cNvSpPr>
            <a:spLocks noGrp="1"/>
          </p:cNvSpPr>
          <p:nvPr>
            <p:ph type="subTitle" idx="1" hasCustomPrompt="1"/>
          </p:nvPr>
        </p:nvSpPr>
        <p:spPr>
          <a:xfrm>
            <a:off x="175382" y="4645782"/>
            <a:ext cx="6189133" cy="1744133"/>
          </a:xfrm>
        </p:spPr>
        <p:txBody>
          <a:bodyPr anchor="ctr">
            <a:normAutofit/>
          </a:bodyPr>
          <a:lstStyle>
            <a:lvl1pPr marL="0" indent="0" algn="ctr">
              <a:buNone/>
              <a:defRPr sz="3733" b="0" i="0" baseline="0">
                <a:solidFill>
                  <a:srgbClr val="FFFFFF"/>
                </a:solidFill>
                <a:latin typeface="Myriad Pro Semibold"/>
                <a:cs typeface="Myriad Pro Semi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Divider Slide Title </a:t>
            </a:r>
            <a:br>
              <a:rPr lang="en-US" dirty="0" smtClean="0"/>
            </a:br>
            <a:r>
              <a:rPr lang="en-US" dirty="0" smtClean="0"/>
              <a:t>With Full Photo</a:t>
            </a:r>
            <a:endParaRPr lang="en-US" dirty="0"/>
          </a:p>
        </p:txBody>
      </p:sp>
    </p:spTree>
    <p:extLst>
      <p:ext uri="{BB962C8B-B14F-4D97-AF65-F5344CB8AC3E}">
        <p14:creationId xmlns:p14="http://schemas.microsoft.com/office/powerpoint/2010/main" val="1850959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0" name="Picture 19" descr="Blue_Backgroun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9" name="Picture 18"/>
          <p:cNvPicPr>
            <a:picLocks noChangeAspect="1"/>
          </p:cNvPicPr>
          <p:nvPr userDrawn="1"/>
        </p:nvPicPr>
        <p:blipFill rotWithShape="1">
          <a:blip r:embed="rId3"/>
          <a:srcRect r="35352" b="18801"/>
          <a:stretch/>
        </p:blipFill>
        <p:spPr>
          <a:xfrm>
            <a:off x="9357161" y="4288904"/>
            <a:ext cx="2834840" cy="2569096"/>
          </a:xfrm>
          <a:prstGeom prst="rect">
            <a:avLst/>
          </a:prstGeom>
        </p:spPr>
      </p:pic>
      <p:pic>
        <p:nvPicPr>
          <p:cNvPr id="11" name="Picture 10"/>
          <p:cNvPicPr>
            <a:picLocks noChangeAspect="1"/>
          </p:cNvPicPr>
          <p:nvPr userDrawn="1"/>
        </p:nvPicPr>
        <p:blipFill>
          <a:blip r:embed="rId4"/>
          <a:stretch>
            <a:fillRect/>
          </a:stretch>
        </p:blipFill>
        <p:spPr>
          <a:xfrm>
            <a:off x="1438099" y="2970456"/>
            <a:ext cx="2772253" cy="1103355"/>
          </a:xfrm>
          <a:prstGeom prst="rect">
            <a:avLst/>
          </a:prstGeom>
        </p:spPr>
      </p:pic>
      <p:grpSp>
        <p:nvGrpSpPr>
          <p:cNvPr id="17" name="Group 16"/>
          <p:cNvGrpSpPr/>
          <p:nvPr userDrawn="1"/>
        </p:nvGrpSpPr>
        <p:grpSpPr>
          <a:xfrm>
            <a:off x="6795608" y="2113575"/>
            <a:ext cx="429296" cy="2589092"/>
            <a:chOff x="5243212" y="1307739"/>
            <a:chExt cx="413633" cy="2494630"/>
          </a:xfrm>
        </p:grpSpPr>
        <p:pic>
          <p:nvPicPr>
            <p:cNvPr id="13" name="Picture 12"/>
            <p:cNvPicPr>
              <a:picLocks noChangeAspect="1"/>
            </p:cNvPicPr>
            <p:nvPr userDrawn="1"/>
          </p:nvPicPr>
          <p:blipFill>
            <a:blip r:embed="rId5"/>
            <a:stretch>
              <a:fillRect/>
            </a:stretch>
          </p:blipFill>
          <p:spPr>
            <a:xfrm>
              <a:off x="5299479" y="1307739"/>
              <a:ext cx="344666" cy="298088"/>
            </a:xfrm>
            <a:prstGeom prst="rect">
              <a:avLst/>
            </a:prstGeom>
          </p:spPr>
        </p:pic>
        <p:pic>
          <p:nvPicPr>
            <p:cNvPr id="14" name="Picture 13"/>
            <p:cNvPicPr>
              <a:picLocks noChangeAspect="1"/>
            </p:cNvPicPr>
            <p:nvPr userDrawn="1"/>
          </p:nvPicPr>
          <p:blipFill>
            <a:blip r:embed="rId6"/>
            <a:stretch>
              <a:fillRect/>
            </a:stretch>
          </p:blipFill>
          <p:spPr>
            <a:xfrm>
              <a:off x="5338105" y="1975496"/>
              <a:ext cx="231602" cy="404384"/>
            </a:xfrm>
            <a:prstGeom prst="rect">
              <a:avLst/>
            </a:prstGeom>
          </p:spPr>
        </p:pic>
        <p:pic>
          <p:nvPicPr>
            <p:cNvPr id="15" name="Picture 14"/>
            <p:cNvPicPr>
              <a:picLocks noChangeAspect="1"/>
            </p:cNvPicPr>
            <p:nvPr userDrawn="1"/>
          </p:nvPicPr>
          <p:blipFill>
            <a:blip r:embed="rId7"/>
            <a:stretch>
              <a:fillRect/>
            </a:stretch>
          </p:blipFill>
          <p:spPr>
            <a:xfrm>
              <a:off x="5243212" y="2760362"/>
              <a:ext cx="413633" cy="331725"/>
            </a:xfrm>
            <a:prstGeom prst="rect">
              <a:avLst/>
            </a:prstGeom>
          </p:spPr>
        </p:pic>
        <p:pic>
          <p:nvPicPr>
            <p:cNvPr id="16" name="Picture 15"/>
            <p:cNvPicPr>
              <a:picLocks noChangeAspect="1"/>
            </p:cNvPicPr>
            <p:nvPr userDrawn="1"/>
          </p:nvPicPr>
          <p:blipFill>
            <a:blip r:embed="rId8"/>
            <a:stretch>
              <a:fillRect/>
            </a:stretch>
          </p:blipFill>
          <p:spPr>
            <a:xfrm>
              <a:off x="5276167" y="3448607"/>
              <a:ext cx="353762" cy="353762"/>
            </a:xfrm>
            <a:prstGeom prst="rect">
              <a:avLst/>
            </a:prstGeom>
          </p:spPr>
        </p:pic>
      </p:grpSp>
      <p:sp>
        <p:nvSpPr>
          <p:cNvPr id="21" name="Subtitle 2"/>
          <p:cNvSpPr txBox="1">
            <a:spLocks/>
          </p:cNvSpPr>
          <p:nvPr userDrawn="1"/>
        </p:nvSpPr>
        <p:spPr>
          <a:xfrm>
            <a:off x="7610925" y="2709333"/>
            <a:ext cx="3784599" cy="567267"/>
          </a:xfrm>
          <a:prstGeom prst="rect">
            <a:avLst/>
          </a:prstGeom>
        </p:spPr>
        <p:txBody>
          <a:bodyPr vert="horz" lIns="121920" tIns="60960" rIns="121920" bIns="60960" rtlCol="0" anchor="ctr">
            <a:normAutofit/>
          </a:bodyPr>
          <a:lstStyle>
            <a:lvl1pPr marL="0" indent="0" algn="l" defTabSz="457200" rtl="0" eaLnBrk="1" latinLnBrk="0" hangingPunct="1">
              <a:spcBef>
                <a:spcPct val="20000"/>
              </a:spcBef>
              <a:buFont typeface="Arial"/>
              <a:buNone/>
              <a:defRPr sz="1800" b="0" i="0" kern="1200">
                <a:solidFill>
                  <a:srgbClr val="FFFFFF"/>
                </a:solidFill>
                <a:latin typeface="Myriad Pro Semibold"/>
                <a:ea typeface="+mn-ea"/>
                <a:cs typeface="Myriad Pro Semi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eHealthSaskatchewan</a:t>
            </a:r>
            <a:endParaRPr lang="en-US" sz="2400" dirty="0"/>
          </a:p>
        </p:txBody>
      </p:sp>
      <p:sp>
        <p:nvSpPr>
          <p:cNvPr id="22" name="Subtitle 2"/>
          <p:cNvSpPr txBox="1">
            <a:spLocks/>
          </p:cNvSpPr>
          <p:nvPr userDrawn="1"/>
        </p:nvSpPr>
        <p:spPr>
          <a:xfrm>
            <a:off x="7610925" y="3462867"/>
            <a:ext cx="3784599" cy="567267"/>
          </a:xfrm>
          <a:prstGeom prst="rect">
            <a:avLst/>
          </a:prstGeom>
        </p:spPr>
        <p:txBody>
          <a:bodyPr vert="horz" lIns="121920" tIns="60960" rIns="121920" bIns="60960" rtlCol="0" anchor="ctr">
            <a:normAutofit/>
          </a:bodyPr>
          <a:lstStyle>
            <a:lvl1pPr marL="0" indent="0" algn="l" defTabSz="457200" rtl="0" eaLnBrk="1" latinLnBrk="0" hangingPunct="1">
              <a:spcBef>
                <a:spcPct val="20000"/>
              </a:spcBef>
              <a:buFont typeface="Arial"/>
              <a:buNone/>
              <a:defRPr sz="1800" b="0" i="0" kern="1200">
                <a:solidFill>
                  <a:srgbClr val="FFFFFF"/>
                </a:solidFill>
                <a:latin typeface="Myriad Pro Semibold"/>
                <a:ea typeface="+mn-ea"/>
                <a:cs typeface="Myriad Pro Semi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eHealthSask</a:t>
            </a:r>
            <a:endParaRPr lang="en-US" sz="2400" dirty="0"/>
          </a:p>
        </p:txBody>
      </p:sp>
      <p:sp>
        <p:nvSpPr>
          <p:cNvPr id="23" name="Subtitle 2"/>
          <p:cNvSpPr txBox="1">
            <a:spLocks/>
          </p:cNvSpPr>
          <p:nvPr userDrawn="1"/>
        </p:nvSpPr>
        <p:spPr>
          <a:xfrm>
            <a:off x="7610925" y="4177733"/>
            <a:ext cx="3784599" cy="567267"/>
          </a:xfrm>
          <a:prstGeom prst="rect">
            <a:avLst/>
          </a:prstGeom>
        </p:spPr>
        <p:txBody>
          <a:bodyPr vert="horz" lIns="121920" tIns="60960" rIns="121920" bIns="60960" rtlCol="0" anchor="ctr">
            <a:normAutofit/>
          </a:bodyPr>
          <a:lstStyle>
            <a:lvl1pPr marL="0" indent="0" algn="l" defTabSz="457200" rtl="0" eaLnBrk="1" latinLnBrk="0" hangingPunct="1">
              <a:spcBef>
                <a:spcPct val="20000"/>
              </a:spcBef>
              <a:buFont typeface="Arial"/>
              <a:buNone/>
              <a:defRPr sz="1800" b="0" i="0" kern="1200">
                <a:solidFill>
                  <a:srgbClr val="FFFFFF"/>
                </a:solidFill>
                <a:latin typeface="Myriad Pro Semibold"/>
                <a:ea typeface="+mn-ea"/>
                <a:cs typeface="Myriad Pro Semi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eHealth-Saskatchewan</a:t>
            </a:r>
            <a:endParaRPr lang="en-US" sz="2400" dirty="0"/>
          </a:p>
        </p:txBody>
      </p:sp>
      <p:cxnSp>
        <p:nvCxnSpPr>
          <p:cNvPr id="25" name="Straight Connector 24"/>
          <p:cNvCxnSpPr/>
          <p:nvPr userDrawn="1"/>
        </p:nvCxnSpPr>
        <p:spPr>
          <a:xfrm>
            <a:off x="5520267" y="1642534"/>
            <a:ext cx="0" cy="359833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Subtitle 2"/>
          <p:cNvSpPr txBox="1">
            <a:spLocks/>
          </p:cNvSpPr>
          <p:nvPr userDrawn="1"/>
        </p:nvSpPr>
        <p:spPr>
          <a:xfrm>
            <a:off x="7610925" y="1934384"/>
            <a:ext cx="3784599" cy="567267"/>
          </a:xfrm>
          <a:prstGeom prst="rect">
            <a:avLst/>
          </a:prstGeom>
        </p:spPr>
        <p:txBody>
          <a:bodyPr vert="horz" lIns="121920" tIns="60960" rIns="121920" bIns="60960" rtlCol="0" anchor="ctr">
            <a:normAutofit/>
          </a:bodyPr>
          <a:lstStyle>
            <a:lvl1pPr marL="0" indent="0" algn="l" defTabSz="457200" rtl="0" eaLnBrk="1" latinLnBrk="0" hangingPunct="1">
              <a:spcBef>
                <a:spcPct val="20000"/>
              </a:spcBef>
              <a:buFont typeface="Arial"/>
              <a:buNone/>
              <a:defRPr sz="1800" b="0" i="0" kern="1200">
                <a:solidFill>
                  <a:srgbClr val="FFFFFF"/>
                </a:solidFill>
                <a:latin typeface="Myriad Pro Semibold"/>
                <a:ea typeface="+mn-ea"/>
                <a:cs typeface="Myriad Pro Semi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smtClean="0"/>
              <a:t>eHealthSK</a:t>
            </a:r>
            <a:endParaRPr lang="en-US" sz="2400" dirty="0"/>
          </a:p>
        </p:txBody>
      </p:sp>
    </p:spTree>
    <p:extLst>
      <p:ext uri="{BB962C8B-B14F-4D97-AF65-F5344CB8AC3E}">
        <p14:creationId xmlns:p14="http://schemas.microsoft.com/office/powerpoint/2010/main" val="3661538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reverse (Blue)">
  <p:cSld name="Custom layout reverse (Blue)">
    <p:spTree>
      <p:nvGrpSpPr>
        <p:cNvPr id="1" name="Shape 469"/>
        <p:cNvGrpSpPr/>
        <p:nvPr/>
      </p:nvGrpSpPr>
      <p:grpSpPr>
        <a:xfrm>
          <a:off x="0" y="0"/>
          <a:ext cx="0" cy="0"/>
          <a:chOff x="0" y="0"/>
          <a:chExt cx="0" cy="0"/>
        </a:xfrm>
      </p:grpSpPr>
      <p:pic>
        <p:nvPicPr>
          <p:cNvPr id="470" name="Google Shape;470;p61" descr="Blue_Background.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71" name="Google Shape;471;p61" descr="Green_Background.jpg"/>
          <p:cNvPicPr preferRelativeResize="0"/>
          <p:nvPr/>
        </p:nvPicPr>
        <p:blipFill rotWithShape="1">
          <a:blip r:embed="rId3">
            <a:alphaModFix/>
          </a:blip>
          <a:srcRect/>
          <a:stretch/>
        </p:blipFill>
        <p:spPr>
          <a:xfrm>
            <a:off x="0" y="6104467"/>
            <a:ext cx="12192000" cy="753533"/>
          </a:xfrm>
          <a:prstGeom prst="rect">
            <a:avLst/>
          </a:prstGeom>
          <a:noFill/>
          <a:ln>
            <a:noFill/>
          </a:ln>
        </p:spPr>
      </p:pic>
      <p:pic>
        <p:nvPicPr>
          <p:cNvPr id="472" name="Google Shape;472;p61"/>
          <p:cNvPicPr preferRelativeResize="0"/>
          <p:nvPr/>
        </p:nvPicPr>
        <p:blipFill rotWithShape="1">
          <a:blip r:embed="rId4">
            <a:alphaModFix/>
          </a:blip>
          <a:srcRect/>
          <a:stretch/>
        </p:blipFill>
        <p:spPr>
          <a:xfrm>
            <a:off x="231569" y="6324595"/>
            <a:ext cx="1148715" cy="457189"/>
          </a:xfrm>
          <a:prstGeom prst="rect">
            <a:avLst/>
          </a:prstGeom>
          <a:noFill/>
          <a:ln>
            <a:noFill/>
          </a:ln>
        </p:spPr>
      </p:pic>
      <p:pic>
        <p:nvPicPr>
          <p:cNvPr id="473" name="Google Shape;473;p61"/>
          <p:cNvPicPr preferRelativeResize="0"/>
          <p:nvPr/>
        </p:nvPicPr>
        <p:blipFill rotWithShape="1">
          <a:blip r:embed="rId5">
            <a:alphaModFix/>
          </a:blip>
          <a:srcRect t="28498" r="58323" b="21681"/>
          <a:stretch/>
        </p:blipFill>
        <p:spPr>
          <a:xfrm>
            <a:off x="11318325" y="6104467"/>
            <a:ext cx="873676" cy="7535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reverse (Blue) - With Social">
  <p:cSld name="Custom layout reverse (Blue) - With Social">
    <p:spTree>
      <p:nvGrpSpPr>
        <p:cNvPr id="1" name="Shape 474"/>
        <p:cNvGrpSpPr/>
        <p:nvPr/>
      </p:nvGrpSpPr>
      <p:grpSpPr>
        <a:xfrm>
          <a:off x="0" y="0"/>
          <a:ext cx="0" cy="0"/>
          <a:chOff x="0" y="0"/>
          <a:chExt cx="0" cy="0"/>
        </a:xfrm>
      </p:grpSpPr>
      <p:pic>
        <p:nvPicPr>
          <p:cNvPr id="475" name="Google Shape;475;p62" descr="Blue_Background.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76" name="Google Shape;476;p62" descr="Green_Background.jpg"/>
          <p:cNvPicPr preferRelativeResize="0"/>
          <p:nvPr/>
        </p:nvPicPr>
        <p:blipFill rotWithShape="1">
          <a:blip r:embed="rId3">
            <a:alphaModFix/>
          </a:blip>
          <a:srcRect/>
          <a:stretch/>
        </p:blipFill>
        <p:spPr>
          <a:xfrm>
            <a:off x="0" y="6104467"/>
            <a:ext cx="12192000" cy="753533"/>
          </a:xfrm>
          <a:prstGeom prst="rect">
            <a:avLst/>
          </a:prstGeom>
          <a:noFill/>
          <a:ln>
            <a:noFill/>
          </a:ln>
        </p:spPr>
      </p:pic>
      <p:pic>
        <p:nvPicPr>
          <p:cNvPr id="477" name="Google Shape;477;p62"/>
          <p:cNvPicPr preferRelativeResize="0"/>
          <p:nvPr/>
        </p:nvPicPr>
        <p:blipFill rotWithShape="1">
          <a:blip r:embed="rId4">
            <a:alphaModFix/>
          </a:blip>
          <a:srcRect/>
          <a:stretch/>
        </p:blipFill>
        <p:spPr>
          <a:xfrm>
            <a:off x="231569" y="6324595"/>
            <a:ext cx="1148715" cy="457189"/>
          </a:xfrm>
          <a:prstGeom prst="rect">
            <a:avLst/>
          </a:prstGeom>
          <a:noFill/>
          <a:ln>
            <a:noFill/>
          </a:ln>
        </p:spPr>
      </p:pic>
      <p:grpSp>
        <p:nvGrpSpPr>
          <p:cNvPr id="478" name="Google Shape;478;p62"/>
          <p:cNvGrpSpPr/>
          <p:nvPr/>
        </p:nvGrpSpPr>
        <p:grpSpPr>
          <a:xfrm>
            <a:off x="9976513" y="6429678"/>
            <a:ext cx="1155343" cy="198244"/>
            <a:chOff x="5299479" y="1262997"/>
            <a:chExt cx="2140624" cy="367305"/>
          </a:xfrm>
        </p:grpSpPr>
        <p:pic>
          <p:nvPicPr>
            <p:cNvPr id="479" name="Google Shape;479;p62"/>
            <p:cNvPicPr preferRelativeResize="0"/>
            <p:nvPr/>
          </p:nvPicPr>
          <p:blipFill rotWithShape="1">
            <a:blip r:embed="rId5">
              <a:alphaModFix/>
            </a:blip>
            <a:srcRect/>
            <a:stretch/>
          </p:blipFill>
          <p:spPr>
            <a:xfrm>
              <a:off x="5299479" y="1307739"/>
              <a:ext cx="344666" cy="298089"/>
            </a:xfrm>
            <a:prstGeom prst="rect">
              <a:avLst/>
            </a:prstGeom>
            <a:noFill/>
            <a:ln>
              <a:noFill/>
            </a:ln>
          </p:spPr>
        </p:pic>
        <p:pic>
          <p:nvPicPr>
            <p:cNvPr id="480" name="Google Shape;480;p62"/>
            <p:cNvPicPr preferRelativeResize="0"/>
            <p:nvPr/>
          </p:nvPicPr>
          <p:blipFill rotWithShape="1">
            <a:blip r:embed="rId6">
              <a:alphaModFix/>
            </a:blip>
            <a:srcRect/>
            <a:stretch/>
          </p:blipFill>
          <p:spPr>
            <a:xfrm>
              <a:off x="5922831" y="1262997"/>
              <a:ext cx="210366" cy="367305"/>
            </a:xfrm>
            <a:prstGeom prst="rect">
              <a:avLst/>
            </a:prstGeom>
            <a:noFill/>
            <a:ln>
              <a:noFill/>
            </a:ln>
          </p:spPr>
        </p:pic>
        <p:pic>
          <p:nvPicPr>
            <p:cNvPr id="481" name="Google Shape;481;p62"/>
            <p:cNvPicPr preferRelativeResize="0"/>
            <p:nvPr/>
          </p:nvPicPr>
          <p:blipFill rotWithShape="1">
            <a:blip r:embed="rId7">
              <a:alphaModFix/>
            </a:blip>
            <a:srcRect/>
            <a:stretch/>
          </p:blipFill>
          <p:spPr>
            <a:xfrm>
              <a:off x="6422139" y="1274102"/>
              <a:ext cx="413633" cy="331726"/>
            </a:xfrm>
            <a:prstGeom prst="rect">
              <a:avLst/>
            </a:prstGeom>
            <a:noFill/>
            <a:ln>
              <a:noFill/>
            </a:ln>
          </p:spPr>
        </p:pic>
        <p:pic>
          <p:nvPicPr>
            <p:cNvPr id="482" name="Google Shape;482;p62"/>
            <p:cNvPicPr preferRelativeResize="0"/>
            <p:nvPr/>
          </p:nvPicPr>
          <p:blipFill rotWithShape="1">
            <a:blip r:embed="rId8">
              <a:alphaModFix/>
            </a:blip>
            <a:srcRect/>
            <a:stretch/>
          </p:blipFill>
          <p:spPr>
            <a:xfrm>
              <a:off x="7086341" y="1263249"/>
              <a:ext cx="353762" cy="353762"/>
            </a:xfrm>
            <a:prstGeom prst="rect">
              <a:avLst/>
            </a:prstGeom>
            <a:noFill/>
            <a:ln>
              <a:noFill/>
            </a:ln>
          </p:spPr>
        </p:pic>
      </p:grpSp>
      <p:pic>
        <p:nvPicPr>
          <p:cNvPr id="483" name="Google Shape;483;p62"/>
          <p:cNvPicPr preferRelativeResize="0"/>
          <p:nvPr/>
        </p:nvPicPr>
        <p:blipFill rotWithShape="1">
          <a:blip r:embed="rId9">
            <a:alphaModFix/>
          </a:blip>
          <a:srcRect t="28498" r="58323" b="21681"/>
          <a:stretch/>
        </p:blipFill>
        <p:spPr>
          <a:xfrm>
            <a:off x="11318325" y="6104467"/>
            <a:ext cx="873676" cy="7535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reverse (Green)">
  <p:cSld name="Custom layout reverse (Green)">
    <p:spTree>
      <p:nvGrpSpPr>
        <p:cNvPr id="1" name="Shape 484"/>
        <p:cNvGrpSpPr/>
        <p:nvPr/>
      </p:nvGrpSpPr>
      <p:grpSpPr>
        <a:xfrm>
          <a:off x="0" y="0"/>
          <a:ext cx="0" cy="0"/>
          <a:chOff x="0" y="0"/>
          <a:chExt cx="0" cy="0"/>
        </a:xfrm>
      </p:grpSpPr>
      <p:pic>
        <p:nvPicPr>
          <p:cNvPr id="485" name="Google Shape;485;p63" descr="Green_Background.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86" name="Google Shape;486;p63" descr="Blue_Background.jpg"/>
          <p:cNvPicPr preferRelativeResize="0"/>
          <p:nvPr/>
        </p:nvPicPr>
        <p:blipFill rotWithShape="1">
          <a:blip r:embed="rId3">
            <a:alphaModFix/>
          </a:blip>
          <a:srcRect/>
          <a:stretch/>
        </p:blipFill>
        <p:spPr>
          <a:xfrm>
            <a:off x="0" y="6104467"/>
            <a:ext cx="12192000" cy="753533"/>
          </a:xfrm>
          <a:prstGeom prst="rect">
            <a:avLst/>
          </a:prstGeom>
          <a:noFill/>
          <a:ln>
            <a:noFill/>
          </a:ln>
        </p:spPr>
      </p:pic>
      <p:pic>
        <p:nvPicPr>
          <p:cNvPr id="487" name="Google Shape;487;p63"/>
          <p:cNvPicPr preferRelativeResize="0"/>
          <p:nvPr/>
        </p:nvPicPr>
        <p:blipFill rotWithShape="1">
          <a:blip r:embed="rId4">
            <a:alphaModFix/>
          </a:blip>
          <a:srcRect/>
          <a:stretch/>
        </p:blipFill>
        <p:spPr>
          <a:xfrm>
            <a:off x="231569" y="6324595"/>
            <a:ext cx="1148715" cy="457189"/>
          </a:xfrm>
          <a:prstGeom prst="rect">
            <a:avLst/>
          </a:prstGeom>
          <a:noFill/>
          <a:ln>
            <a:noFill/>
          </a:ln>
        </p:spPr>
      </p:pic>
      <p:pic>
        <p:nvPicPr>
          <p:cNvPr id="488" name="Google Shape;488;p63"/>
          <p:cNvPicPr preferRelativeResize="0"/>
          <p:nvPr/>
        </p:nvPicPr>
        <p:blipFill rotWithShape="1">
          <a:blip r:embed="rId5">
            <a:alphaModFix/>
          </a:blip>
          <a:srcRect t="28498" r="58323" b="21681"/>
          <a:stretch/>
        </p:blipFill>
        <p:spPr>
          <a:xfrm>
            <a:off x="11318325" y="6104467"/>
            <a:ext cx="873676" cy="7535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reverse (Green) - With Social">
  <p:cSld name="Custom layout reverse (Green) - With Social">
    <p:spTree>
      <p:nvGrpSpPr>
        <p:cNvPr id="1" name="Shape 489"/>
        <p:cNvGrpSpPr/>
        <p:nvPr/>
      </p:nvGrpSpPr>
      <p:grpSpPr>
        <a:xfrm>
          <a:off x="0" y="0"/>
          <a:ext cx="0" cy="0"/>
          <a:chOff x="0" y="0"/>
          <a:chExt cx="0" cy="0"/>
        </a:xfrm>
      </p:grpSpPr>
      <p:pic>
        <p:nvPicPr>
          <p:cNvPr id="490" name="Google Shape;490;p64" descr="Green_Background.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1" name="Google Shape;491;p64" descr="Blue_Background.jpg"/>
          <p:cNvPicPr preferRelativeResize="0"/>
          <p:nvPr/>
        </p:nvPicPr>
        <p:blipFill rotWithShape="1">
          <a:blip r:embed="rId3">
            <a:alphaModFix/>
          </a:blip>
          <a:srcRect/>
          <a:stretch/>
        </p:blipFill>
        <p:spPr>
          <a:xfrm>
            <a:off x="0" y="6104467"/>
            <a:ext cx="12192000" cy="753533"/>
          </a:xfrm>
          <a:prstGeom prst="rect">
            <a:avLst/>
          </a:prstGeom>
          <a:noFill/>
          <a:ln>
            <a:noFill/>
          </a:ln>
        </p:spPr>
      </p:pic>
      <p:pic>
        <p:nvPicPr>
          <p:cNvPr id="492" name="Google Shape;492;p64"/>
          <p:cNvPicPr preferRelativeResize="0"/>
          <p:nvPr/>
        </p:nvPicPr>
        <p:blipFill rotWithShape="1">
          <a:blip r:embed="rId4">
            <a:alphaModFix/>
          </a:blip>
          <a:srcRect/>
          <a:stretch/>
        </p:blipFill>
        <p:spPr>
          <a:xfrm>
            <a:off x="231569" y="6324595"/>
            <a:ext cx="1148715" cy="457189"/>
          </a:xfrm>
          <a:prstGeom prst="rect">
            <a:avLst/>
          </a:prstGeom>
          <a:noFill/>
          <a:ln>
            <a:noFill/>
          </a:ln>
        </p:spPr>
      </p:pic>
      <p:grpSp>
        <p:nvGrpSpPr>
          <p:cNvPr id="493" name="Google Shape;493;p64"/>
          <p:cNvGrpSpPr/>
          <p:nvPr/>
        </p:nvGrpSpPr>
        <p:grpSpPr>
          <a:xfrm>
            <a:off x="9976513" y="6429678"/>
            <a:ext cx="1155343" cy="198244"/>
            <a:chOff x="5299479" y="1262997"/>
            <a:chExt cx="2140624" cy="367305"/>
          </a:xfrm>
        </p:grpSpPr>
        <p:pic>
          <p:nvPicPr>
            <p:cNvPr id="494" name="Google Shape;494;p64"/>
            <p:cNvPicPr preferRelativeResize="0"/>
            <p:nvPr/>
          </p:nvPicPr>
          <p:blipFill rotWithShape="1">
            <a:blip r:embed="rId5">
              <a:alphaModFix/>
            </a:blip>
            <a:srcRect/>
            <a:stretch/>
          </p:blipFill>
          <p:spPr>
            <a:xfrm>
              <a:off x="5299479" y="1307739"/>
              <a:ext cx="344666" cy="298089"/>
            </a:xfrm>
            <a:prstGeom prst="rect">
              <a:avLst/>
            </a:prstGeom>
            <a:noFill/>
            <a:ln>
              <a:noFill/>
            </a:ln>
          </p:spPr>
        </p:pic>
        <p:pic>
          <p:nvPicPr>
            <p:cNvPr id="495" name="Google Shape;495;p64"/>
            <p:cNvPicPr preferRelativeResize="0"/>
            <p:nvPr/>
          </p:nvPicPr>
          <p:blipFill rotWithShape="1">
            <a:blip r:embed="rId6">
              <a:alphaModFix/>
            </a:blip>
            <a:srcRect/>
            <a:stretch/>
          </p:blipFill>
          <p:spPr>
            <a:xfrm>
              <a:off x="5922831" y="1262997"/>
              <a:ext cx="210366" cy="367305"/>
            </a:xfrm>
            <a:prstGeom prst="rect">
              <a:avLst/>
            </a:prstGeom>
            <a:noFill/>
            <a:ln>
              <a:noFill/>
            </a:ln>
          </p:spPr>
        </p:pic>
        <p:pic>
          <p:nvPicPr>
            <p:cNvPr id="496" name="Google Shape;496;p64"/>
            <p:cNvPicPr preferRelativeResize="0"/>
            <p:nvPr/>
          </p:nvPicPr>
          <p:blipFill rotWithShape="1">
            <a:blip r:embed="rId7">
              <a:alphaModFix/>
            </a:blip>
            <a:srcRect/>
            <a:stretch/>
          </p:blipFill>
          <p:spPr>
            <a:xfrm>
              <a:off x="6422139" y="1274102"/>
              <a:ext cx="413633" cy="331726"/>
            </a:xfrm>
            <a:prstGeom prst="rect">
              <a:avLst/>
            </a:prstGeom>
            <a:noFill/>
            <a:ln>
              <a:noFill/>
            </a:ln>
          </p:spPr>
        </p:pic>
        <p:pic>
          <p:nvPicPr>
            <p:cNvPr id="497" name="Google Shape;497;p64"/>
            <p:cNvPicPr preferRelativeResize="0"/>
            <p:nvPr/>
          </p:nvPicPr>
          <p:blipFill rotWithShape="1">
            <a:blip r:embed="rId8">
              <a:alphaModFix/>
            </a:blip>
            <a:srcRect/>
            <a:stretch/>
          </p:blipFill>
          <p:spPr>
            <a:xfrm>
              <a:off x="7086341" y="1263249"/>
              <a:ext cx="353762" cy="353762"/>
            </a:xfrm>
            <a:prstGeom prst="rect">
              <a:avLst/>
            </a:prstGeom>
            <a:noFill/>
            <a:ln>
              <a:noFill/>
            </a:ln>
          </p:spPr>
        </p:pic>
      </p:grpSp>
      <p:pic>
        <p:nvPicPr>
          <p:cNvPr id="498" name="Google Shape;498;p64"/>
          <p:cNvPicPr preferRelativeResize="0"/>
          <p:nvPr/>
        </p:nvPicPr>
        <p:blipFill rotWithShape="1">
          <a:blip r:embed="rId9">
            <a:alphaModFix/>
          </a:blip>
          <a:srcRect t="28498" r="58323" b="21681"/>
          <a:stretch/>
        </p:blipFill>
        <p:spPr>
          <a:xfrm>
            <a:off x="11318325" y="6104467"/>
            <a:ext cx="873676" cy="7535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with photo) - Blue">
  <p:cSld name="Divider slide (with photo) - Blue">
    <p:spTree>
      <p:nvGrpSpPr>
        <p:cNvPr id="1" name="Shape 499"/>
        <p:cNvGrpSpPr/>
        <p:nvPr/>
      </p:nvGrpSpPr>
      <p:grpSpPr>
        <a:xfrm>
          <a:off x="0" y="0"/>
          <a:ext cx="0" cy="0"/>
          <a:chOff x="0" y="0"/>
          <a:chExt cx="0" cy="0"/>
        </a:xfrm>
      </p:grpSpPr>
      <p:pic>
        <p:nvPicPr>
          <p:cNvPr id="500" name="Google Shape;500;p65" descr="Blue_Background.jpg"/>
          <p:cNvPicPr preferRelativeResize="0"/>
          <p:nvPr/>
        </p:nvPicPr>
        <p:blipFill rotWithShape="1">
          <a:blip r:embed="rId2">
            <a:alphaModFix/>
          </a:blip>
          <a:srcRect/>
          <a:stretch/>
        </p:blipFill>
        <p:spPr>
          <a:xfrm>
            <a:off x="4463144" y="0"/>
            <a:ext cx="7728857" cy="6858000"/>
          </a:xfrm>
          <a:prstGeom prst="rect">
            <a:avLst/>
          </a:prstGeom>
          <a:noFill/>
          <a:ln>
            <a:noFill/>
          </a:ln>
        </p:spPr>
      </p:pic>
      <p:pic>
        <p:nvPicPr>
          <p:cNvPr id="501" name="Google Shape;501;p65"/>
          <p:cNvPicPr preferRelativeResize="0"/>
          <p:nvPr/>
        </p:nvPicPr>
        <p:blipFill rotWithShape="1">
          <a:blip r:embed="rId3">
            <a:alphaModFix/>
          </a:blip>
          <a:srcRect r="35352" b="18800"/>
          <a:stretch/>
        </p:blipFill>
        <p:spPr>
          <a:xfrm>
            <a:off x="9357161" y="4288904"/>
            <a:ext cx="2834840" cy="2569096"/>
          </a:xfrm>
          <a:prstGeom prst="rect">
            <a:avLst/>
          </a:prstGeom>
          <a:noFill/>
          <a:ln>
            <a:noFill/>
          </a:ln>
        </p:spPr>
      </p:pic>
      <p:sp>
        <p:nvSpPr>
          <p:cNvPr id="502" name="Google Shape;502;p65"/>
          <p:cNvSpPr txBox="1"/>
          <p:nvPr/>
        </p:nvSpPr>
        <p:spPr>
          <a:xfrm>
            <a:off x="646118" y="3008970"/>
            <a:ext cx="3211599" cy="1942285"/>
          </a:xfrm>
          <a:prstGeom prst="rect">
            <a:avLst/>
          </a:prstGeom>
          <a:noFill/>
          <a:ln>
            <a:noFill/>
          </a:ln>
        </p:spPr>
        <p:txBody>
          <a:bodyPr spcFirstLastPara="1" wrap="square" lIns="121900" tIns="60950" rIns="121900" bIns="60950" anchor="t" anchorCtr="0">
            <a:normAutofit/>
          </a:bodyPr>
          <a:lstStyle/>
          <a:p>
            <a:pPr marL="0" marR="0" lvl="0" indent="0" algn="ctr" rtl="0">
              <a:spcBef>
                <a:spcPts val="0"/>
              </a:spcBef>
              <a:spcAft>
                <a:spcPts val="0"/>
              </a:spcAft>
              <a:buClr>
                <a:srgbClr val="49AE37"/>
              </a:buClr>
              <a:buSzPts val="2667"/>
              <a:buFont typeface="Open Sans SemiBold"/>
              <a:buNone/>
            </a:pPr>
            <a:r>
              <a:rPr lang="en-US" sz="2667" b="0" i="0" dirty="0">
                <a:solidFill>
                  <a:srgbClr val="49AE37"/>
                </a:solidFill>
                <a:latin typeface="Open Sans SemiBold"/>
                <a:ea typeface="Open Sans SemiBold"/>
                <a:cs typeface="Open Sans SemiBold"/>
                <a:sym typeface="Open Sans SemiBold"/>
              </a:rPr>
              <a:t>PLACE PHOTO HERE</a:t>
            </a:r>
            <a:endParaRPr dirty="0"/>
          </a:p>
          <a:p>
            <a:pPr marL="0" marR="0" lvl="0" indent="0" algn="ctr" rtl="0">
              <a:spcBef>
                <a:spcPts val="0"/>
              </a:spcBef>
              <a:spcAft>
                <a:spcPts val="0"/>
              </a:spcAft>
              <a:buClr>
                <a:schemeClr val="dk1"/>
              </a:buClr>
              <a:buSzPts val="2667"/>
              <a:buFont typeface="Open Sans SemiBold"/>
              <a:buNone/>
            </a:pPr>
            <a:endParaRPr sz="2667" b="0" i="0" dirty="0">
              <a:solidFill>
                <a:srgbClr val="49AE37"/>
              </a:solidFill>
              <a:latin typeface="Open Sans"/>
              <a:ea typeface="Open Sans"/>
              <a:cs typeface="Open Sans"/>
              <a:sym typeface="Open Sans"/>
            </a:endParaRPr>
          </a:p>
          <a:p>
            <a:pPr marL="0" marR="0" lvl="0" indent="0" algn="ctr" rtl="0">
              <a:spcBef>
                <a:spcPts val="0"/>
              </a:spcBef>
              <a:spcAft>
                <a:spcPts val="0"/>
              </a:spcAft>
              <a:buClr>
                <a:srgbClr val="7F7F7F"/>
              </a:buClr>
              <a:buSzPts val="1467"/>
              <a:buFont typeface="Open Sans"/>
              <a:buNone/>
            </a:pPr>
            <a:r>
              <a:rPr lang="en-US" sz="1467" b="0" i="0" dirty="0">
                <a:solidFill>
                  <a:srgbClr val="7F7F7F"/>
                </a:solidFill>
                <a:latin typeface="Open Sans"/>
                <a:ea typeface="Open Sans"/>
                <a:cs typeface="Open Sans"/>
                <a:sym typeface="Open Sans"/>
              </a:rPr>
              <a:t>Photo must </a:t>
            </a:r>
            <a:r>
              <a:rPr lang="en-US" sz="1467" b="1" i="0" dirty="0">
                <a:solidFill>
                  <a:srgbClr val="7F7F7F"/>
                </a:solidFill>
                <a:latin typeface="Open Sans"/>
                <a:ea typeface="Open Sans"/>
                <a:cs typeface="Open Sans"/>
                <a:sym typeface="Open Sans"/>
              </a:rPr>
              <a:t>not</a:t>
            </a:r>
            <a:r>
              <a:rPr lang="en-US" sz="1467" b="0" i="0" dirty="0">
                <a:solidFill>
                  <a:srgbClr val="7F7F7F"/>
                </a:solidFill>
                <a:latin typeface="Open Sans"/>
                <a:ea typeface="Open Sans"/>
                <a:cs typeface="Open Sans"/>
                <a:sym typeface="Open Sans"/>
              </a:rPr>
              <a:t> overlap blue background</a:t>
            </a:r>
            <a:endParaRPr sz="1467" b="0" i="0" dirty="0">
              <a:solidFill>
                <a:srgbClr val="7F7F7F"/>
              </a:solidFill>
              <a:latin typeface="Open Sans"/>
              <a:ea typeface="Open Sans"/>
              <a:cs typeface="Open Sans"/>
              <a:sym typeface="Open Sans"/>
            </a:endParaRPr>
          </a:p>
        </p:txBody>
      </p:sp>
      <p:cxnSp>
        <p:nvCxnSpPr>
          <p:cNvPr id="503" name="Google Shape;503;p65"/>
          <p:cNvCxnSpPr/>
          <p:nvPr/>
        </p:nvCxnSpPr>
        <p:spPr>
          <a:xfrm>
            <a:off x="3638983" y="4402149"/>
            <a:ext cx="670096" cy="0"/>
          </a:xfrm>
          <a:prstGeom prst="straightConnector1">
            <a:avLst/>
          </a:prstGeom>
          <a:noFill/>
          <a:ln w="25400" cap="flat" cmpd="sng">
            <a:solidFill>
              <a:srgbClr val="7F7F7F"/>
            </a:solidFill>
            <a:prstDash val="solid"/>
            <a:round/>
            <a:headEnd type="none" w="sm" len="sm"/>
            <a:tailEnd type="triangl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with photo) - Green">
  <p:cSld name="Divider slide (with photo) - Green">
    <p:spTree>
      <p:nvGrpSpPr>
        <p:cNvPr id="1" name="Shape 504"/>
        <p:cNvGrpSpPr/>
        <p:nvPr/>
      </p:nvGrpSpPr>
      <p:grpSpPr>
        <a:xfrm>
          <a:off x="0" y="0"/>
          <a:ext cx="0" cy="0"/>
          <a:chOff x="0" y="0"/>
          <a:chExt cx="0" cy="0"/>
        </a:xfrm>
      </p:grpSpPr>
      <p:pic>
        <p:nvPicPr>
          <p:cNvPr id="505" name="Google Shape;505;p66" descr="Green_Background.jpg"/>
          <p:cNvPicPr preferRelativeResize="0"/>
          <p:nvPr/>
        </p:nvPicPr>
        <p:blipFill rotWithShape="1">
          <a:blip r:embed="rId2">
            <a:alphaModFix/>
          </a:blip>
          <a:srcRect/>
          <a:stretch/>
        </p:blipFill>
        <p:spPr>
          <a:xfrm>
            <a:off x="4463144" y="0"/>
            <a:ext cx="7728857" cy="6858000"/>
          </a:xfrm>
          <a:prstGeom prst="rect">
            <a:avLst/>
          </a:prstGeom>
          <a:noFill/>
          <a:ln>
            <a:noFill/>
          </a:ln>
        </p:spPr>
      </p:pic>
      <p:pic>
        <p:nvPicPr>
          <p:cNvPr id="506" name="Google Shape;506;p66"/>
          <p:cNvPicPr preferRelativeResize="0"/>
          <p:nvPr/>
        </p:nvPicPr>
        <p:blipFill rotWithShape="1">
          <a:blip r:embed="rId3">
            <a:alphaModFix/>
          </a:blip>
          <a:srcRect r="35352" b="18800"/>
          <a:stretch/>
        </p:blipFill>
        <p:spPr>
          <a:xfrm>
            <a:off x="9357161" y="4288904"/>
            <a:ext cx="2834840" cy="2569096"/>
          </a:xfrm>
          <a:prstGeom prst="rect">
            <a:avLst/>
          </a:prstGeom>
          <a:noFill/>
          <a:ln>
            <a:noFill/>
          </a:ln>
        </p:spPr>
      </p:pic>
      <p:sp>
        <p:nvSpPr>
          <p:cNvPr id="507" name="Google Shape;507;p66"/>
          <p:cNvSpPr txBox="1"/>
          <p:nvPr/>
        </p:nvSpPr>
        <p:spPr>
          <a:xfrm>
            <a:off x="646118" y="3008970"/>
            <a:ext cx="3211599" cy="1942285"/>
          </a:xfrm>
          <a:prstGeom prst="rect">
            <a:avLst/>
          </a:prstGeom>
          <a:noFill/>
          <a:ln>
            <a:noFill/>
          </a:ln>
        </p:spPr>
        <p:txBody>
          <a:bodyPr spcFirstLastPara="1" wrap="square" lIns="121900" tIns="60950" rIns="121900" bIns="60950" anchor="t" anchorCtr="0">
            <a:normAutofit/>
          </a:bodyPr>
          <a:lstStyle/>
          <a:p>
            <a:pPr marL="0" marR="0" lvl="0" indent="0" algn="ctr" rtl="0">
              <a:spcBef>
                <a:spcPts val="0"/>
              </a:spcBef>
              <a:spcAft>
                <a:spcPts val="0"/>
              </a:spcAft>
              <a:buClr>
                <a:srgbClr val="49AE37"/>
              </a:buClr>
              <a:buSzPts val="2667"/>
              <a:buFont typeface="Open Sans SemiBold"/>
              <a:buNone/>
            </a:pPr>
            <a:r>
              <a:rPr lang="en-US" sz="2667" b="0" i="0" dirty="0">
                <a:solidFill>
                  <a:srgbClr val="49AE37"/>
                </a:solidFill>
                <a:latin typeface="Open Sans SemiBold"/>
                <a:ea typeface="Open Sans SemiBold"/>
                <a:cs typeface="Open Sans SemiBold"/>
                <a:sym typeface="Open Sans SemiBold"/>
              </a:rPr>
              <a:t>PLACE PHOTO HERE</a:t>
            </a:r>
            <a:endParaRPr dirty="0"/>
          </a:p>
          <a:p>
            <a:pPr marL="0" marR="0" lvl="0" indent="0" algn="ctr" rtl="0">
              <a:spcBef>
                <a:spcPts val="0"/>
              </a:spcBef>
              <a:spcAft>
                <a:spcPts val="0"/>
              </a:spcAft>
              <a:buClr>
                <a:schemeClr val="dk1"/>
              </a:buClr>
              <a:buSzPts val="2667"/>
              <a:buFont typeface="Open Sans SemiBold"/>
              <a:buNone/>
            </a:pPr>
            <a:endParaRPr sz="2667" b="0" i="0" dirty="0">
              <a:solidFill>
                <a:srgbClr val="49AE37"/>
              </a:solidFill>
              <a:latin typeface="Open Sans"/>
              <a:ea typeface="Open Sans"/>
              <a:cs typeface="Open Sans"/>
              <a:sym typeface="Open Sans"/>
            </a:endParaRPr>
          </a:p>
          <a:p>
            <a:pPr marL="0" marR="0" lvl="0" indent="0" algn="ctr" rtl="0">
              <a:spcBef>
                <a:spcPts val="0"/>
              </a:spcBef>
              <a:spcAft>
                <a:spcPts val="0"/>
              </a:spcAft>
              <a:buClr>
                <a:srgbClr val="7F7F7F"/>
              </a:buClr>
              <a:buSzPts val="1467"/>
              <a:buFont typeface="Open Sans"/>
              <a:buNone/>
            </a:pPr>
            <a:r>
              <a:rPr lang="en-US" sz="1467" b="0" i="0" dirty="0">
                <a:solidFill>
                  <a:srgbClr val="7F7F7F"/>
                </a:solidFill>
                <a:latin typeface="Open Sans"/>
                <a:ea typeface="Open Sans"/>
                <a:cs typeface="Open Sans"/>
                <a:sym typeface="Open Sans"/>
              </a:rPr>
              <a:t>Photo must </a:t>
            </a:r>
            <a:r>
              <a:rPr lang="en-US" sz="1467" b="1" i="0" dirty="0">
                <a:solidFill>
                  <a:srgbClr val="7F7F7F"/>
                </a:solidFill>
                <a:latin typeface="Open Sans"/>
                <a:ea typeface="Open Sans"/>
                <a:cs typeface="Open Sans"/>
                <a:sym typeface="Open Sans"/>
              </a:rPr>
              <a:t>not</a:t>
            </a:r>
            <a:r>
              <a:rPr lang="en-US" sz="1467" b="0" i="0" dirty="0">
                <a:solidFill>
                  <a:srgbClr val="7F7F7F"/>
                </a:solidFill>
                <a:latin typeface="Open Sans"/>
                <a:ea typeface="Open Sans"/>
                <a:cs typeface="Open Sans"/>
                <a:sym typeface="Open Sans"/>
              </a:rPr>
              <a:t> overlap green background</a:t>
            </a:r>
            <a:endParaRPr sz="1467" b="0" i="0" dirty="0">
              <a:solidFill>
                <a:srgbClr val="7F7F7F"/>
              </a:solidFill>
              <a:latin typeface="Open Sans"/>
              <a:ea typeface="Open Sans"/>
              <a:cs typeface="Open Sans"/>
              <a:sym typeface="Open Sans"/>
            </a:endParaRPr>
          </a:p>
        </p:txBody>
      </p:sp>
      <p:cxnSp>
        <p:nvCxnSpPr>
          <p:cNvPr id="508" name="Google Shape;508;p66"/>
          <p:cNvCxnSpPr/>
          <p:nvPr/>
        </p:nvCxnSpPr>
        <p:spPr>
          <a:xfrm>
            <a:off x="3638983" y="4402149"/>
            <a:ext cx="670096" cy="0"/>
          </a:xfrm>
          <a:prstGeom prst="straightConnector1">
            <a:avLst/>
          </a:prstGeom>
          <a:noFill/>
          <a:ln w="25400" cap="flat" cmpd="sng">
            <a:solidFill>
              <a:srgbClr val="7F7F7F"/>
            </a:solidFill>
            <a:prstDash val="solid"/>
            <a:round/>
            <a:headEnd type="none" w="sm" len="sm"/>
            <a:tailEnd type="triangl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 (without photo)">
  <p:cSld name="Divider slide (without photo)">
    <p:spTree>
      <p:nvGrpSpPr>
        <p:cNvPr id="1" name="Shape 509"/>
        <p:cNvGrpSpPr/>
        <p:nvPr/>
      </p:nvGrpSpPr>
      <p:grpSpPr>
        <a:xfrm>
          <a:off x="0" y="0"/>
          <a:ext cx="0" cy="0"/>
          <a:chOff x="0" y="0"/>
          <a:chExt cx="0" cy="0"/>
        </a:xfrm>
      </p:grpSpPr>
      <p:pic>
        <p:nvPicPr>
          <p:cNvPr id="510" name="Google Shape;510;p67" descr="Blue_Background.jpg"/>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11" name="Google Shape;511;p67"/>
          <p:cNvPicPr preferRelativeResize="0"/>
          <p:nvPr/>
        </p:nvPicPr>
        <p:blipFill rotWithShape="1">
          <a:blip r:embed="rId3">
            <a:alphaModFix/>
          </a:blip>
          <a:srcRect r="35352" b="18800"/>
          <a:stretch/>
        </p:blipFill>
        <p:spPr>
          <a:xfrm>
            <a:off x="9357161" y="4288904"/>
            <a:ext cx="2834840" cy="2569096"/>
          </a:xfrm>
          <a:prstGeom prst="rect">
            <a:avLst/>
          </a:prstGeom>
          <a:noFill/>
          <a:ln>
            <a:noFill/>
          </a:ln>
        </p:spPr>
      </p:pic>
      <p:sp>
        <p:nvSpPr>
          <p:cNvPr id="512" name="Google Shape;512;p67"/>
          <p:cNvSpPr/>
          <p:nvPr/>
        </p:nvSpPr>
        <p:spPr>
          <a:xfrm>
            <a:off x="0" y="2226733"/>
            <a:ext cx="6555619" cy="1848152"/>
          </a:xfrm>
          <a:prstGeom prst="rect">
            <a:avLst/>
          </a:prstGeom>
          <a:solidFill>
            <a:srgbClr val="49AE3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p:txBody>
      </p:sp>
      <p:sp>
        <p:nvSpPr>
          <p:cNvPr id="513" name="Google Shape;513;p67"/>
          <p:cNvSpPr txBox="1">
            <a:spLocks noGrp="1"/>
          </p:cNvSpPr>
          <p:nvPr>
            <p:ph type="subTitle" idx="1"/>
          </p:nvPr>
        </p:nvSpPr>
        <p:spPr>
          <a:xfrm>
            <a:off x="175382" y="2226734"/>
            <a:ext cx="6189133" cy="1744133"/>
          </a:xfrm>
          <a:prstGeom prst="rect">
            <a:avLst/>
          </a:prstGeom>
          <a:noFill/>
          <a:ln>
            <a:noFill/>
          </a:ln>
        </p:spPr>
        <p:txBody>
          <a:bodyPr spcFirstLastPara="1" wrap="square" lIns="91425" tIns="45700" rIns="91425" bIns="45700" anchor="ctr" anchorCtr="0">
            <a:normAutofit/>
          </a:bodyPr>
          <a:lstStyle>
            <a:lvl1pPr lvl="0" algn="ctr">
              <a:spcBef>
                <a:spcPts val="747"/>
              </a:spcBef>
              <a:spcAft>
                <a:spcPts val="0"/>
              </a:spcAft>
              <a:buClr>
                <a:srgbClr val="FFFFFF"/>
              </a:buClr>
              <a:buSzPts val="3733"/>
              <a:buNone/>
              <a:defRPr sz="3733" b="0" i="0">
                <a:solidFill>
                  <a:srgbClr val="FFFFFF"/>
                </a:solidFill>
                <a:latin typeface="Open Sans SemiBold"/>
                <a:ea typeface="Open Sans SemiBold"/>
                <a:cs typeface="Open Sans SemiBold"/>
                <a:sym typeface="Open Sans SemiBold"/>
              </a:defRPr>
            </a:lvl1pPr>
            <a:lvl2pPr lvl="1" algn="ctr">
              <a:spcBef>
                <a:spcPts val="533"/>
              </a:spcBef>
              <a:spcAft>
                <a:spcPts val="0"/>
              </a:spcAft>
              <a:buClr>
                <a:srgbClr val="888888"/>
              </a:buClr>
              <a:buSzPts val="2667"/>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27"/>
              </a:spcBef>
              <a:spcAft>
                <a:spcPts val="0"/>
              </a:spcAft>
              <a:buClr>
                <a:srgbClr val="888888"/>
              </a:buClr>
              <a:buSzPts val="2133"/>
              <a:buNone/>
              <a:defRPr>
                <a:solidFill>
                  <a:srgbClr val="888888"/>
                </a:solidFill>
              </a:defRPr>
            </a:lvl4pPr>
            <a:lvl5pPr lvl="4" algn="ctr">
              <a:spcBef>
                <a:spcPts val="427"/>
              </a:spcBef>
              <a:spcAft>
                <a:spcPts val="0"/>
              </a:spcAft>
              <a:buClr>
                <a:srgbClr val="888888"/>
              </a:buClr>
              <a:buSzPts val="2133"/>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pic>
        <p:nvPicPr>
          <p:cNvPr id="514" name="Google Shape;514;p67"/>
          <p:cNvPicPr preferRelativeResize="0"/>
          <p:nvPr/>
        </p:nvPicPr>
        <p:blipFill rotWithShape="1">
          <a:blip r:embed="rId4">
            <a:alphaModFix/>
          </a:blip>
          <a:srcRect/>
          <a:stretch/>
        </p:blipFill>
        <p:spPr>
          <a:xfrm>
            <a:off x="231569" y="6324595"/>
            <a:ext cx="1148715" cy="45718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p35"/>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9" name="Google Shape;449;p3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64045" algn="l" rtl="0">
              <a:spcBef>
                <a:spcPts val="427"/>
              </a:spcBef>
              <a:spcAft>
                <a:spcPts val="0"/>
              </a:spcAft>
              <a:buClr>
                <a:schemeClr val="dk1"/>
              </a:buClr>
              <a:buSzPts val="2133"/>
              <a:buFont typeface="Arial"/>
              <a:buChar char="–"/>
              <a:defRPr sz="2133" b="0" i="0" u="none" strike="noStrike" cap="none">
                <a:solidFill>
                  <a:schemeClr val="dk1"/>
                </a:solidFill>
                <a:latin typeface="Open Sans"/>
                <a:ea typeface="Open Sans"/>
                <a:cs typeface="Open Sans"/>
                <a:sym typeface="Open Sans"/>
              </a:defRPr>
            </a:lvl4pPr>
            <a:lvl5pPr marL="2286000" marR="0" lvl="4" indent="-364045" algn="l" rtl="0">
              <a:spcBef>
                <a:spcPts val="427"/>
              </a:spcBef>
              <a:spcAft>
                <a:spcPts val="0"/>
              </a:spcAft>
              <a:buClr>
                <a:schemeClr val="dk1"/>
              </a:buClr>
              <a:buSzPts val="2133"/>
              <a:buFont typeface="Arial"/>
              <a:buChar char="»"/>
              <a:defRPr sz="2133"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450" name="Google Shape;450;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1" name="Google Shape;451;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2" name="Google Shape;452;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44" r:id="rId13"/>
    <p:sldLayoutId id="2147483745" r:id="rId14"/>
    <p:sldLayoutId id="2147483746" r:id="rId15"/>
    <p:sldLayoutId id="214748374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4FEC1D-BCA2-C642-B155-0034E9AF316A}" type="datetimeFigureOut">
              <a:rPr lang="en-US" smtClean="0"/>
              <a:t>8/29/2023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A4D40B0-0A0B-1B49-A9F1-CEFEA83621CF}" type="slidenum">
              <a:rPr lang="en-US" smtClean="0"/>
              <a:t>‹#›</a:t>
            </a:fld>
            <a:endParaRPr lang="en-US" dirty="0"/>
          </a:p>
        </p:txBody>
      </p:sp>
    </p:spTree>
    <p:extLst>
      <p:ext uri="{BB962C8B-B14F-4D97-AF65-F5344CB8AC3E}">
        <p14:creationId xmlns:p14="http://schemas.microsoft.com/office/powerpoint/2010/main" val="147612133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yriad Pro" panose="020B0503030403020204" pitchFamily="34" charset="0"/>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yriad Pro" panose="020B0503030403020204" pitchFamily="34" charset="0"/>
          <a:ea typeface="+mn-ea"/>
          <a:cs typeface="+mn-cs"/>
        </a:defRPr>
      </a:lvl1pPr>
      <a:lvl2pPr marL="990575" indent="-380990" algn="l" defTabSz="609585" rtl="0" eaLnBrk="1" latinLnBrk="0" hangingPunct="1">
        <a:spcBef>
          <a:spcPct val="20000"/>
        </a:spcBef>
        <a:buFont typeface="Arial"/>
        <a:buChar char="–"/>
        <a:defRPr sz="2667" kern="1200">
          <a:solidFill>
            <a:schemeClr val="tx1"/>
          </a:solidFill>
          <a:latin typeface="Myriad Pro" panose="020B0503030403020204" pitchFamily="34" charset="0"/>
          <a:ea typeface="+mn-ea"/>
          <a:cs typeface="+mn-cs"/>
        </a:defRPr>
      </a:lvl2pPr>
      <a:lvl3pPr marL="1523962" indent="-304792" algn="l" defTabSz="609585" rtl="0" eaLnBrk="1" latinLnBrk="0" hangingPunct="1">
        <a:spcBef>
          <a:spcPct val="20000"/>
        </a:spcBef>
        <a:buFont typeface="Arial"/>
        <a:buChar char="•"/>
        <a:defRPr sz="2400" kern="1200">
          <a:solidFill>
            <a:schemeClr val="tx1"/>
          </a:solidFill>
          <a:latin typeface="Myriad Pro" panose="020B0503030403020204" pitchFamily="34" charset="0"/>
          <a:ea typeface="+mn-ea"/>
          <a:cs typeface="+mn-cs"/>
        </a:defRPr>
      </a:lvl3pPr>
      <a:lvl4pPr marL="2133547" indent="-304792" algn="l" defTabSz="609585" rtl="0" eaLnBrk="1" latinLnBrk="0" hangingPunct="1">
        <a:spcBef>
          <a:spcPct val="20000"/>
        </a:spcBef>
        <a:buFont typeface="Arial"/>
        <a:buChar char="–"/>
        <a:defRPr sz="2133" kern="1200">
          <a:solidFill>
            <a:schemeClr val="tx1"/>
          </a:solidFill>
          <a:latin typeface="Myriad Pro" panose="020B0503030403020204" pitchFamily="34" charset="0"/>
          <a:ea typeface="+mn-ea"/>
          <a:cs typeface="+mn-cs"/>
        </a:defRPr>
      </a:lvl4pPr>
      <a:lvl5pPr marL="2743131" indent="-304792" algn="l" defTabSz="609585" rtl="0" eaLnBrk="1" latinLnBrk="0" hangingPunct="1">
        <a:spcBef>
          <a:spcPct val="20000"/>
        </a:spcBef>
        <a:buFont typeface="Arial"/>
        <a:buChar char="»"/>
        <a:defRPr sz="2133" kern="1200">
          <a:solidFill>
            <a:schemeClr val="tx1"/>
          </a:solidFill>
          <a:latin typeface="Myriad Pro" panose="020B050303040302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www.opennotes.org/tools-resources/for-health-care-providers/mental-health/"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hyperlink" Target="https://www.opennotes.org/tools-resources/for-health-care-providers/mental-health/"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hyperlink" Target="https://www.opennotes.org/tools-resources/for-health-care-providers/mental-healt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hyperlink" Target="https://www.opennotes.org/tools-resources/for-health-care-providers/mental-health/"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mailto:myopennotes@bidmc.harvard.edu"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www.myopennotes.org/"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ps.sk.ca/imis/CPSS/CPSS/Legislation__ByLaws__Policies_and_Guidelines/Legislation_Content/Policies_and_Guidelines_Content/Confidentiality_of_Patient_Information.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urveymonkey.ca/r/3SSS56B"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opennotes.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ehealthsask.ca/services/MSHR/"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hyperlink" Target="https://www.opennotes.org/tools-resources/for-health-care-providers/mental-health/"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hyperlink" Target="https://www.opennotes.org/tools-resources/for-health-care-providers/mental-health/"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hyperlink" Target="https://www.opennotes.org/tools-resources/for-health-care-providers/mental-health/"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opennotes.org/tools-resources/for-health-care-providers/mental-health/" TargetMode="External"/><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50.xml"/></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chart" Target="../charts/chart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chart" Target="../charts/char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1" name="Google Shape;1071;p16"/>
          <p:cNvSpPr txBox="1">
            <a:spLocks noGrp="1"/>
          </p:cNvSpPr>
          <p:nvPr>
            <p:ph type="subTitle" idx="1"/>
          </p:nvPr>
        </p:nvSpPr>
        <p:spPr>
          <a:xfrm>
            <a:off x="1828800" y="3067665"/>
            <a:ext cx="8534400" cy="2302623"/>
          </a:xfrm>
          <a:prstGeom prst="rect">
            <a:avLst/>
          </a:prstGeom>
          <a:noFill/>
          <a:ln>
            <a:noFill/>
          </a:ln>
        </p:spPr>
        <p:txBody>
          <a:bodyPr spcFirstLastPara="1" wrap="square" lIns="91425" tIns="45700" rIns="91425" bIns="45700" anchor="t" anchorCtr="0">
            <a:noAutofit/>
          </a:bodyPr>
          <a:lstStyle/>
          <a:p>
            <a:r>
              <a:rPr lang="en-US" sz="2400" dirty="0" smtClean="0"/>
              <a:t>Grand Rounds Webinar</a:t>
            </a:r>
          </a:p>
          <a:p>
            <a:r>
              <a:rPr lang="en-US" sz="2400" dirty="0" smtClean="0"/>
              <a:t>Thursday</a:t>
            </a:r>
            <a:r>
              <a:rPr lang="en-US" sz="2400" dirty="0"/>
              <a:t>, August 24, 2023 at </a:t>
            </a:r>
            <a:r>
              <a:rPr lang="en-US" sz="2400" dirty="0" smtClean="0"/>
              <a:t>1730h-1900h</a:t>
            </a:r>
            <a:endParaRPr lang="en-US" sz="2400" dirty="0"/>
          </a:p>
          <a:p>
            <a:r>
              <a:rPr lang="en-US" sz="2400" dirty="0" smtClean="0"/>
              <a:t>Co-Hosts</a:t>
            </a:r>
            <a:r>
              <a:rPr lang="en-US" sz="2400" dirty="0"/>
              <a:t>:  Drs. </a:t>
            </a:r>
            <a:r>
              <a:rPr lang="en-US" sz="2400" dirty="0" smtClean="0"/>
              <a:t>Susan Shaw and Joy Dobson</a:t>
            </a:r>
          </a:p>
          <a:p>
            <a:r>
              <a:rPr lang="en-US" sz="2400" dirty="0" smtClean="0"/>
              <a:t>Guest Presenters/Panel Members: </a:t>
            </a:r>
            <a:r>
              <a:rPr lang="en-US" sz="2400" dirty="0"/>
              <a:t>Dr. Steve O’Neill, </a:t>
            </a:r>
            <a:r>
              <a:rPr lang="en-US" sz="2400" dirty="0" smtClean="0"/>
              <a:t>Diane </a:t>
            </a:r>
            <a:r>
              <a:rPr lang="en-US" sz="2400" dirty="0"/>
              <a:t>Aldridge, </a:t>
            </a:r>
            <a:r>
              <a:rPr lang="en-US" sz="2400" dirty="0" smtClean="0"/>
              <a:t>Alyx Larocque, Dr</a:t>
            </a:r>
            <a:r>
              <a:rPr lang="en-US" sz="2400" dirty="0"/>
              <a:t>. Ben Maas, </a:t>
            </a:r>
            <a:r>
              <a:rPr lang="en-US" sz="2400" dirty="0" smtClean="0"/>
              <a:t>Judy McConnell</a:t>
            </a:r>
            <a:endParaRPr lang="en-US" sz="2400" dirty="0"/>
          </a:p>
        </p:txBody>
      </p:sp>
      <p:sp>
        <p:nvSpPr>
          <p:cNvPr id="6" name="Title 1"/>
          <p:cNvSpPr txBox="1">
            <a:spLocks/>
          </p:cNvSpPr>
          <p:nvPr/>
        </p:nvSpPr>
        <p:spPr>
          <a:xfrm>
            <a:off x="1524000" y="1230088"/>
            <a:ext cx="9144000" cy="16605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867"/>
              <a:buFont typeface="Open Sans SemiBold"/>
              <a:buNone/>
              <a:defRPr sz="5867" b="0" i="0" u="none" strike="noStrike" cap="none">
                <a:solidFill>
                  <a:schemeClr val="lt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Open Clinical </a:t>
            </a:r>
            <a:r>
              <a:rPr lang="en-US" dirty="0" smtClean="0"/>
              <a:t>Documents</a:t>
            </a:r>
          </a:p>
          <a:p>
            <a:endParaRPr lang="en-US" sz="4300" dirty="0"/>
          </a:p>
        </p:txBody>
      </p:sp>
      <p:pic>
        <p:nvPicPr>
          <p:cNvPr id="7" name="Picture 6"/>
          <p:cNvPicPr>
            <a:picLocks noChangeAspect="1"/>
          </p:cNvPicPr>
          <p:nvPr/>
        </p:nvPicPr>
        <p:blipFill>
          <a:blip r:embed="rId3"/>
          <a:stretch>
            <a:fillRect/>
          </a:stretch>
        </p:blipFill>
        <p:spPr>
          <a:xfrm>
            <a:off x="5928342" y="5977561"/>
            <a:ext cx="702148" cy="438221"/>
          </a:xfrm>
          <a:prstGeom prst="rect">
            <a:avLst/>
          </a:prstGeom>
        </p:spPr>
      </p:pic>
      <p:pic>
        <p:nvPicPr>
          <p:cNvPr id="8" name="Picture 7"/>
          <p:cNvPicPr>
            <a:picLocks noChangeAspect="1"/>
          </p:cNvPicPr>
          <p:nvPr/>
        </p:nvPicPr>
        <p:blipFill>
          <a:blip r:embed="rId4"/>
          <a:stretch>
            <a:fillRect/>
          </a:stretch>
        </p:blipFill>
        <p:spPr>
          <a:xfrm>
            <a:off x="4584223" y="5973784"/>
            <a:ext cx="1145477" cy="44336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9132" y="5973784"/>
            <a:ext cx="1440305" cy="4419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Polling question #2</a:t>
            </a:r>
            <a:endParaRPr lang="en-US" dirty="0"/>
          </a:p>
        </p:txBody>
      </p:sp>
      <p:sp>
        <p:nvSpPr>
          <p:cNvPr id="3" name="Text Placeholder 2"/>
          <p:cNvSpPr>
            <a:spLocks noGrp="1"/>
          </p:cNvSpPr>
          <p:nvPr>
            <p:ph type="body" idx="2"/>
          </p:nvPr>
        </p:nvSpPr>
        <p:spPr/>
        <p:txBody>
          <a:bodyPr/>
          <a:lstStyle/>
          <a:p>
            <a:r>
              <a:rPr lang="en-US" dirty="0"/>
              <a:t>Had you previously heard that SK is moving to open clinical documents?</a:t>
            </a:r>
          </a:p>
          <a:p>
            <a:pPr lvl="1"/>
            <a:r>
              <a:rPr lang="en-US" dirty="0" smtClean="0"/>
              <a:t>Yes</a:t>
            </a:r>
          </a:p>
          <a:p>
            <a:pPr lvl="1"/>
            <a:r>
              <a:rPr lang="en-US" dirty="0" smtClean="0"/>
              <a:t>No</a:t>
            </a:r>
            <a:endParaRPr lang="en-US" dirty="0"/>
          </a:p>
        </p:txBody>
      </p:sp>
    </p:spTree>
    <p:extLst>
      <p:ext uri="{BB962C8B-B14F-4D97-AF65-F5344CB8AC3E}">
        <p14:creationId xmlns:p14="http://schemas.microsoft.com/office/powerpoint/2010/main" val="511613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3600" dirty="0"/>
              <a:t>Voice of Experience – Dr. Steve </a:t>
            </a:r>
            <a:r>
              <a:rPr lang="en-US" sz="3600" dirty="0" smtClean="0"/>
              <a:t>O’Neill, JD</a:t>
            </a:r>
            <a:endParaRPr lang="en-CA" sz="3600" dirty="0"/>
          </a:p>
          <a:p>
            <a:r>
              <a:rPr lang="en-US" sz="3600" dirty="0" smtClean="0"/>
              <a:t> </a:t>
            </a:r>
            <a:endParaRPr lang="en-US" sz="3600" dirty="0"/>
          </a:p>
        </p:txBody>
      </p:sp>
      <p:sp>
        <p:nvSpPr>
          <p:cNvPr id="3" name="Text Placeholder 2"/>
          <p:cNvSpPr>
            <a:spLocks noGrp="1"/>
          </p:cNvSpPr>
          <p:nvPr>
            <p:ph type="body" idx="2"/>
          </p:nvPr>
        </p:nvSpPr>
        <p:spPr/>
        <p:txBody>
          <a:bodyPr>
            <a:normAutofit fontScale="92500"/>
          </a:bodyPr>
          <a:lstStyle/>
          <a:p>
            <a:pPr marL="25400" indent="0">
              <a:buNone/>
            </a:pPr>
            <a:r>
              <a:rPr lang="en-US" dirty="0"/>
              <a:t>Steve O'Neill </a:t>
            </a:r>
            <a:r>
              <a:rPr lang="en-US" dirty="0" smtClean="0"/>
              <a:t>is </a:t>
            </a:r>
            <a:r>
              <a:rPr lang="en-US" dirty="0"/>
              <a:t>Faculty in the Center of Bioethics at Harvard Medical School where he has taught for over 40 years. </a:t>
            </a:r>
            <a:endParaRPr lang="en-US" dirty="0" smtClean="0"/>
          </a:p>
          <a:p>
            <a:pPr marL="25400" indent="0">
              <a:buNone/>
            </a:pPr>
            <a:r>
              <a:rPr lang="en-US" dirty="0"/>
              <a:t>He is the </a:t>
            </a:r>
            <a:r>
              <a:rPr lang="en-US" dirty="0" err="1"/>
              <a:t>OpenNotes</a:t>
            </a:r>
            <a:r>
              <a:rPr lang="en-US" dirty="0"/>
              <a:t> specialist in Behavioral/Mental Health, and began the first ever program in making </a:t>
            </a:r>
            <a:r>
              <a:rPr lang="en-US" dirty="0" smtClean="0"/>
              <a:t>therapist </a:t>
            </a:r>
            <a:r>
              <a:rPr lang="en-US" dirty="0"/>
              <a:t>notes readily available to patients through their personal computers in 2014.  </a:t>
            </a:r>
            <a:endParaRPr lang="en-US" dirty="0" smtClean="0"/>
          </a:p>
          <a:p>
            <a:pPr marL="25400" indent="0">
              <a:buNone/>
            </a:pPr>
            <a:r>
              <a:rPr lang="en-US" dirty="0" smtClean="0"/>
              <a:t>He </a:t>
            </a:r>
            <a:r>
              <a:rPr lang="en-US" dirty="0"/>
              <a:t>is especially interested in how the transparency of open note writing </a:t>
            </a:r>
            <a:r>
              <a:rPr lang="en-US" dirty="0" smtClean="0"/>
              <a:t>can </a:t>
            </a:r>
            <a:r>
              <a:rPr lang="en-US" dirty="0"/>
              <a:t>foster greater trust and partnership, </a:t>
            </a:r>
            <a:r>
              <a:rPr lang="en-US" dirty="0" smtClean="0"/>
              <a:t>and </a:t>
            </a:r>
            <a:r>
              <a:rPr lang="en-US" dirty="0"/>
              <a:t>contribute to de-stigmatizing mental illness and behavioral health.</a:t>
            </a:r>
          </a:p>
          <a:p>
            <a:pPr marL="25400" indent="0">
              <a:buNone/>
            </a:pPr>
            <a:endParaRPr lang="en-US" dirty="0"/>
          </a:p>
        </p:txBody>
      </p:sp>
    </p:spTree>
    <p:extLst>
      <p:ext uri="{BB962C8B-B14F-4D97-AF65-F5344CB8AC3E}">
        <p14:creationId xmlns:p14="http://schemas.microsoft.com/office/powerpoint/2010/main" val="1670106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Dr. O’Neill</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NONE</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2386020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977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171" name="Title 1"/>
          <p:cNvSpPr>
            <a:spLocks noGrp="1"/>
          </p:cNvSpPr>
          <p:nvPr>
            <p:ph type="ctrTitle"/>
          </p:nvPr>
        </p:nvSpPr>
        <p:spPr>
          <a:xfrm>
            <a:off x="1524000" y="1219200"/>
            <a:ext cx="9144000" cy="1524000"/>
          </a:xfrm>
        </p:spPr>
        <p:txBody>
          <a:bodyPr>
            <a:noAutofit/>
          </a:bodyPr>
          <a:lstStyle/>
          <a:p>
            <a:pPr algn="ctr" eaLnBrk="1" hangingPunct="1"/>
            <a:r>
              <a:rPr lang="en-US" altLang="en-US" sz="3200" dirty="0">
                <a:solidFill>
                  <a:srgbClr val="FF0000"/>
                </a:solidFill>
                <a:latin typeface="Book Antiqua" pitchFamily="18" charset="0"/>
              </a:rPr>
              <a:t>Sharing Our Clinical Notes Directly with Our Patients:  OpenNotes &amp;</a:t>
            </a:r>
            <a:br>
              <a:rPr lang="en-US" altLang="en-US" sz="3200" dirty="0">
                <a:solidFill>
                  <a:srgbClr val="FF0000"/>
                </a:solidFill>
                <a:latin typeface="Book Antiqua" pitchFamily="18" charset="0"/>
              </a:rPr>
            </a:br>
            <a:r>
              <a:rPr lang="en-US" altLang="en-US" sz="3200" dirty="0">
                <a:solidFill>
                  <a:srgbClr val="FF0000"/>
                </a:solidFill>
                <a:latin typeface="Book Antiqua" pitchFamily="18" charset="0"/>
              </a:rPr>
              <a:t>Health Care Equity </a:t>
            </a:r>
          </a:p>
        </p:txBody>
      </p:sp>
      <p:sp>
        <p:nvSpPr>
          <p:cNvPr id="7172" name="Subtitle 2"/>
          <p:cNvSpPr>
            <a:spLocks noGrp="1"/>
          </p:cNvSpPr>
          <p:nvPr>
            <p:ph type="subTitle" idx="1"/>
          </p:nvPr>
        </p:nvSpPr>
        <p:spPr>
          <a:xfrm>
            <a:off x="2209800" y="2518070"/>
            <a:ext cx="7772400" cy="4400227"/>
          </a:xfrm>
        </p:spPr>
        <p:txBody>
          <a:bodyPr>
            <a:normAutofit fontScale="92500" lnSpcReduction="10000"/>
          </a:bodyPr>
          <a:lstStyle/>
          <a:p>
            <a:pPr eaLnBrk="1" hangingPunct="1">
              <a:lnSpc>
                <a:spcPct val="70000"/>
              </a:lnSpc>
            </a:pPr>
            <a:endParaRPr lang="en-US" altLang="en-US" sz="2800" dirty="0">
              <a:solidFill>
                <a:schemeClr val="tx1"/>
              </a:solidFill>
              <a:latin typeface="Book Antiqua" pitchFamily="18" charset="0"/>
            </a:endParaRPr>
          </a:p>
          <a:p>
            <a:pPr eaLnBrk="1" hangingPunct="1">
              <a:lnSpc>
                <a:spcPct val="70000"/>
              </a:lnSpc>
            </a:pPr>
            <a:r>
              <a:rPr lang="en-US" altLang="en-US" sz="2600" b="1" dirty="0">
                <a:solidFill>
                  <a:schemeClr val="tx1"/>
                </a:solidFill>
                <a:latin typeface="Book Antiqua" pitchFamily="18" charset="0"/>
              </a:rPr>
              <a:t>Steve O’Neill, LICSW, BCD, JD</a:t>
            </a:r>
          </a:p>
          <a:p>
            <a:pPr eaLnBrk="1" hangingPunct="1">
              <a:lnSpc>
                <a:spcPct val="70000"/>
              </a:lnSpc>
            </a:pPr>
            <a:r>
              <a:rPr lang="en-US" altLang="en-US" sz="2000" dirty="0">
                <a:solidFill>
                  <a:schemeClr val="tx1"/>
                </a:solidFill>
                <a:latin typeface="Book Antiqua" pitchFamily="18" charset="0"/>
              </a:rPr>
              <a:t>Social Work Manager, OpenNotes Program</a:t>
            </a:r>
          </a:p>
          <a:p>
            <a:pPr eaLnBrk="1" hangingPunct="1">
              <a:lnSpc>
                <a:spcPct val="70000"/>
              </a:lnSpc>
            </a:pPr>
            <a:r>
              <a:rPr lang="en-US" altLang="en-US" sz="2000" dirty="0">
                <a:solidFill>
                  <a:schemeClr val="tx1"/>
                </a:solidFill>
                <a:latin typeface="Book Antiqua" pitchFamily="18" charset="0"/>
              </a:rPr>
              <a:t>Associate Director of Ethics (retired)</a:t>
            </a:r>
          </a:p>
          <a:p>
            <a:pPr eaLnBrk="1" hangingPunct="1">
              <a:lnSpc>
                <a:spcPct val="70000"/>
              </a:lnSpc>
            </a:pPr>
            <a:r>
              <a:rPr lang="en-US" altLang="en-US" sz="2000" dirty="0">
                <a:solidFill>
                  <a:schemeClr val="tx1"/>
                </a:solidFill>
                <a:latin typeface="Book Antiqua" pitchFamily="18" charset="0"/>
              </a:rPr>
              <a:t>Beth Israel Deaconess Medical Center </a:t>
            </a:r>
          </a:p>
          <a:p>
            <a:pPr eaLnBrk="1" hangingPunct="1">
              <a:lnSpc>
                <a:spcPct val="70000"/>
              </a:lnSpc>
            </a:pPr>
            <a:endParaRPr lang="en-US" altLang="en-US" sz="2000" dirty="0">
              <a:solidFill>
                <a:schemeClr val="tx1"/>
              </a:solidFill>
              <a:latin typeface="Book Antiqua" pitchFamily="18" charset="0"/>
            </a:endParaRPr>
          </a:p>
          <a:p>
            <a:pPr eaLnBrk="1" hangingPunct="1">
              <a:lnSpc>
                <a:spcPct val="70000"/>
              </a:lnSpc>
            </a:pPr>
            <a:r>
              <a:rPr lang="en-US" altLang="en-US" sz="2000" dirty="0">
                <a:solidFill>
                  <a:schemeClr val="tx1"/>
                </a:solidFill>
                <a:latin typeface="Book Antiqua" pitchFamily="18" charset="0"/>
              </a:rPr>
              <a:t>Teaching Faculty, Center for Bioethics</a:t>
            </a:r>
          </a:p>
          <a:p>
            <a:pPr eaLnBrk="1" hangingPunct="1">
              <a:lnSpc>
                <a:spcPct val="70000"/>
              </a:lnSpc>
            </a:pPr>
            <a:r>
              <a:rPr lang="en-US" altLang="en-US" sz="2000" dirty="0">
                <a:solidFill>
                  <a:schemeClr val="tx1"/>
                </a:solidFill>
                <a:latin typeface="Book Antiqua" pitchFamily="18" charset="0"/>
              </a:rPr>
              <a:t>Department of Social Medicine</a:t>
            </a:r>
          </a:p>
          <a:p>
            <a:pPr eaLnBrk="1" hangingPunct="1">
              <a:lnSpc>
                <a:spcPct val="70000"/>
              </a:lnSpc>
            </a:pPr>
            <a:r>
              <a:rPr lang="en-US" altLang="en-US" sz="2000" dirty="0">
                <a:solidFill>
                  <a:schemeClr val="tx1"/>
                </a:solidFill>
                <a:latin typeface="Book Antiqua" pitchFamily="18" charset="0"/>
              </a:rPr>
              <a:t>Harvard Medical School</a:t>
            </a:r>
          </a:p>
          <a:p>
            <a:pPr eaLnBrk="1" hangingPunct="1">
              <a:lnSpc>
                <a:spcPct val="70000"/>
              </a:lnSpc>
            </a:pPr>
            <a:endParaRPr lang="en-US" altLang="en-US" sz="2000" dirty="0">
              <a:solidFill>
                <a:schemeClr val="tx1"/>
              </a:solidFill>
              <a:latin typeface="Book Antiqua" pitchFamily="18" charset="0"/>
            </a:endParaRPr>
          </a:p>
          <a:p>
            <a:pPr eaLnBrk="1" hangingPunct="1">
              <a:lnSpc>
                <a:spcPct val="70000"/>
              </a:lnSpc>
            </a:pPr>
            <a:r>
              <a:rPr lang="en-US" altLang="en-US" sz="2000" dirty="0">
                <a:solidFill>
                  <a:schemeClr val="tx1"/>
                </a:solidFill>
                <a:latin typeface="Book Antiqua" pitchFamily="18" charset="0"/>
              </a:rPr>
              <a:t>Professor and Research Associate</a:t>
            </a:r>
          </a:p>
          <a:p>
            <a:pPr eaLnBrk="1" hangingPunct="1">
              <a:lnSpc>
                <a:spcPct val="70000"/>
              </a:lnSpc>
            </a:pPr>
            <a:r>
              <a:rPr lang="en-US" altLang="en-US" sz="2000" dirty="0">
                <a:solidFill>
                  <a:schemeClr val="tx1"/>
                </a:solidFill>
                <a:latin typeface="Book Antiqua" pitchFamily="18" charset="0"/>
              </a:rPr>
              <a:t>Simmons University School of Social Work</a:t>
            </a:r>
          </a:p>
          <a:p>
            <a:pPr eaLnBrk="1" hangingPunct="1">
              <a:lnSpc>
                <a:spcPct val="70000"/>
              </a:lnSpc>
            </a:pPr>
            <a:endParaRPr lang="en-US" altLang="en-US" sz="2000" dirty="0">
              <a:solidFill>
                <a:schemeClr val="tx1"/>
              </a:solidFill>
              <a:latin typeface="Book Antiqua" pitchFamily="18" charset="0"/>
            </a:endParaRPr>
          </a:p>
          <a:p>
            <a:pPr eaLnBrk="1" hangingPunct="1">
              <a:lnSpc>
                <a:spcPct val="70000"/>
              </a:lnSpc>
            </a:pPr>
            <a:r>
              <a:rPr lang="en-US" altLang="en-US" sz="2600" b="1" dirty="0">
                <a:solidFill>
                  <a:srgbClr val="000000"/>
                </a:solidFill>
                <a:latin typeface="Times New Roman" panose="02020603050405020304" pitchFamily="18" charset="0"/>
              </a:rPr>
              <a:t>Saskatchewan, Canada</a:t>
            </a:r>
            <a:endParaRPr lang="en-US" altLang="en-US" sz="2600" b="1" dirty="0">
              <a:solidFill>
                <a:schemeClr val="tx1"/>
              </a:solidFill>
              <a:latin typeface="Book Antiqua" pitchFamily="18" charset="0"/>
            </a:endParaRPr>
          </a:p>
          <a:p>
            <a:pPr eaLnBrk="1" hangingPunct="1">
              <a:lnSpc>
                <a:spcPct val="70000"/>
              </a:lnSpc>
            </a:pPr>
            <a:r>
              <a:rPr lang="en-US" altLang="en-US" sz="2400" b="1" dirty="0">
                <a:solidFill>
                  <a:schemeClr val="tx1"/>
                </a:solidFill>
                <a:latin typeface="Book Antiqua" pitchFamily="18" charset="0"/>
              </a:rPr>
              <a:t>August, 2023</a:t>
            </a:r>
          </a:p>
          <a:p>
            <a:pPr eaLnBrk="1" hangingPunct="1">
              <a:lnSpc>
                <a:spcPct val="70000"/>
              </a:lnSpc>
            </a:pPr>
            <a:endParaRPr lang="en-US" altLang="en-US" sz="1800" dirty="0">
              <a:solidFill>
                <a:schemeClr val="tx1"/>
              </a:solidFill>
              <a:latin typeface="Book Antiqua" pitchFamily="18" charset="0"/>
            </a:endParaRPr>
          </a:p>
          <a:p>
            <a:pPr eaLnBrk="1" hangingPunct="1">
              <a:lnSpc>
                <a:spcPct val="70000"/>
              </a:lnSpc>
            </a:pPr>
            <a:endParaRPr lang="en-US" altLang="en-US" sz="1800" dirty="0">
              <a:solidFill>
                <a:schemeClr val="tx1"/>
              </a:solidFill>
              <a:latin typeface="Book Antiqua" pitchFamily="18" charset="0"/>
            </a:endParaRPr>
          </a:p>
          <a:p>
            <a:pPr eaLnBrk="1" hangingPunct="1">
              <a:lnSpc>
                <a:spcPct val="70000"/>
              </a:lnSpc>
            </a:pPr>
            <a:endParaRPr lang="en-US" altLang="en-US" sz="2400" dirty="0">
              <a:solidFill>
                <a:schemeClr val="tx1"/>
              </a:solidFill>
              <a:latin typeface="Book Antiqua" pitchFamily="18" charset="0"/>
            </a:endParaRPr>
          </a:p>
          <a:p>
            <a:pPr eaLnBrk="1" hangingPunct="1">
              <a:lnSpc>
                <a:spcPct val="70000"/>
              </a:lnSpc>
            </a:pPr>
            <a:endParaRPr lang="en-US" altLang="en-US" sz="1200" dirty="0">
              <a:solidFill>
                <a:schemeClr val="tx1"/>
              </a:solidFill>
              <a:latin typeface="Book Antiqua" pitchFamily="18" charset="0"/>
            </a:endParaRPr>
          </a:p>
          <a:p>
            <a:pPr eaLnBrk="1" hangingPunct="1">
              <a:lnSpc>
                <a:spcPct val="70000"/>
              </a:lnSpc>
            </a:pPr>
            <a:endParaRPr lang="en-US" altLang="en-US" sz="700" dirty="0">
              <a:solidFill>
                <a:schemeClr val="tx1"/>
              </a:solidFill>
              <a:latin typeface="Arial" charset="0"/>
            </a:endParaRPr>
          </a:p>
        </p:txBody>
      </p:sp>
      <p:pic>
        <p:nvPicPr>
          <p:cNvPr id="71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3663"/>
            <a:ext cx="2286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915400" y="152400"/>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76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Relevant Beth Israel Deaconess Medical Center History</a:t>
            </a:r>
          </a:p>
        </p:txBody>
      </p:sp>
      <p:sp>
        <p:nvSpPr>
          <p:cNvPr id="3" name="Content Placeholder 2"/>
          <p:cNvSpPr>
            <a:spLocks noGrp="1"/>
          </p:cNvSpPr>
          <p:nvPr>
            <p:ph idx="1"/>
          </p:nvPr>
        </p:nvSpPr>
        <p:spPr/>
        <p:txBody>
          <a:bodyPr>
            <a:normAutofit fontScale="25000" lnSpcReduction="20000"/>
          </a:bodyPr>
          <a:lstStyle/>
          <a:p>
            <a:endParaRPr lang="en-US" dirty="0"/>
          </a:p>
          <a:p>
            <a:r>
              <a:rPr lang="en-US" sz="8000" dirty="0"/>
              <a:t>First Electronic Health Record (1985)</a:t>
            </a:r>
          </a:p>
          <a:p>
            <a:pPr marL="0" indent="0">
              <a:buNone/>
            </a:pPr>
            <a:endParaRPr lang="en-US" sz="8000" dirty="0"/>
          </a:p>
          <a:p>
            <a:r>
              <a:rPr lang="en-US" sz="8000" dirty="0"/>
              <a:t>Ethics Note Sharing Policy (25 years)</a:t>
            </a:r>
          </a:p>
          <a:p>
            <a:endParaRPr lang="en-US" sz="8000" dirty="0"/>
          </a:p>
          <a:p>
            <a:r>
              <a:rPr lang="en-US" sz="8000" dirty="0"/>
              <a:t>Sharing Notes in Mental Health (35+ years)</a:t>
            </a:r>
          </a:p>
          <a:p>
            <a:pPr marL="0" indent="0">
              <a:buNone/>
            </a:pPr>
            <a:endParaRPr lang="en-US" sz="8000" dirty="0"/>
          </a:p>
          <a:p>
            <a:r>
              <a:rPr lang="en-US" sz="8000" dirty="0"/>
              <a:t>OpenNotes started within ambulatory primary care (2010); All specialties, including mental health, fully opened in 2013-14</a:t>
            </a:r>
          </a:p>
          <a:p>
            <a:endParaRPr lang="en-US" sz="8000" dirty="0"/>
          </a:p>
          <a:p>
            <a:r>
              <a:rPr lang="en-US" sz="8000" dirty="0"/>
              <a:t>Culture of Transparency and Trust</a:t>
            </a:r>
          </a:p>
          <a:p>
            <a:pPr marL="0" indent="0">
              <a:buNone/>
            </a:pPr>
            <a:r>
              <a:rPr lang="en-US" sz="8000" dirty="0"/>
              <a:t>       -Apology and Disclosure</a:t>
            </a:r>
          </a:p>
          <a:p>
            <a:pPr marL="0" indent="0">
              <a:buNone/>
            </a:pPr>
            <a:r>
              <a:rPr lang="en-US" sz="8000" dirty="0"/>
              <a:t>       -Preventable Harm Initiative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70B6AC6-5CF2-4880-8B55-B6DB460EBA15}" type="slidenum">
              <a:rPr lang="en-US" altLang="en-US" smtClean="0"/>
              <a:pPr>
                <a:defRPr/>
              </a:pPr>
              <a:t>14</a:t>
            </a:fld>
            <a:endParaRPr lang="en-US" altLang="en-US"/>
          </a:p>
        </p:txBody>
      </p:sp>
    </p:spTree>
    <p:extLst>
      <p:ext uri="{BB962C8B-B14F-4D97-AF65-F5344CB8AC3E}">
        <p14:creationId xmlns:p14="http://schemas.microsoft.com/office/powerpoint/2010/main" val="131447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977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171" name="Title 1"/>
          <p:cNvSpPr>
            <a:spLocks noGrp="1"/>
          </p:cNvSpPr>
          <p:nvPr>
            <p:ph type="ctrTitle"/>
          </p:nvPr>
        </p:nvSpPr>
        <p:spPr>
          <a:xfrm>
            <a:off x="1524000" y="1219200"/>
            <a:ext cx="9144000" cy="1524000"/>
          </a:xfrm>
        </p:spPr>
        <p:txBody>
          <a:bodyPr>
            <a:noAutofit/>
          </a:bodyPr>
          <a:lstStyle/>
          <a:p>
            <a:pPr algn="ctr" eaLnBrk="1" hangingPunct="1"/>
            <a:r>
              <a:rPr lang="en-US" altLang="en-US" sz="3800" dirty="0">
                <a:solidFill>
                  <a:srgbClr val="FF0000"/>
                </a:solidFill>
                <a:latin typeface="Book Antiqua" pitchFamily="18" charset="0"/>
              </a:rPr>
              <a:t>Underlying Values</a:t>
            </a:r>
          </a:p>
        </p:txBody>
      </p:sp>
      <p:sp>
        <p:nvSpPr>
          <p:cNvPr id="7172" name="Subtitle 2"/>
          <p:cNvSpPr>
            <a:spLocks noGrp="1"/>
          </p:cNvSpPr>
          <p:nvPr>
            <p:ph type="subTitle" idx="1"/>
          </p:nvPr>
        </p:nvSpPr>
        <p:spPr>
          <a:xfrm>
            <a:off x="2209800" y="2216258"/>
            <a:ext cx="7772400" cy="4717942"/>
          </a:xfrm>
        </p:spPr>
        <p:txBody>
          <a:bodyPr>
            <a:normAutofit/>
          </a:bodyPr>
          <a:lstStyle/>
          <a:p>
            <a:pPr eaLnBrk="1" hangingPunct="1">
              <a:lnSpc>
                <a:spcPct val="70000"/>
              </a:lnSpc>
            </a:pPr>
            <a:endParaRPr lang="en-US" altLang="en-US" sz="2800" dirty="0">
              <a:solidFill>
                <a:schemeClr val="tx1"/>
              </a:solidFill>
              <a:latin typeface="Book Antiqua" pitchFamily="18" charset="0"/>
            </a:endParaRPr>
          </a:p>
          <a:p>
            <a:pPr algn="l" eaLnBrk="1" hangingPunct="1">
              <a:lnSpc>
                <a:spcPct val="70000"/>
              </a:lnSpc>
            </a:pPr>
            <a:r>
              <a:rPr lang="en-US" altLang="en-US" sz="2400" dirty="0">
                <a:solidFill>
                  <a:schemeClr val="tx1"/>
                </a:solidFill>
                <a:latin typeface="Book Antiqua" pitchFamily="18" charset="0"/>
              </a:rPr>
              <a:t>Patient Autonomy……….Undue Autonomy</a:t>
            </a:r>
          </a:p>
          <a:p>
            <a:pPr algn="l" eaLnBrk="1" hangingPunct="1">
              <a:lnSpc>
                <a:spcPct val="70000"/>
              </a:lnSpc>
            </a:pPr>
            <a:endParaRPr lang="en-US" altLang="en-US" sz="2400" dirty="0">
              <a:solidFill>
                <a:schemeClr val="tx1"/>
              </a:solidFill>
              <a:latin typeface="Book Antiqua" pitchFamily="18" charset="0"/>
            </a:endParaRPr>
          </a:p>
          <a:p>
            <a:pPr algn="l" eaLnBrk="1" hangingPunct="1">
              <a:lnSpc>
                <a:spcPct val="70000"/>
              </a:lnSpc>
            </a:pPr>
            <a:r>
              <a:rPr lang="en-US" altLang="en-US" sz="2400" dirty="0">
                <a:solidFill>
                  <a:schemeClr val="tx1"/>
                </a:solidFill>
                <a:latin typeface="Book Antiqua" pitchFamily="18" charset="0"/>
              </a:rPr>
              <a:t>Professional Autonomy/Integrity…….Paternalism</a:t>
            </a:r>
          </a:p>
          <a:p>
            <a:pPr algn="l" eaLnBrk="1" hangingPunct="1">
              <a:lnSpc>
                <a:spcPct val="70000"/>
              </a:lnSpc>
            </a:pPr>
            <a:endParaRPr lang="en-US" altLang="en-US" sz="2400" dirty="0">
              <a:solidFill>
                <a:schemeClr val="tx1"/>
              </a:solidFill>
              <a:latin typeface="Book Antiqua" pitchFamily="18" charset="0"/>
            </a:endParaRPr>
          </a:p>
          <a:p>
            <a:pPr algn="l" eaLnBrk="1" hangingPunct="1">
              <a:lnSpc>
                <a:spcPct val="70000"/>
              </a:lnSpc>
            </a:pPr>
            <a:r>
              <a:rPr lang="en-US" altLang="en-US" sz="2400" dirty="0">
                <a:solidFill>
                  <a:schemeClr val="tx1"/>
                </a:solidFill>
                <a:latin typeface="Book Antiqua" pitchFamily="18" charset="0"/>
              </a:rPr>
              <a:t>Parental Autonomy</a:t>
            </a:r>
          </a:p>
          <a:p>
            <a:pPr algn="l" eaLnBrk="1" hangingPunct="1">
              <a:lnSpc>
                <a:spcPct val="70000"/>
              </a:lnSpc>
            </a:pPr>
            <a:endParaRPr lang="en-US" altLang="en-US" sz="2400" dirty="0">
              <a:solidFill>
                <a:schemeClr val="tx1"/>
              </a:solidFill>
              <a:latin typeface="Book Antiqua" pitchFamily="18" charset="0"/>
            </a:endParaRPr>
          </a:p>
          <a:p>
            <a:pPr algn="l" eaLnBrk="1" hangingPunct="1">
              <a:lnSpc>
                <a:spcPct val="70000"/>
              </a:lnSpc>
            </a:pPr>
            <a:r>
              <a:rPr lang="en-US" altLang="en-US" sz="2400" dirty="0">
                <a:solidFill>
                  <a:schemeClr val="tx1"/>
                </a:solidFill>
                <a:latin typeface="Book Antiqua" pitchFamily="18" charset="0"/>
              </a:rPr>
              <a:t>Beneficence &amp; Non-Maleficence</a:t>
            </a:r>
          </a:p>
          <a:p>
            <a:pPr algn="l" eaLnBrk="1" hangingPunct="1">
              <a:lnSpc>
                <a:spcPct val="70000"/>
              </a:lnSpc>
            </a:pPr>
            <a:endParaRPr lang="en-US" altLang="en-US" sz="2400" dirty="0">
              <a:solidFill>
                <a:schemeClr val="tx1"/>
              </a:solidFill>
              <a:latin typeface="Book Antiqua" pitchFamily="18" charset="0"/>
            </a:endParaRPr>
          </a:p>
          <a:p>
            <a:pPr algn="l" eaLnBrk="1" hangingPunct="1">
              <a:lnSpc>
                <a:spcPct val="70000"/>
              </a:lnSpc>
            </a:pPr>
            <a:r>
              <a:rPr lang="en-US" altLang="en-US" sz="2400" dirty="0">
                <a:solidFill>
                  <a:schemeClr val="tx1"/>
                </a:solidFill>
                <a:latin typeface="Book Antiqua" pitchFamily="18" charset="0"/>
              </a:rPr>
              <a:t>Trust, Loyalty, Fidelity</a:t>
            </a:r>
          </a:p>
          <a:p>
            <a:pPr algn="l" eaLnBrk="1" hangingPunct="1">
              <a:lnSpc>
                <a:spcPct val="70000"/>
              </a:lnSpc>
            </a:pPr>
            <a:endParaRPr lang="en-US" altLang="en-US" sz="2400" dirty="0">
              <a:solidFill>
                <a:schemeClr val="tx1"/>
              </a:solidFill>
              <a:latin typeface="Book Antiqua" pitchFamily="18" charset="0"/>
            </a:endParaRPr>
          </a:p>
          <a:p>
            <a:pPr algn="l" eaLnBrk="1" hangingPunct="1">
              <a:lnSpc>
                <a:spcPct val="70000"/>
              </a:lnSpc>
            </a:pPr>
            <a:r>
              <a:rPr lang="en-US" altLang="en-US" sz="2400" dirty="0">
                <a:solidFill>
                  <a:schemeClr val="tx1"/>
                </a:solidFill>
                <a:latin typeface="Book Antiqua" pitchFamily="18" charset="0"/>
              </a:rPr>
              <a:t>Privacy/Confidentiality</a:t>
            </a:r>
          </a:p>
          <a:p>
            <a:pPr algn="l" eaLnBrk="1" hangingPunct="1">
              <a:lnSpc>
                <a:spcPct val="70000"/>
              </a:lnSpc>
            </a:pPr>
            <a:endParaRPr lang="en-US" altLang="en-US" sz="2400" dirty="0">
              <a:solidFill>
                <a:schemeClr val="tx1"/>
              </a:solidFill>
              <a:latin typeface="Book Antiqua" pitchFamily="18" charset="0"/>
            </a:endParaRPr>
          </a:p>
          <a:p>
            <a:pPr eaLnBrk="1" hangingPunct="1">
              <a:lnSpc>
                <a:spcPct val="70000"/>
              </a:lnSpc>
            </a:pPr>
            <a:endParaRPr lang="en-US" altLang="en-US" sz="1200" dirty="0">
              <a:solidFill>
                <a:schemeClr val="tx1"/>
              </a:solidFill>
              <a:latin typeface="Book Antiqua" pitchFamily="18" charset="0"/>
            </a:endParaRPr>
          </a:p>
          <a:p>
            <a:pPr eaLnBrk="1" hangingPunct="1">
              <a:lnSpc>
                <a:spcPct val="70000"/>
              </a:lnSpc>
            </a:pPr>
            <a:endParaRPr lang="en-US" altLang="en-US" sz="700" dirty="0">
              <a:solidFill>
                <a:schemeClr val="tx1"/>
              </a:solidFill>
              <a:latin typeface="Arial" charset="0"/>
            </a:endParaRPr>
          </a:p>
        </p:txBody>
      </p:sp>
      <p:pic>
        <p:nvPicPr>
          <p:cNvPr id="71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3663"/>
            <a:ext cx="2286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915400" y="152400"/>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04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977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171" name="Title 1"/>
          <p:cNvSpPr>
            <a:spLocks noGrp="1"/>
          </p:cNvSpPr>
          <p:nvPr>
            <p:ph type="ctrTitle"/>
          </p:nvPr>
        </p:nvSpPr>
        <p:spPr>
          <a:xfrm>
            <a:off x="1524000" y="1219200"/>
            <a:ext cx="9144000" cy="1524000"/>
          </a:xfrm>
        </p:spPr>
        <p:txBody>
          <a:bodyPr>
            <a:noAutofit/>
          </a:bodyPr>
          <a:lstStyle/>
          <a:p>
            <a:pPr algn="ctr" eaLnBrk="1" hangingPunct="1"/>
            <a:r>
              <a:rPr lang="en-US" altLang="en-US" sz="3800" dirty="0">
                <a:solidFill>
                  <a:srgbClr val="FF0000"/>
                </a:solidFill>
                <a:latin typeface="Book Antiqua" pitchFamily="18" charset="0"/>
              </a:rPr>
              <a:t>Who Do We Write Note For?</a:t>
            </a:r>
          </a:p>
        </p:txBody>
      </p:sp>
      <p:sp>
        <p:nvSpPr>
          <p:cNvPr id="7172" name="Subtitle 2"/>
          <p:cNvSpPr>
            <a:spLocks noGrp="1"/>
          </p:cNvSpPr>
          <p:nvPr>
            <p:ph type="subTitle" idx="1"/>
          </p:nvPr>
        </p:nvSpPr>
        <p:spPr>
          <a:xfrm>
            <a:off x="2209800" y="2295525"/>
            <a:ext cx="7772400" cy="4638675"/>
          </a:xfrm>
        </p:spPr>
        <p:txBody>
          <a:bodyPr>
            <a:normAutofit/>
          </a:bodyPr>
          <a:lstStyle/>
          <a:p>
            <a:pPr eaLnBrk="1" hangingPunct="1">
              <a:lnSpc>
                <a:spcPct val="70000"/>
              </a:lnSpc>
            </a:pPr>
            <a:endParaRPr lang="en-US" altLang="en-US" sz="2800" dirty="0">
              <a:solidFill>
                <a:schemeClr val="tx1"/>
              </a:solidFill>
              <a:latin typeface="Book Antiqua" pitchFamily="18" charset="0"/>
            </a:endParaRPr>
          </a:p>
          <a:p>
            <a:pPr marL="342900" indent="-342900" algn="l" eaLnBrk="1" hangingPunct="1">
              <a:lnSpc>
                <a:spcPct val="70000"/>
              </a:lnSpc>
              <a:buAutoNum type="arabicPeriod"/>
            </a:pPr>
            <a:r>
              <a:rPr lang="en-US" altLang="en-US" sz="2400" b="1" dirty="0">
                <a:solidFill>
                  <a:schemeClr val="tx1"/>
                </a:solidFill>
                <a:latin typeface="Book Antiqua" pitchFamily="18" charset="0"/>
              </a:rPr>
              <a:t>Our Patients,</a:t>
            </a:r>
            <a:r>
              <a:rPr lang="en-US" altLang="en-US" sz="2400" dirty="0">
                <a:solidFill>
                  <a:schemeClr val="tx1"/>
                </a:solidFill>
                <a:latin typeface="Book Antiqua" pitchFamily="18" charset="0"/>
              </a:rPr>
              <a:t> as if sitting on your shoulder</a:t>
            </a:r>
          </a:p>
          <a:p>
            <a:pPr marL="342900" indent="-342900" algn="l" eaLnBrk="1" hangingPunct="1">
              <a:lnSpc>
                <a:spcPct val="70000"/>
              </a:lnSpc>
              <a:buAutoNum type="arabicPeriod"/>
            </a:pPr>
            <a:endParaRPr lang="en-US" altLang="en-US" sz="2400" dirty="0">
              <a:solidFill>
                <a:schemeClr val="tx1"/>
              </a:solidFill>
              <a:latin typeface="Book Antiqua" pitchFamily="18" charset="0"/>
            </a:endParaRPr>
          </a:p>
          <a:p>
            <a:pPr marL="342900" indent="-342900" algn="l" eaLnBrk="1" hangingPunct="1">
              <a:lnSpc>
                <a:spcPct val="70000"/>
              </a:lnSpc>
              <a:buAutoNum type="arabicPeriod"/>
            </a:pPr>
            <a:r>
              <a:rPr lang="en-US" altLang="en-US" sz="2400" b="1" dirty="0">
                <a:solidFill>
                  <a:schemeClr val="tx1"/>
                </a:solidFill>
                <a:latin typeface="Book Antiqua" pitchFamily="18" charset="0"/>
              </a:rPr>
              <a:t>Cross-coverage</a:t>
            </a:r>
            <a:r>
              <a:rPr lang="en-US" altLang="en-US" sz="2400" dirty="0">
                <a:solidFill>
                  <a:schemeClr val="tx1"/>
                </a:solidFill>
                <a:latin typeface="Book Antiqua" pitchFamily="18" charset="0"/>
              </a:rPr>
              <a:t>, especially urgent/emergency care</a:t>
            </a:r>
          </a:p>
          <a:p>
            <a:pPr marL="342900" indent="-342900" algn="l" eaLnBrk="1" hangingPunct="1">
              <a:lnSpc>
                <a:spcPct val="70000"/>
              </a:lnSpc>
              <a:buAutoNum type="arabicPeriod"/>
            </a:pPr>
            <a:endParaRPr lang="en-US" altLang="en-US" sz="2400" dirty="0">
              <a:solidFill>
                <a:schemeClr val="tx1"/>
              </a:solidFill>
              <a:latin typeface="Book Antiqua" pitchFamily="18" charset="0"/>
            </a:endParaRPr>
          </a:p>
          <a:p>
            <a:pPr marL="342900" indent="-342900" algn="l" eaLnBrk="1" hangingPunct="1">
              <a:lnSpc>
                <a:spcPct val="70000"/>
              </a:lnSpc>
              <a:buAutoNum type="arabicPeriod"/>
            </a:pPr>
            <a:r>
              <a:rPr lang="en-US" altLang="en-US" sz="2400" b="1" dirty="0">
                <a:solidFill>
                  <a:schemeClr val="tx1"/>
                </a:solidFill>
                <a:latin typeface="Book Antiqua" pitchFamily="18" charset="0"/>
              </a:rPr>
              <a:t>Professional Standard Obligations, </a:t>
            </a:r>
            <a:r>
              <a:rPr lang="en-US" altLang="en-US" sz="2400" dirty="0">
                <a:solidFill>
                  <a:schemeClr val="tx1"/>
                </a:solidFill>
                <a:latin typeface="Book Antiqua" pitchFamily="18" charset="0"/>
              </a:rPr>
              <a:t>including legal/risk management</a:t>
            </a:r>
          </a:p>
          <a:p>
            <a:pPr marL="342900" indent="-342900" algn="l" eaLnBrk="1" hangingPunct="1">
              <a:lnSpc>
                <a:spcPct val="70000"/>
              </a:lnSpc>
              <a:buAutoNum type="arabicPeriod"/>
            </a:pPr>
            <a:endParaRPr lang="en-US" altLang="en-US" sz="2400" dirty="0">
              <a:solidFill>
                <a:schemeClr val="tx1"/>
              </a:solidFill>
              <a:latin typeface="Book Antiqua" pitchFamily="18" charset="0"/>
            </a:endParaRPr>
          </a:p>
          <a:p>
            <a:pPr marL="342900" indent="-342900" algn="l" eaLnBrk="1" hangingPunct="1">
              <a:lnSpc>
                <a:spcPct val="70000"/>
              </a:lnSpc>
              <a:buAutoNum type="arabicPeriod"/>
            </a:pPr>
            <a:r>
              <a:rPr lang="en-US" altLang="en-US" sz="2400" b="1" dirty="0">
                <a:solidFill>
                  <a:schemeClr val="tx1"/>
                </a:solidFill>
                <a:latin typeface="Book Antiqua" pitchFamily="18" charset="0"/>
              </a:rPr>
              <a:t>3</a:t>
            </a:r>
            <a:r>
              <a:rPr lang="en-US" altLang="en-US" sz="2400" b="1" baseline="30000" dirty="0">
                <a:solidFill>
                  <a:schemeClr val="tx1"/>
                </a:solidFill>
                <a:latin typeface="Book Antiqua" pitchFamily="18" charset="0"/>
              </a:rPr>
              <a:t>rd</a:t>
            </a:r>
            <a:r>
              <a:rPr lang="en-US" altLang="en-US" sz="2400" b="1" dirty="0">
                <a:solidFill>
                  <a:schemeClr val="tx1"/>
                </a:solidFill>
                <a:latin typeface="Book Antiqua" pitchFamily="18" charset="0"/>
              </a:rPr>
              <a:t> party </a:t>
            </a:r>
            <a:r>
              <a:rPr lang="en-US" altLang="en-US" sz="2400" dirty="0">
                <a:solidFill>
                  <a:schemeClr val="tx1"/>
                </a:solidFill>
                <a:latin typeface="Book Antiqua" pitchFamily="18" charset="0"/>
              </a:rPr>
              <a:t>(Disability Insurance, </a:t>
            </a:r>
            <a:r>
              <a:rPr lang="en-US" altLang="en-US" sz="2400" dirty="0" smtClean="0">
                <a:solidFill>
                  <a:schemeClr val="tx1"/>
                </a:solidFill>
                <a:latin typeface="Book Antiqua" pitchFamily="18" charset="0"/>
              </a:rPr>
              <a:t>Workers </a:t>
            </a:r>
            <a:r>
              <a:rPr lang="en-US" altLang="en-US" sz="2400" dirty="0">
                <a:solidFill>
                  <a:schemeClr val="tx1"/>
                </a:solidFill>
                <a:latin typeface="Book Antiqua" pitchFamily="18" charset="0"/>
              </a:rPr>
              <a:t>Compensation, </a:t>
            </a:r>
            <a:r>
              <a:rPr lang="en-US" altLang="en-US" sz="2400" dirty="0" err="1">
                <a:solidFill>
                  <a:schemeClr val="tx1"/>
                </a:solidFill>
                <a:latin typeface="Book Antiqua" pitchFamily="18" charset="0"/>
              </a:rPr>
              <a:t>etc</a:t>
            </a:r>
            <a:r>
              <a:rPr lang="en-US" altLang="en-US" sz="2400" dirty="0">
                <a:solidFill>
                  <a:schemeClr val="tx1"/>
                </a:solidFill>
                <a:latin typeface="Book Antiqua" pitchFamily="18" charset="0"/>
              </a:rPr>
              <a:t>)  as applicable</a:t>
            </a:r>
          </a:p>
          <a:p>
            <a:pPr marL="342900" indent="-342900" algn="l" eaLnBrk="1" hangingPunct="1">
              <a:lnSpc>
                <a:spcPct val="70000"/>
              </a:lnSpc>
              <a:buAutoNum type="arabicPeriod"/>
            </a:pPr>
            <a:endParaRPr lang="en-US" altLang="en-US" sz="2400" dirty="0">
              <a:solidFill>
                <a:schemeClr val="tx1"/>
              </a:solidFill>
              <a:latin typeface="Book Antiqua" pitchFamily="18" charset="0"/>
            </a:endParaRPr>
          </a:p>
          <a:p>
            <a:pPr marL="342900" indent="-342900" algn="l" eaLnBrk="1" hangingPunct="1">
              <a:lnSpc>
                <a:spcPct val="70000"/>
              </a:lnSpc>
              <a:buAutoNum type="arabicPeriod"/>
            </a:pPr>
            <a:r>
              <a:rPr lang="en-US" altLang="en-US" sz="2400" b="1" dirty="0">
                <a:solidFill>
                  <a:schemeClr val="tx1"/>
                </a:solidFill>
                <a:latin typeface="Book Antiqua" pitchFamily="18" charset="0"/>
              </a:rPr>
              <a:t>Ourselves</a:t>
            </a:r>
          </a:p>
          <a:p>
            <a:pPr algn="l" eaLnBrk="1" hangingPunct="1">
              <a:lnSpc>
                <a:spcPct val="70000"/>
              </a:lnSpc>
            </a:pPr>
            <a:endParaRPr lang="en-US" altLang="en-US" sz="2400" dirty="0">
              <a:solidFill>
                <a:schemeClr val="tx1"/>
              </a:solidFill>
              <a:latin typeface="Book Antiqua" pitchFamily="18" charset="0"/>
            </a:endParaRPr>
          </a:p>
          <a:p>
            <a:pPr algn="l" eaLnBrk="1" hangingPunct="1">
              <a:lnSpc>
                <a:spcPct val="70000"/>
              </a:lnSpc>
            </a:pPr>
            <a:endParaRPr lang="en-US" altLang="en-US" sz="2400" dirty="0">
              <a:solidFill>
                <a:schemeClr val="tx1"/>
              </a:solidFill>
              <a:latin typeface="Book Antiqua" pitchFamily="18" charset="0"/>
            </a:endParaRPr>
          </a:p>
          <a:p>
            <a:pPr eaLnBrk="1" hangingPunct="1">
              <a:lnSpc>
                <a:spcPct val="70000"/>
              </a:lnSpc>
            </a:pPr>
            <a:endParaRPr lang="en-US" altLang="en-US" sz="1200" dirty="0">
              <a:solidFill>
                <a:schemeClr val="tx1"/>
              </a:solidFill>
              <a:latin typeface="Book Antiqua" pitchFamily="18" charset="0"/>
            </a:endParaRPr>
          </a:p>
          <a:p>
            <a:pPr eaLnBrk="1" hangingPunct="1">
              <a:lnSpc>
                <a:spcPct val="70000"/>
              </a:lnSpc>
            </a:pPr>
            <a:endParaRPr lang="en-US" altLang="en-US" sz="700" dirty="0">
              <a:solidFill>
                <a:schemeClr val="tx1"/>
              </a:solidFill>
              <a:latin typeface="Arial" charset="0"/>
            </a:endParaRPr>
          </a:p>
        </p:txBody>
      </p:sp>
      <p:pic>
        <p:nvPicPr>
          <p:cNvPr id="71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3663"/>
            <a:ext cx="2286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915400" y="152400"/>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22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59992" y="6298479"/>
            <a:ext cx="9235440" cy="323165"/>
          </a:xfrm>
          <a:prstGeom prst="rect">
            <a:avLst/>
          </a:prstGeom>
          <a:solidFill>
            <a:srgbClr val="5F5F5F"/>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11" name="TextBox 10"/>
          <p:cNvSpPr txBox="1"/>
          <p:nvPr/>
        </p:nvSpPr>
        <p:spPr>
          <a:xfrm>
            <a:off x="7616952" y="6042394"/>
            <a:ext cx="3891008" cy="417667"/>
          </a:xfrm>
          <a:prstGeom prst="rtTriangle">
            <a:avLst/>
          </a:prstGeom>
          <a:solidFill>
            <a:schemeClr val="accent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grpSp>
        <p:nvGrpSpPr>
          <p:cNvPr id="13" name="Group 12"/>
          <p:cNvGrpSpPr/>
          <p:nvPr/>
        </p:nvGrpSpPr>
        <p:grpSpPr>
          <a:xfrm>
            <a:off x="9420407" y="6042394"/>
            <a:ext cx="1165609" cy="702601"/>
            <a:chOff x="9349665" y="2103741"/>
            <a:chExt cx="1165609" cy="702601"/>
          </a:xfrm>
        </p:grpSpPr>
        <p:sp>
          <p:nvSpPr>
            <p:cNvPr id="14" name="Rectangle 13"/>
            <p:cNvSpPr/>
            <p:nvPr/>
          </p:nvSpPr>
          <p:spPr>
            <a:xfrm rot="5400000">
              <a:off x="9581169" y="1872237"/>
              <a:ext cx="702601" cy="1165609"/>
            </a:xfrm>
            <a:prstGeom prst="rect">
              <a:avLst/>
            </a:prstGeom>
            <a:solidFill>
              <a:srgbClr val="5D2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1857" y="2242620"/>
              <a:ext cx="1041224" cy="424842"/>
            </a:xfrm>
            <a:prstGeom prst="rect">
              <a:avLst/>
            </a:prstGeom>
          </p:spPr>
        </p:pic>
      </p:grpSp>
      <p:sp>
        <p:nvSpPr>
          <p:cNvPr id="22" name="Title 1"/>
          <p:cNvSpPr>
            <a:spLocks noGrp="1"/>
          </p:cNvSpPr>
          <p:nvPr>
            <p:ph type="title"/>
          </p:nvPr>
        </p:nvSpPr>
        <p:spPr/>
        <p:txBody>
          <a:bodyPr>
            <a:normAutofit fontScale="90000"/>
          </a:bodyPr>
          <a:lstStyle/>
          <a:p>
            <a:pPr algn="ctr"/>
            <a:r>
              <a:rPr lang="en-US" dirty="0">
                <a:latin typeface="Arial Narrow" panose="020B0606020202030204" pitchFamily="34" charset="0"/>
              </a:rPr>
              <a:t>HEALTH CARE DISPARITY:  </a:t>
            </a:r>
            <a:br>
              <a:rPr lang="en-US" dirty="0">
                <a:latin typeface="Arial Narrow" panose="020B0606020202030204" pitchFamily="34" charset="0"/>
              </a:rPr>
            </a:br>
            <a:r>
              <a:rPr lang="en-US" dirty="0">
                <a:latin typeface="Arial Narrow" panose="020B0606020202030204" pitchFamily="34" charset="0"/>
              </a:rPr>
              <a:t>BIAS AND STIGMA </a:t>
            </a:r>
            <a:endParaRPr lang="en-US" sz="2400" dirty="0">
              <a:latin typeface="Arial Narrow" panose="020B0606020202030204" pitchFamily="34" charset="0"/>
              <a:cs typeface="Arial" panose="020B0604020202020204" pitchFamily="34" charset="0"/>
            </a:endParaRPr>
          </a:p>
        </p:txBody>
      </p:sp>
      <p:sp>
        <p:nvSpPr>
          <p:cNvPr id="4" name="Content Placeholder 3"/>
          <p:cNvSpPr>
            <a:spLocks noGrp="1"/>
          </p:cNvSpPr>
          <p:nvPr>
            <p:ph idx="1"/>
          </p:nvPr>
        </p:nvSpPr>
        <p:spPr>
          <a:xfrm>
            <a:off x="838200" y="1897062"/>
            <a:ext cx="10515600" cy="4351338"/>
          </a:xfrm>
        </p:spPr>
        <p:txBody>
          <a:bodyPr/>
          <a:lstStyle/>
          <a:p>
            <a:r>
              <a:rPr lang="en-US" sz="3200" b="1" dirty="0">
                <a:latin typeface="Arial" panose="020B0604020202020204" pitchFamily="34" charset="0"/>
                <a:cs typeface="Arial" panose="020B0604020202020204" pitchFamily="34" charset="0"/>
              </a:rPr>
              <a:t>70/30 Rule</a:t>
            </a:r>
          </a:p>
          <a:p>
            <a:pPr marL="0" indent="0">
              <a:buNone/>
            </a:pPr>
            <a:endParaRPr lang="en-US" dirty="0">
              <a:latin typeface="Arial" panose="020B0604020202020204" pitchFamily="34" charset="0"/>
              <a:cs typeface="Arial" panose="020B0604020202020204" pitchFamily="34" charset="0"/>
            </a:endParaRPr>
          </a:p>
          <a:p>
            <a:pPr lvl="1">
              <a:lnSpc>
                <a:spcPct val="120000"/>
              </a:lnSpc>
              <a:spcBef>
                <a:spcPts val="400"/>
              </a:spcBef>
            </a:pPr>
            <a:r>
              <a:rPr lang="en-US" sz="2800" dirty="0">
                <a:latin typeface="Arial" panose="020B0604020202020204" pitchFamily="34" charset="0"/>
                <a:cs typeface="Arial" panose="020B0604020202020204" pitchFamily="34" charset="0"/>
              </a:rPr>
              <a:t>Delivery of Difficult News ~ 70+% with solid metastatic cancer unaware of chemo’s palliative intent</a:t>
            </a:r>
          </a:p>
          <a:p>
            <a:endParaRPr lang="en-US" dirty="0"/>
          </a:p>
        </p:txBody>
      </p:sp>
      <p:sp>
        <p:nvSpPr>
          <p:cNvPr id="3" name="Rectangle 2"/>
          <p:cNvSpPr/>
          <p:nvPr/>
        </p:nvSpPr>
        <p:spPr>
          <a:xfrm>
            <a:off x="1524000" y="6301148"/>
            <a:ext cx="5988819" cy="276999"/>
          </a:xfrm>
          <a:prstGeom prst="rect">
            <a:avLst/>
          </a:prstGeom>
        </p:spPr>
        <p:txBody>
          <a:bodyPr wrap="none">
            <a:spAutoFit/>
          </a:bodyPr>
          <a:lstStyle/>
          <a:p>
            <a:r>
              <a:rPr lang="en-US" sz="1200" dirty="0">
                <a:solidFill>
                  <a:schemeClr val="bg1"/>
                </a:solidFill>
                <a:latin typeface="Arial Narrow" panose="020B0606020202030204" pitchFamily="34" charset="0"/>
              </a:rPr>
              <a:t>Weeks et al., “Patients’ Expectations about Effects of Chemotherapy for Advanced Cancer,” NEJM 2012</a:t>
            </a:r>
          </a:p>
        </p:txBody>
      </p:sp>
    </p:spTree>
    <p:extLst>
      <p:ext uri="{BB962C8B-B14F-4D97-AF65-F5344CB8AC3E}">
        <p14:creationId xmlns:p14="http://schemas.microsoft.com/office/powerpoint/2010/main" val="2304597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977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171" name="Title 1"/>
          <p:cNvSpPr>
            <a:spLocks noGrp="1"/>
          </p:cNvSpPr>
          <p:nvPr>
            <p:ph type="ctrTitle"/>
          </p:nvPr>
        </p:nvSpPr>
        <p:spPr>
          <a:xfrm>
            <a:off x="1524000" y="1219200"/>
            <a:ext cx="9144000" cy="1524000"/>
          </a:xfrm>
        </p:spPr>
        <p:txBody>
          <a:bodyPr>
            <a:noAutofit/>
          </a:bodyPr>
          <a:lstStyle/>
          <a:p>
            <a:pPr algn="ctr" eaLnBrk="1" hangingPunct="1"/>
            <a:r>
              <a:rPr lang="en-US" altLang="en-US" sz="4000" b="1" dirty="0">
                <a:latin typeface="Book Antiqua" pitchFamily="18" charset="0"/>
              </a:rPr>
              <a:t>21</a:t>
            </a:r>
            <a:r>
              <a:rPr lang="en-US" altLang="en-US" sz="4000" b="1" baseline="30000" dirty="0">
                <a:latin typeface="Book Antiqua" pitchFamily="18" charset="0"/>
              </a:rPr>
              <a:t>st</a:t>
            </a:r>
            <a:r>
              <a:rPr lang="en-US" altLang="en-US" sz="4000" b="1" dirty="0">
                <a:latin typeface="Book Antiqua" pitchFamily="18" charset="0"/>
              </a:rPr>
              <a:t> Century Cures Act</a:t>
            </a:r>
            <a:endParaRPr lang="en-US" altLang="en-US" sz="3800" dirty="0">
              <a:solidFill>
                <a:srgbClr val="FF0000"/>
              </a:solidFill>
              <a:latin typeface="Book Antiqua" pitchFamily="18" charset="0"/>
            </a:endParaRPr>
          </a:p>
        </p:txBody>
      </p:sp>
      <p:sp>
        <p:nvSpPr>
          <p:cNvPr id="7172" name="Subtitle 2"/>
          <p:cNvSpPr>
            <a:spLocks noGrp="1"/>
          </p:cNvSpPr>
          <p:nvPr>
            <p:ph type="subTitle" idx="1"/>
          </p:nvPr>
        </p:nvSpPr>
        <p:spPr>
          <a:xfrm>
            <a:off x="2209800" y="2231756"/>
            <a:ext cx="7772400" cy="4702444"/>
          </a:xfrm>
        </p:spPr>
        <p:txBody>
          <a:bodyPr>
            <a:normAutofit/>
          </a:bodyPr>
          <a:lstStyle/>
          <a:p>
            <a:pPr>
              <a:spcAft>
                <a:spcPts val="1800"/>
              </a:spcAft>
              <a:buSzPct val="125000"/>
              <a:defRPr/>
            </a:pPr>
            <a:r>
              <a:rPr lang="en-US" altLang="en-US" sz="2000" dirty="0">
                <a:solidFill>
                  <a:srgbClr val="7030A0"/>
                </a:solidFill>
                <a:latin typeface="Book Antiqua" pitchFamily="18" charset="0"/>
              </a:rPr>
              <a:t>Effective April, 2021 across the USA </a:t>
            </a:r>
          </a:p>
          <a:p>
            <a:pPr>
              <a:spcAft>
                <a:spcPts val="1800"/>
              </a:spcAft>
              <a:buSzPct val="125000"/>
              <a:buFont typeface="Wingdings" pitchFamily="2" charset="2"/>
              <a:buChar char="§"/>
              <a:defRPr/>
            </a:pPr>
            <a:r>
              <a:rPr lang="en-US" altLang="en-US" sz="2000" dirty="0">
                <a:solidFill>
                  <a:srgbClr val="7030A0"/>
                </a:solidFill>
                <a:latin typeface="Book Antiqua" pitchFamily="18" charset="0"/>
              </a:rPr>
              <a:t>Requires Secure Direct Patient Access to their Electronic Medical </a:t>
            </a:r>
          </a:p>
          <a:p>
            <a:pPr>
              <a:spcAft>
                <a:spcPts val="1800"/>
              </a:spcAft>
              <a:buSzPct val="125000"/>
              <a:buFont typeface="Wingdings" pitchFamily="2" charset="2"/>
              <a:buChar char="§"/>
              <a:defRPr/>
            </a:pPr>
            <a:r>
              <a:rPr lang="en-US" altLang="en-US" sz="2000" dirty="0">
                <a:solidFill>
                  <a:srgbClr val="7030A0"/>
                </a:solidFill>
                <a:latin typeface="Book Antiqua" pitchFamily="18" charset="0"/>
              </a:rPr>
              <a:t>Forbids “Information Blocking”! </a:t>
            </a:r>
          </a:p>
          <a:p>
            <a:pPr>
              <a:spcAft>
                <a:spcPts val="1800"/>
              </a:spcAft>
              <a:buSzPct val="125000"/>
              <a:buFont typeface="Wingdings" pitchFamily="2" charset="2"/>
              <a:buChar char="§"/>
              <a:defRPr/>
            </a:pPr>
            <a:r>
              <a:rPr lang="en-US" altLang="en-US" sz="2000" dirty="0">
                <a:solidFill>
                  <a:srgbClr val="7030A0"/>
                </a:solidFill>
                <a:latin typeface="Book Antiqua" pitchFamily="18" charset="0"/>
              </a:rPr>
              <a:t>Exceptions to Blocking:  Substantial/Physical Harm; Privacy; Content/Manner</a:t>
            </a:r>
          </a:p>
          <a:p>
            <a:pPr>
              <a:spcAft>
                <a:spcPts val="1800"/>
              </a:spcAft>
              <a:buSzPct val="125000"/>
              <a:buFont typeface="Wingdings" pitchFamily="2" charset="2"/>
              <a:buChar char="§"/>
              <a:defRPr/>
            </a:pPr>
            <a:r>
              <a:rPr lang="en-US" altLang="en-US" sz="2000" dirty="0">
                <a:solidFill>
                  <a:srgbClr val="7030A0"/>
                </a:solidFill>
                <a:latin typeface="Book Antiqua" pitchFamily="18" charset="0"/>
              </a:rPr>
              <a:t>Prior to Cures Act, already 55 Million USA persons had OpenNotes for better than 3 years (25% included mental health notes)</a:t>
            </a:r>
          </a:p>
          <a:p>
            <a:pPr algn="l" eaLnBrk="1" hangingPunct="1">
              <a:lnSpc>
                <a:spcPct val="70000"/>
              </a:lnSpc>
            </a:pPr>
            <a:endParaRPr lang="en-US" altLang="en-US" sz="2400" dirty="0">
              <a:solidFill>
                <a:srgbClr val="7030A0"/>
              </a:solidFill>
              <a:latin typeface="Book Antiqua" pitchFamily="18" charset="0"/>
            </a:endParaRPr>
          </a:p>
          <a:p>
            <a:pPr eaLnBrk="1" hangingPunct="1">
              <a:lnSpc>
                <a:spcPct val="70000"/>
              </a:lnSpc>
            </a:pPr>
            <a:endParaRPr lang="en-US" altLang="en-US" sz="1200" dirty="0">
              <a:solidFill>
                <a:schemeClr val="tx1"/>
              </a:solidFill>
              <a:latin typeface="Book Antiqua" pitchFamily="18" charset="0"/>
            </a:endParaRPr>
          </a:p>
          <a:p>
            <a:pPr eaLnBrk="1" hangingPunct="1">
              <a:lnSpc>
                <a:spcPct val="70000"/>
              </a:lnSpc>
            </a:pPr>
            <a:endParaRPr lang="en-US" altLang="en-US" sz="700" dirty="0">
              <a:solidFill>
                <a:schemeClr val="tx1"/>
              </a:solidFill>
              <a:latin typeface="Arial" charset="0"/>
            </a:endParaRPr>
          </a:p>
        </p:txBody>
      </p:sp>
      <p:pic>
        <p:nvPicPr>
          <p:cNvPr id="71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3663"/>
            <a:ext cx="2286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915400" y="152400"/>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18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59385"/>
            <a:ext cx="8133842" cy="994051"/>
          </a:xfrm>
        </p:spPr>
        <p:txBody>
          <a:bodyPr>
            <a:normAutofit fontScale="90000"/>
          </a:bodyPr>
          <a:lstStyle/>
          <a:p>
            <a:r>
              <a:rPr lang="en-US" dirty="0"/>
              <a:t/>
            </a:r>
            <a:br>
              <a:rPr lang="en-US" dirty="0"/>
            </a:br>
            <a:r>
              <a:rPr lang="en-US" dirty="0">
                <a:latin typeface="+mn-lt"/>
              </a:rPr>
              <a:t/>
            </a:r>
            <a:br>
              <a:rPr lang="en-US" dirty="0">
                <a:latin typeface="+mn-lt"/>
              </a:rPr>
            </a:br>
            <a:r>
              <a:rPr lang="en-US" sz="4000" b="1" dirty="0">
                <a:solidFill>
                  <a:srgbClr val="7030A0"/>
                </a:solidFill>
                <a:latin typeface="Arial" panose="020B0604020202020204" pitchFamily="34" charset="0"/>
                <a:cs typeface="Arial" panose="020B0604020202020204" pitchFamily="34" charset="0"/>
              </a:rPr>
              <a:t>How Can Sharing Clinical Notes Help Patients?</a:t>
            </a:r>
          </a:p>
        </p:txBody>
      </p:sp>
      <p:sp>
        <p:nvSpPr>
          <p:cNvPr id="3" name="Content Placeholder 2"/>
          <p:cNvSpPr>
            <a:spLocks noGrp="1"/>
          </p:cNvSpPr>
          <p:nvPr>
            <p:ph idx="1"/>
          </p:nvPr>
        </p:nvSpPr>
        <p:spPr>
          <a:xfrm>
            <a:off x="2245640" y="2675880"/>
            <a:ext cx="7886700" cy="4600575"/>
          </a:xfrm>
        </p:spPr>
        <p:txBody>
          <a:bodyPr>
            <a:normAutofit/>
          </a:bodyPr>
          <a:lstStyle/>
          <a:p>
            <a:r>
              <a:rPr lang="en-US" sz="2400" b="1" dirty="0" smtClean="0">
                <a:latin typeface="Arial" panose="020B0604020202020204" pitchFamily="34" charset="0"/>
                <a:cs typeface="Arial" panose="020B0604020202020204" pitchFamily="34" charset="0"/>
              </a:rPr>
              <a:t>Demonstrates respect/reduces </a:t>
            </a:r>
            <a:r>
              <a:rPr lang="en-US" sz="2400" b="1" dirty="0">
                <a:latin typeface="Arial" panose="020B0604020202020204" pitchFamily="34" charset="0"/>
                <a:cs typeface="Arial" panose="020B0604020202020204" pitchFamily="34" charset="0"/>
              </a:rPr>
              <a:t>stigma</a:t>
            </a:r>
          </a:p>
          <a:p>
            <a:r>
              <a:rPr lang="en-US" sz="2400" b="1" dirty="0">
                <a:latin typeface="Arial" panose="020B0604020202020204" pitchFamily="34" charset="0"/>
                <a:cs typeface="Arial" panose="020B0604020202020204" pitchFamily="34" charset="0"/>
              </a:rPr>
              <a:t>Empowering patients</a:t>
            </a:r>
          </a:p>
          <a:p>
            <a:r>
              <a:rPr lang="en-US" sz="2400" b="1" dirty="0">
                <a:latin typeface="Arial" panose="020B0604020202020204" pitchFamily="34" charset="0"/>
                <a:cs typeface="Arial" panose="020B0604020202020204" pitchFamily="34" charset="0"/>
              </a:rPr>
              <a:t>Organizing care and tracking progress</a:t>
            </a:r>
          </a:p>
          <a:p>
            <a:r>
              <a:rPr lang="en-US" sz="2400" b="1" dirty="0">
                <a:latin typeface="Arial" panose="020B0604020202020204" pitchFamily="34" charset="0"/>
                <a:cs typeface="Arial" panose="020B0604020202020204" pitchFamily="34" charset="0"/>
              </a:rPr>
              <a:t>Providing a tool for behavior change</a:t>
            </a:r>
          </a:p>
          <a:p>
            <a:r>
              <a:rPr lang="en-US" sz="2400" b="1" dirty="0">
                <a:latin typeface="Arial" panose="020B0604020202020204" pitchFamily="34" charset="0"/>
                <a:cs typeface="Arial" panose="020B0604020202020204" pitchFamily="34" charset="0"/>
              </a:rPr>
              <a:t>Enhancing trust and the therapeutic relationship</a:t>
            </a: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Making care safer</a:t>
            </a:r>
          </a:p>
          <a:p>
            <a:r>
              <a:rPr lang="en-US" sz="2400" b="1" dirty="0">
                <a:latin typeface="Arial" panose="020B0604020202020204" pitchFamily="34" charset="0"/>
                <a:cs typeface="Arial" panose="020B0604020202020204" pitchFamily="34" charset="0"/>
              </a:rPr>
              <a:t>Potential for reducing workload</a:t>
            </a:r>
            <a:endParaRPr lang="en-US" sz="2400" dirty="0">
              <a:latin typeface="Arial" panose="020B0604020202020204" pitchFamily="34" charset="0"/>
              <a:cs typeface="Arial" panose="020B0604020202020204" pitchFamily="34" charset="0"/>
            </a:endParaRPr>
          </a:p>
          <a:p>
            <a:endParaRPr lang="en-US" dirty="0"/>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58477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hlinkClick r:id="rId4"/>
              </a:rPr>
              <a:t>https://www.opennotes.org/tools-resources/for-health-care-providers/mental-health/</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46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Land Acknowledgement</a:t>
            </a:r>
            <a:endParaRPr lang="en-CA" dirty="0"/>
          </a:p>
        </p:txBody>
      </p:sp>
      <p:sp>
        <p:nvSpPr>
          <p:cNvPr id="3" name="Text Placeholder 2"/>
          <p:cNvSpPr>
            <a:spLocks noGrp="1"/>
          </p:cNvSpPr>
          <p:nvPr>
            <p:ph type="body" idx="2"/>
          </p:nvPr>
        </p:nvSpPr>
        <p:spPr/>
        <p:txBody>
          <a:bodyPr>
            <a:normAutofit/>
          </a:bodyPr>
          <a:lstStyle/>
          <a:p>
            <a:pPr marL="25400" indent="0">
              <a:buNone/>
            </a:pPr>
            <a:r>
              <a:rPr lang="en-US" sz="2400" dirty="0" smtClean="0"/>
              <a:t>We acknowledge that we work and meet on the territory covered by Treaties 2, 4, 5, 6, 7, 8 and 10, the traditional territories of the Cree, </a:t>
            </a:r>
            <a:r>
              <a:rPr lang="en-US" sz="2400" dirty="0" err="1" smtClean="0"/>
              <a:t>Saulteaux</a:t>
            </a:r>
            <a:r>
              <a:rPr lang="en-US" sz="2400" dirty="0" smtClean="0"/>
              <a:t>, Dakota, Lakota, </a:t>
            </a:r>
            <a:r>
              <a:rPr lang="en-US" sz="2400" dirty="0" err="1"/>
              <a:t>N</a:t>
            </a:r>
            <a:r>
              <a:rPr lang="en-US" sz="2400" dirty="0" err="1" smtClean="0"/>
              <a:t>akota</a:t>
            </a:r>
            <a:r>
              <a:rPr lang="en-US" sz="2400" dirty="0" smtClean="0"/>
              <a:t>, Stoney, and Dene, and the Homeland of the M</a:t>
            </a:r>
            <a:r>
              <a:rPr lang="en-CA" sz="2400" dirty="0"/>
              <a:t>é</a:t>
            </a:r>
            <a:r>
              <a:rPr lang="en-US" sz="2400" dirty="0" smtClean="0"/>
              <a:t>tis/</a:t>
            </a:r>
            <a:r>
              <a:rPr lang="en-US" sz="2400" dirty="0" err="1" smtClean="0"/>
              <a:t>Michif</a:t>
            </a:r>
            <a:r>
              <a:rPr lang="en-US" sz="2400" dirty="0" smtClean="0"/>
              <a:t>. Recognizing this history and the Truth and Reconciliation Commission Calls to Action are important to our future and our efforts to close the gap in health outcomes between Indigenous and non-Indigenous peoples.</a:t>
            </a:r>
          </a:p>
          <a:p>
            <a:pPr marL="25400" indent="0">
              <a:buNone/>
            </a:pPr>
            <a:endParaRPr lang="en-US" sz="2400" dirty="0"/>
          </a:p>
          <a:p>
            <a:pPr marL="25400" indent="0">
              <a:buNone/>
            </a:pPr>
            <a:r>
              <a:rPr lang="en-US" sz="2400" i="1" dirty="0" smtClean="0"/>
              <a:t>As treaty people, we pay respect to the traditional caretakers of this land.</a:t>
            </a:r>
            <a:endParaRPr lang="en-CA"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4720539"/>
            <a:ext cx="10058400" cy="1077437"/>
          </a:xfrm>
          <a:prstGeom prst="rect">
            <a:avLst/>
          </a:prstGeom>
        </p:spPr>
      </p:pic>
    </p:spTree>
    <p:extLst>
      <p:ext uri="{BB962C8B-B14F-4D97-AF65-F5344CB8AC3E}">
        <p14:creationId xmlns:p14="http://schemas.microsoft.com/office/powerpoint/2010/main" val="1530098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err="1" smtClean="0">
                <a:solidFill>
                  <a:srgbClr val="FF0000"/>
                </a:solidFill>
              </a:rPr>
              <a:t>OpenNotes</a:t>
            </a:r>
            <a:r>
              <a:rPr lang="en-US" sz="4400" dirty="0" smtClean="0">
                <a:solidFill>
                  <a:srgbClr val="FF0000"/>
                </a:solidFill>
              </a:rPr>
              <a:t> </a:t>
            </a:r>
            <a:r>
              <a:rPr lang="en-US" sz="4400" dirty="0">
                <a:solidFill>
                  <a:srgbClr val="FF0000"/>
                </a:solidFill>
              </a:rPr>
              <a:t>Research</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2130552"/>
            <a:ext cx="7886700" cy="5145903"/>
          </a:xfrm>
        </p:spPr>
        <p:txBody>
          <a:bodyPr>
            <a:normAutofit/>
          </a:bodyPr>
          <a:lstStyle/>
          <a:p>
            <a:pPr>
              <a:spcAft>
                <a:spcPts val="1800"/>
              </a:spcAft>
              <a:buSzPct val="125000"/>
              <a:buFont typeface="Wingdings" pitchFamily="2" charset="2"/>
              <a:buChar char="§"/>
              <a:defRPr/>
            </a:pPr>
            <a:r>
              <a:rPr lang="en-US" altLang="en-US" sz="3200" dirty="0">
                <a:latin typeface="Book Antiqua" pitchFamily="18" charset="0"/>
              </a:rPr>
              <a:t>Would OpenNotes help patients </a:t>
            </a:r>
            <a:br>
              <a:rPr lang="en-US" altLang="en-US" sz="3200" dirty="0">
                <a:latin typeface="Book Antiqua" pitchFamily="18" charset="0"/>
              </a:rPr>
            </a:br>
            <a:r>
              <a:rPr lang="en-US" altLang="en-US" sz="3200" dirty="0">
                <a:latin typeface="Book Antiqua" pitchFamily="18" charset="0"/>
              </a:rPr>
              <a:t>become more engaged in their care?</a:t>
            </a:r>
          </a:p>
          <a:p>
            <a:pPr>
              <a:spcAft>
                <a:spcPts val="1800"/>
              </a:spcAft>
              <a:buSzPct val="125000"/>
              <a:buFont typeface="Wingdings" pitchFamily="2" charset="2"/>
              <a:buChar char="§"/>
              <a:defRPr/>
            </a:pPr>
            <a:r>
              <a:rPr lang="en-US" altLang="en-US" sz="3200" dirty="0">
                <a:latin typeface="Book Antiqua" pitchFamily="18" charset="0"/>
              </a:rPr>
              <a:t>Would OpenNotes be the straw </a:t>
            </a:r>
            <a:br>
              <a:rPr lang="en-US" altLang="en-US" sz="3200" dirty="0">
                <a:latin typeface="Book Antiqua" pitchFamily="18" charset="0"/>
              </a:rPr>
            </a:br>
            <a:r>
              <a:rPr lang="en-US" altLang="en-US" sz="3200" dirty="0">
                <a:latin typeface="Book Antiqua" pitchFamily="18" charset="0"/>
              </a:rPr>
              <a:t>that breaks the clinician’s</a:t>
            </a:r>
            <a:r>
              <a:rPr lang="en-US" altLang="ja-JP" sz="3200" dirty="0">
                <a:latin typeface="Book Antiqua" pitchFamily="18" charset="0"/>
              </a:rPr>
              <a:t> back?</a:t>
            </a:r>
            <a:endParaRPr lang="en-US" altLang="en-US" sz="3200" dirty="0">
              <a:effectLst>
                <a:outerShdw blurRad="38100" dist="38100" dir="2700000" algn="tl">
                  <a:srgbClr val="000000"/>
                </a:outerShdw>
              </a:effectLst>
              <a:latin typeface="Book Antiqua" pitchFamily="18" charset="0"/>
            </a:endParaRPr>
          </a:p>
          <a:p>
            <a:pPr>
              <a:spcAft>
                <a:spcPts val="1800"/>
              </a:spcAft>
              <a:buSzPct val="125000"/>
              <a:buFont typeface="Wingdings" pitchFamily="2" charset="2"/>
              <a:buChar char="§"/>
              <a:defRPr/>
            </a:pPr>
            <a:r>
              <a:rPr lang="en-US" altLang="en-US" sz="3200" dirty="0">
                <a:latin typeface="Book Antiqua" pitchFamily="18" charset="0"/>
              </a:rPr>
              <a:t>After 1 year, would patients and clinicians want to continue?</a:t>
            </a:r>
          </a:p>
          <a:p>
            <a:pPr marL="0" indent="0">
              <a:buNone/>
            </a:pPr>
            <a:endParaRPr lang="en-US" dirty="0"/>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58477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  https://www.opennotes.org/tools-resources/for-health-care-providers</a:t>
            </a: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32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smtClean="0">
                <a:solidFill>
                  <a:srgbClr val="FF0000"/>
                </a:solidFill>
              </a:rPr>
              <a:t>Clinician </a:t>
            </a:r>
            <a:r>
              <a:rPr lang="en-US" sz="4400" dirty="0">
                <a:solidFill>
                  <a:srgbClr val="FF0000"/>
                </a:solidFill>
              </a:rPr>
              <a:t>Concerns</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1600200"/>
            <a:ext cx="7886700" cy="5676255"/>
          </a:xfrm>
        </p:spPr>
        <p:txBody>
          <a:bodyPr>
            <a:normAutofit/>
          </a:bodyPr>
          <a:lstStyle/>
          <a:p>
            <a:endParaRPr lang="en-US" dirty="0"/>
          </a:p>
          <a:p>
            <a:pPr marL="0" indent="0" algn="ctr">
              <a:buNone/>
            </a:pPr>
            <a:r>
              <a:rPr lang="en-US" sz="2800" b="1" dirty="0"/>
              <a:t>       More time addressing patient questions outside of visits </a:t>
            </a:r>
            <a:r>
              <a:rPr lang="en-US" sz="2800" dirty="0"/>
              <a:t> </a:t>
            </a:r>
          </a:p>
          <a:p>
            <a:pPr marL="0" indent="0" algn="ctr">
              <a:buNone/>
            </a:pPr>
            <a:r>
              <a:rPr lang="en-US" sz="2400" dirty="0"/>
              <a:t>Pre-Intervention =  </a:t>
            </a:r>
            <a:r>
              <a:rPr lang="en-US" sz="2400" b="1" dirty="0"/>
              <a:t>42%</a:t>
            </a:r>
          </a:p>
          <a:p>
            <a:pPr marL="0" indent="0" algn="ctr">
              <a:buNone/>
            </a:pPr>
            <a:r>
              <a:rPr lang="en-US" sz="2400" dirty="0"/>
              <a:t>Post-Intervention = </a:t>
            </a:r>
            <a:r>
              <a:rPr lang="en-US" sz="2400" b="1" dirty="0"/>
              <a:t>3%    </a:t>
            </a:r>
          </a:p>
          <a:p>
            <a:pPr marL="0" indent="0" algn="ctr">
              <a:buNone/>
            </a:pPr>
            <a:endParaRPr lang="en-US" dirty="0"/>
          </a:p>
          <a:p>
            <a:pPr marL="0" indent="0" algn="ctr">
              <a:buNone/>
            </a:pPr>
            <a:r>
              <a:rPr lang="en-US" sz="2800" b="1" dirty="0"/>
              <a:t>More Time writing/editing notes</a:t>
            </a:r>
          </a:p>
          <a:p>
            <a:pPr marL="0" indent="0" algn="ctr">
              <a:buNone/>
            </a:pPr>
            <a:r>
              <a:rPr lang="en-US" sz="2400" dirty="0"/>
              <a:t>Pre-Intervention = </a:t>
            </a:r>
            <a:r>
              <a:rPr lang="en-US" sz="2400" b="1" dirty="0"/>
              <a:t>39%</a:t>
            </a:r>
          </a:p>
          <a:p>
            <a:pPr marL="0" indent="0" algn="ctr">
              <a:buNone/>
            </a:pPr>
            <a:r>
              <a:rPr lang="en-US" sz="2400" dirty="0"/>
              <a:t>Post-Intervention = </a:t>
            </a:r>
            <a:r>
              <a:rPr lang="en-US" sz="2400" b="1" dirty="0"/>
              <a:t>11%</a:t>
            </a:r>
            <a:r>
              <a:rPr lang="en-US" sz="2400" dirty="0"/>
              <a:t>                                          </a:t>
            </a:r>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1015663"/>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  T Delbanco et al Annals of Internal Medicine 2012; https://www.opennotes.org/tools-resources/for-health-care-providers</a:t>
            </a:r>
          </a:p>
          <a:p>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smtClean="0">
                <a:solidFill>
                  <a:srgbClr val="FF0000"/>
                </a:solidFill>
              </a:rPr>
              <a:t>Clinician </a:t>
            </a:r>
            <a:r>
              <a:rPr lang="en-US" sz="4400" dirty="0">
                <a:solidFill>
                  <a:srgbClr val="FF0000"/>
                </a:solidFill>
              </a:rPr>
              <a:t>Concerns</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2100020"/>
            <a:ext cx="7886700" cy="5176435"/>
          </a:xfrm>
        </p:spPr>
        <p:txBody>
          <a:bodyPr>
            <a:normAutofit/>
          </a:bodyPr>
          <a:lstStyle/>
          <a:p>
            <a:pPr marL="0" indent="0">
              <a:buNone/>
            </a:pPr>
            <a:r>
              <a:rPr lang="en-US" sz="3600" b="1" dirty="0"/>
              <a:t>Did Doctors Change The Way They Wrote Notes?    Yes!</a:t>
            </a:r>
          </a:p>
          <a:p>
            <a:pPr marL="0" indent="0">
              <a:buNone/>
            </a:pPr>
            <a:endParaRPr lang="en-US" sz="3600" b="1" dirty="0"/>
          </a:p>
          <a:p>
            <a:pPr marL="0" indent="0">
              <a:buNone/>
            </a:pPr>
            <a:r>
              <a:rPr lang="en-US" sz="3600" b="1" dirty="0"/>
              <a:t>                 25% Mental Health</a:t>
            </a:r>
          </a:p>
          <a:p>
            <a:pPr marL="0" indent="0">
              <a:buNone/>
            </a:pPr>
            <a:r>
              <a:rPr lang="en-US" sz="3600" b="1" dirty="0"/>
              <a:t>                 20% Substance Use</a:t>
            </a:r>
          </a:p>
          <a:p>
            <a:pPr marL="0" indent="0">
              <a:buNone/>
            </a:pPr>
            <a:r>
              <a:rPr lang="en-US" sz="3600" b="1" dirty="0"/>
              <a:t>                 10% Obesity</a:t>
            </a:r>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86177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Sources: T Delbanco et al Annals of Internal Medicine (2012); L Fernandez et al JGIM (2021); </a:t>
            </a:r>
            <a:r>
              <a:rPr lang="en-US" sz="1800" dirty="0">
                <a:latin typeface="Arial" panose="020B0604020202020204" pitchFamily="34" charset="0"/>
                <a:cs typeface="Arial" panose="020B0604020202020204" pitchFamily="34" charset="0"/>
              </a:rPr>
              <a:t>https://www.opennotes.org/tools-resources/for-health-care-providers</a:t>
            </a: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985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smtClean="0">
                <a:solidFill>
                  <a:srgbClr val="FF0000"/>
                </a:solidFill>
              </a:rPr>
              <a:t>Clinician </a:t>
            </a:r>
            <a:r>
              <a:rPr lang="en-US" sz="4400" dirty="0">
                <a:solidFill>
                  <a:srgbClr val="FF0000"/>
                </a:solidFill>
              </a:rPr>
              <a:t>Concerns</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1600200"/>
            <a:ext cx="7886700" cy="5676255"/>
          </a:xfrm>
        </p:spPr>
        <p:txBody>
          <a:bodyPr>
            <a:normAutofit/>
          </a:bodyPr>
          <a:lstStyle/>
          <a:p>
            <a:endParaRPr lang="en-US" dirty="0"/>
          </a:p>
          <a:p>
            <a:pPr marL="0" indent="0" algn="ctr">
              <a:buNone/>
            </a:pPr>
            <a:r>
              <a:rPr lang="en-US" sz="2800" b="1" dirty="0"/>
              <a:t>       </a:t>
            </a:r>
            <a:r>
              <a:rPr lang="en-US" sz="2800" b="1" i="0" u="sng" dirty="0">
                <a:effectLst/>
                <a:latin typeface="Century Gothic" panose="020B0502020202020204" pitchFamily="34" charset="0"/>
              </a:rPr>
              <a:t>None</a:t>
            </a:r>
            <a:r>
              <a:rPr lang="en-US" sz="2800" b="0" i="0" dirty="0">
                <a:effectLst/>
                <a:latin typeface="Century Gothic" panose="020B0502020202020204" pitchFamily="34" charset="0"/>
              </a:rPr>
              <a:t> of the &gt;250 organizations that implemented OpenNotes prior to the Cures Act </a:t>
            </a:r>
            <a:r>
              <a:rPr lang="en-US" sz="2800" b="1" i="0" u="sng" dirty="0">
                <a:effectLst/>
                <a:latin typeface="Century Gothic" panose="020B0502020202020204" pitchFamily="34" charset="0"/>
              </a:rPr>
              <a:t>reported a significant increase in visit time with patients or in e-mail traffic</a:t>
            </a:r>
            <a:r>
              <a:rPr lang="en-US" sz="2800" b="0" i="0" dirty="0">
                <a:effectLst/>
                <a:latin typeface="Century Gothic" panose="020B0502020202020204" pitchFamily="34" charset="0"/>
              </a:rPr>
              <a:t>. </a:t>
            </a:r>
            <a:endParaRPr lang="en-US" sz="2800" b="0" i="0" dirty="0" smtClean="0">
              <a:effectLst/>
              <a:latin typeface="Century Gothic" panose="020B0502020202020204" pitchFamily="34" charset="0"/>
            </a:endParaRPr>
          </a:p>
          <a:p>
            <a:pPr marL="0" indent="0" algn="ctr">
              <a:buNone/>
            </a:pPr>
            <a:r>
              <a:rPr lang="en-US" sz="2800" b="0" i="0" dirty="0" smtClean="0">
                <a:effectLst/>
                <a:latin typeface="Century Gothic" panose="020B0502020202020204" pitchFamily="34" charset="0"/>
              </a:rPr>
              <a:t>In </a:t>
            </a:r>
            <a:r>
              <a:rPr lang="en-US" sz="2800" b="0" i="0" dirty="0">
                <a:effectLst/>
                <a:latin typeface="Century Gothic" panose="020B0502020202020204" pitchFamily="34" charset="0"/>
              </a:rPr>
              <a:t>fact, </a:t>
            </a:r>
            <a:r>
              <a:rPr lang="en-US" sz="2800" b="1" i="0" u="sng" dirty="0">
                <a:effectLst/>
                <a:latin typeface="Century Gothic" panose="020B0502020202020204" pitchFamily="34" charset="0"/>
              </a:rPr>
              <a:t>some organizations reported a decrease in e-mail</a:t>
            </a:r>
            <a:r>
              <a:rPr lang="en-US" sz="2800" b="0" i="0" dirty="0">
                <a:effectLst/>
                <a:latin typeface="Century Gothic" panose="020B0502020202020204" pitchFamily="34" charset="0"/>
              </a:rPr>
              <a:t>, as patients are able to resolve confusion or forgetfulness by reading their notes. </a:t>
            </a:r>
          </a:p>
          <a:p>
            <a:pPr marL="0" indent="0" algn="ctr">
              <a:buNone/>
            </a:pPr>
            <a:endParaRPr lang="en-US" sz="2400" dirty="0"/>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800219"/>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Sources: Walker et al JGIM (2021); https://www.opennotes.org/tools-resources/for-health-care-providers</a:t>
            </a:r>
          </a:p>
          <a:p>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96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What </a:t>
            </a:r>
            <a:r>
              <a:rPr lang="en-US" sz="4400" dirty="0">
                <a:solidFill>
                  <a:srgbClr val="FF0000"/>
                </a:solidFill>
              </a:rPr>
              <a:t>Did We Find From a Patient Perspective??</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2130552"/>
            <a:ext cx="7886700" cy="5145903"/>
          </a:xfrm>
        </p:spPr>
        <p:txBody>
          <a:bodyPr>
            <a:normAutofit/>
          </a:bodyPr>
          <a:lstStyle/>
          <a:p>
            <a:endParaRPr lang="en-US" altLang="en-US" sz="2800" dirty="0" smtClean="0"/>
          </a:p>
          <a:p>
            <a:r>
              <a:rPr lang="en-US" altLang="en-US" sz="2800" dirty="0" smtClean="0"/>
              <a:t>And </a:t>
            </a:r>
            <a:r>
              <a:rPr lang="en-US" altLang="en-US" sz="2800" dirty="0"/>
              <a:t>they…………..</a:t>
            </a:r>
          </a:p>
          <a:p>
            <a:pPr marL="0" indent="0">
              <a:buNone/>
            </a:pPr>
            <a:r>
              <a:rPr lang="en-US" altLang="en-US" sz="2800" dirty="0">
                <a:solidFill>
                  <a:srgbClr val="FF0000"/>
                </a:solidFill>
              </a:rPr>
              <a:t>                          - want their notes!</a:t>
            </a:r>
          </a:p>
          <a:p>
            <a:pPr marL="0" indent="0">
              <a:buNone/>
            </a:pPr>
            <a:r>
              <a:rPr lang="en-US" altLang="en-US" sz="2800" dirty="0"/>
              <a:t>                          </a:t>
            </a:r>
            <a:r>
              <a:rPr lang="en-US" altLang="en-US" sz="2800" dirty="0">
                <a:solidFill>
                  <a:schemeClr val="accent1"/>
                </a:solidFill>
              </a:rPr>
              <a:t>- are not scared stiff!</a:t>
            </a:r>
          </a:p>
          <a:p>
            <a:pPr marL="0" indent="0">
              <a:buNone/>
            </a:pPr>
            <a:r>
              <a:rPr lang="en-US" altLang="en-US" sz="2800" dirty="0"/>
              <a:t>                          </a:t>
            </a:r>
            <a:r>
              <a:rPr lang="en-US" altLang="en-US" sz="2800" dirty="0">
                <a:solidFill>
                  <a:schemeClr val="accent5">
                    <a:lumMod val="50000"/>
                  </a:schemeClr>
                </a:solidFill>
              </a:rPr>
              <a:t>- read the notes!</a:t>
            </a:r>
          </a:p>
          <a:p>
            <a:pPr marL="0" indent="0">
              <a:buNone/>
            </a:pPr>
            <a:r>
              <a:rPr lang="en-US" altLang="en-US" sz="2800" dirty="0"/>
              <a:t>                          </a:t>
            </a:r>
            <a:r>
              <a:rPr lang="en-US" altLang="en-US" sz="2800" dirty="0">
                <a:solidFill>
                  <a:srgbClr val="7030A0"/>
                </a:solidFill>
              </a:rPr>
              <a:t>- share the notes!</a:t>
            </a:r>
          </a:p>
          <a:p>
            <a:pPr marL="0" indent="0">
              <a:buNone/>
            </a:pPr>
            <a:r>
              <a:rPr lang="en-US" altLang="en-US" sz="2800" dirty="0"/>
              <a:t>                          </a:t>
            </a:r>
            <a:r>
              <a:rPr lang="en-US" altLang="en-US" sz="2800" dirty="0">
                <a:solidFill>
                  <a:srgbClr val="C00000"/>
                </a:solidFill>
              </a:rPr>
              <a:t>- report important benefits! </a:t>
            </a:r>
          </a:p>
          <a:p>
            <a:pPr marL="0" indent="0">
              <a:buNone/>
            </a:pPr>
            <a:endParaRPr lang="en-US" dirty="0"/>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800219"/>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 </a:t>
            </a:r>
            <a:r>
              <a:rPr lang="en-US" altLang="en-US" sz="1400" dirty="0">
                <a:solidFill>
                  <a:schemeClr val="accent2"/>
                </a:solidFill>
              </a:rPr>
              <a:t>Delbanco, Walker, et al, Ann Intern Med, 2012 ; Walker et al JMIR (2019)</a:t>
            </a:r>
          </a:p>
          <a:p>
            <a:r>
              <a:rPr lang="en-US" sz="1400" dirty="0">
                <a:latin typeface="Arial" panose="020B0604020202020204" pitchFamily="34" charset="0"/>
                <a:cs typeface="Arial" panose="020B0604020202020204" pitchFamily="34" charset="0"/>
              </a:rPr>
              <a:t>https://www.opennotes.org/tools-resources/for-health-care-providers</a:t>
            </a: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196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smtClean="0">
                <a:solidFill>
                  <a:srgbClr val="FF0000"/>
                </a:solidFill>
              </a:rPr>
              <a:t/>
            </a:r>
            <a:br>
              <a:rPr lang="en-US" sz="4400" dirty="0" smtClean="0">
                <a:solidFill>
                  <a:srgbClr val="FF0000"/>
                </a:solidFill>
              </a:rPr>
            </a:br>
            <a:r>
              <a:rPr lang="en-US" sz="4400" dirty="0" smtClean="0">
                <a:solidFill>
                  <a:srgbClr val="FF0000"/>
                </a:solidFill>
              </a:rPr>
              <a:t>What </a:t>
            </a:r>
            <a:r>
              <a:rPr lang="en-US" sz="4400" dirty="0">
                <a:solidFill>
                  <a:srgbClr val="FF0000"/>
                </a:solidFill>
              </a:rPr>
              <a:t>Did We Find From a Patient Perspective??</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2130552"/>
            <a:ext cx="7886700" cy="5145903"/>
          </a:xfrm>
        </p:spPr>
        <p:txBody>
          <a:bodyPr>
            <a:normAutofit/>
          </a:bodyPr>
          <a:lstStyle/>
          <a:p>
            <a:pPr marL="0" indent="0">
              <a:buNone/>
            </a:pPr>
            <a:endParaRPr lang="en-US" dirty="0"/>
          </a:p>
          <a:p>
            <a:pPr marL="0" indent="0">
              <a:buNone/>
            </a:pPr>
            <a:r>
              <a:rPr lang="en-US" sz="2400" dirty="0" smtClean="0"/>
              <a:t>“</a:t>
            </a:r>
            <a:r>
              <a:rPr lang="en-US" sz="2400" b="1" dirty="0"/>
              <a:t>Less educated, nonwhite, older, and Hispanic patients, and individuals who usually did not speak English at home</a:t>
            </a:r>
            <a:r>
              <a:rPr lang="en-US" sz="2400" dirty="0"/>
              <a:t>, were those most likely to report </a:t>
            </a:r>
            <a:r>
              <a:rPr lang="en-US" sz="2400" b="1" u="sng" dirty="0"/>
              <a:t>major benefits </a:t>
            </a:r>
            <a:r>
              <a:rPr lang="en-US" sz="2400" dirty="0"/>
              <a:t>from note reading. Nearly all respondents (22,593/22,947, 98.46%) thought Web-based access to visit notes a good idea, and 62.38% (13,427/21,525) rated this practice as very important for choosing a future provider.”</a:t>
            </a:r>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800219"/>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a:t>
            </a:r>
            <a:r>
              <a:rPr lang="en-US" altLang="en-US" sz="1400" dirty="0">
                <a:solidFill>
                  <a:schemeClr val="accent2"/>
                </a:solidFill>
              </a:rPr>
              <a:t> </a:t>
            </a:r>
            <a:r>
              <a:rPr lang="en-US" altLang="en-US" sz="1400" dirty="0"/>
              <a:t>Walker et al JMIR (2019)</a:t>
            </a:r>
          </a:p>
          <a:p>
            <a:r>
              <a:rPr lang="en-US" sz="1400" dirty="0">
                <a:latin typeface="Arial" panose="020B0604020202020204" pitchFamily="34" charset="0"/>
                <a:cs typeface="Arial" panose="020B0604020202020204" pitchFamily="34" charset="0"/>
              </a:rPr>
              <a:t>https://www.opennotes.org/tools-resources/for-health-care-providers</a:t>
            </a: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036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2031332" y="2091415"/>
            <a:ext cx="79248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70000"/>
              <a:buFont typeface="Wingdings" pitchFamily="2" charset="2"/>
              <a:buChar char="n"/>
              <a:defRPr sz="2500">
                <a:solidFill>
                  <a:schemeClr val="tx1"/>
                </a:solidFill>
                <a:latin typeface="Bookman Old Style" pitchFamily="18" charset="0"/>
                <a:ea typeface="MS PGothic" pitchFamily="34" charset="-128"/>
              </a:defRPr>
            </a:lvl1pPr>
            <a:lvl2pPr marL="742950" indent="-285750">
              <a:spcBef>
                <a:spcPct val="20000"/>
              </a:spcBef>
              <a:buClr>
                <a:srgbClr val="FFFF00"/>
              </a:buClr>
              <a:buSzPct val="70000"/>
              <a:buFont typeface="Wingdings" pitchFamily="2" charset="2"/>
              <a:buChar char="n"/>
              <a:defRPr sz="2200">
                <a:solidFill>
                  <a:schemeClr val="tx1"/>
                </a:solidFill>
                <a:latin typeface="Bookman Old Style" pitchFamily="18" charset="0"/>
                <a:ea typeface="MS PGothic" pitchFamily="34" charset="-128"/>
              </a:defRPr>
            </a:lvl2pPr>
            <a:lvl3pPr marL="11430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3pPr>
            <a:lvl4pPr marL="16002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4pPr>
            <a:lvl5pPr marL="20574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5pPr>
            <a:lvl6pPr marL="25146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6pPr>
            <a:lvl7pPr marL="29718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7pPr>
            <a:lvl8pPr marL="34290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8pPr>
            <a:lvl9pPr marL="38862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9pPr>
          </a:lstStyle>
          <a:p>
            <a:pPr algn="ctr">
              <a:spcBef>
                <a:spcPct val="0"/>
              </a:spcBef>
              <a:buClrTx/>
              <a:buSzTx/>
              <a:buFontTx/>
              <a:buNone/>
            </a:pPr>
            <a:r>
              <a:rPr lang="en-US" altLang="en-US" sz="4000" b="1" dirty="0">
                <a:solidFill>
                  <a:srgbClr val="7030A0"/>
                </a:solidFill>
                <a:latin typeface="Arial" panose="020B0604020202020204" pitchFamily="34" charset="0"/>
                <a:cs typeface="Arial" panose="020B0604020202020204" pitchFamily="34" charset="0"/>
              </a:rPr>
              <a:t>60-78% of those taking medications reported </a:t>
            </a:r>
            <a:r>
              <a:rPr lang="ja-JP" altLang="en-US" sz="4000" b="1" i="1" dirty="0">
                <a:solidFill>
                  <a:srgbClr val="7030A0"/>
                </a:solidFill>
                <a:latin typeface="Arial" panose="020B0604020202020204" pitchFamily="34" charset="0"/>
                <a:cs typeface="Arial" panose="020B0604020202020204" pitchFamily="34" charset="0"/>
              </a:rPr>
              <a:t>“</a:t>
            </a:r>
            <a:r>
              <a:rPr lang="en-US" altLang="ja-JP" sz="4000" b="1" i="1" dirty="0">
                <a:solidFill>
                  <a:srgbClr val="7030A0"/>
                </a:solidFill>
                <a:latin typeface="Arial" panose="020B0604020202020204" pitchFamily="34" charset="0"/>
                <a:cs typeface="Arial" panose="020B0604020202020204" pitchFamily="34" charset="0"/>
              </a:rPr>
              <a:t>doing better with taking my medications</a:t>
            </a:r>
          </a:p>
          <a:p>
            <a:pPr algn="ctr">
              <a:spcBef>
                <a:spcPct val="0"/>
              </a:spcBef>
              <a:buClrTx/>
              <a:buSzTx/>
              <a:buNone/>
            </a:pPr>
            <a:r>
              <a:rPr lang="en-US" altLang="ja-JP" sz="4000" b="1" i="1" dirty="0">
                <a:solidFill>
                  <a:srgbClr val="7030A0"/>
                </a:solidFill>
                <a:latin typeface="Arial" panose="020B0604020202020204" pitchFamily="34" charset="0"/>
                <a:cs typeface="Arial" panose="020B0604020202020204" pitchFamily="34" charset="0"/>
              </a:rPr>
              <a:t> as prescribed</a:t>
            </a:r>
            <a:r>
              <a:rPr lang="ja-JP" altLang="en-US" sz="4000" b="1" i="1" dirty="0">
                <a:solidFill>
                  <a:srgbClr val="7030A0"/>
                </a:solidFill>
                <a:latin typeface="Arial" panose="020B0604020202020204" pitchFamily="34" charset="0"/>
                <a:cs typeface="Arial" panose="020B0604020202020204" pitchFamily="34" charset="0"/>
              </a:rPr>
              <a:t>”</a:t>
            </a:r>
            <a:r>
              <a:rPr lang="en-US" altLang="ja-JP" sz="4000" b="1" i="1" dirty="0">
                <a:solidFill>
                  <a:srgbClr val="7030A0"/>
                </a:solidFill>
                <a:latin typeface="Arial" panose="020B0604020202020204" pitchFamily="34" charset="0"/>
                <a:cs typeface="Arial" panose="020B0604020202020204" pitchFamily="34" charset="0"/>
              </a:rPr>
              <a:t> </a:t>
            </a:r>
            <a:r>
              <a:rPr lang="en-US" altLang="ja-JP" sz="4000" b="1" i="1" dirty="0">
                <a:solidFill>
                  <a:srgbClr val="7030A0"/>
                </a:solidFill>
                <a:latin typeface="+mn-lt"/>
              </a:rPr>
              <a:t> </a:t>
            </a:r>
            <a:r>
              <a:rPr lang="en-US" altLang="ja-JP" sz="4000" b="1" i="1" dirty="0">
                <a:solidFill>
                  <a:srgbClr val="7030A0"/>
                </a:solidFill>
                <a:latin typeface="Book Antiqua" pitchFamily="18" charset="0"/>
              </a:rPr>
              <a:t/>
            </a:r>
            <a:br>
              <a:rPr lang="en-US" altLang="ja-JP" sz="4000" b="1" i="1" dirty="0">
                <a:solidFill>
                  <a:srgbClr val="7030A0"/>
                </a:solidFill>
                <a:latin typeface="Book Antiqua" pitchFamily="18" charset="0"/>
              </a:rPr>
            </a:br>
            <a:r>
              <a:rPr lang="en-US" altLang="ja-JP" sz="1800" b="1" i="1" dirty="0">
                <a:latin typeface="Book Antiqua" pitchFamily="18" charset="0"/>
              </a:rPr>
              <a:t>source: </a:t>
            </a:r>
            <a:r>
              <a:rPr lang="en-US" sz="1800" dirty="0">
                <a:latin typeface="Arial" panose="020B0604020202020204" pitchFamily="34" charset="0"/>
                <a:cs typeface="Arial" panose="020B0604020202020204" pitchFamily="34" charset="0"/>
              </a:rPr>
              <a:t>https://www.opennotes.org/tools-resources/for-health-care-providers</a:t>
            </a:r>
          </a:p>
          <a:p>
            <a:pPr algn="ctr">
              <a:spcBef>
                <a:spcPct val="0"/>
              </a:spcBef>
              <a:buClrTx/>
              <a:buSzTx/>
              <a:buFontTx/>
              <a:buNone/>
            </a:pPr>
            <a:endParaRPr lang="en-US" altLang="en-US" sz="4000" b="1" dirty="0">
              <a:solidFill>
                <a:srgbClr val="7030A0"/>
              </a:solidFill>
              <a:latin typeface="Book Antiqua" pitchFamily="18" charset="0"/>
            </a:endParaRPr>
          </a:p>
        </p:txBody>
      </p:sp>
      <p:pic>
        <p:nvPicPr>
          <p:cNvPr id="5" name="Picture 18">
            <a:extLst>
              <a:ext uri="{FF2B5EF4-FFF2-40B4-BE49-F238E27FC236}">
                <a16:creationId xmlns:a16="http://schemas.microsoft.com/office/drawing/2014/main" id="{38A0A553-07E7-4C50-86CD-1F7D279CB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709" y="125835"/>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68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2031332" y="2091415"/>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70000"/>
              <a:buFont typeface="Wingdings" pitchFamily="2" charset="2"/>
              <a:buChar char="n"/>
              <a:defRPr sz="2500">
                <a:solidFill>
                  <a:schemeClr val="tx1"/>
                </a:solidFill>
                <a:latin typeface="Bookman Old Style" pitchFamily="18" charset="0"/>
                <a:ea typeface="MS PGothic" pitchFamily="34" charset="-128"/>
              </a:defRPr>
            </a:lvl1pPr>
            <a:lvl2pPr marL="742950" indent="-285750">
              <a:spcBef>
                <a:spcPct val="20000"/>
              </a:spcBef>
              <a:buClr>
                <a:srgbClr val="FFFF00"/>
              </a:buClr>
              <a:buSzPct val="70000"/>
              <a:buFont typeface="Wingdings" pitchFamily="2" charset="2"/>
              <a:buChar char="n"/>
              <a:defRPr sz="2200">
                <a:solidFill>
                  <a:schemeClr val="tx1"/>
                </a:solidFill>
                <a:latin typeface="Bookman Old Style" pitchFamily="18" charset="0"/>
                <a:ea typeface="MS PGothic" pitchFamily="34" charset="-128"/>
              </a:defRPr>
            </a:lvl2pPr>
            <a:lvl3pPr marL="11430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3pPr>
            <a:lvl4pPr marL="16002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4pPr>
            <a:lvl5pPr marL="20574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5pPr>
            <a:lvl6pPr marL="25146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6pPr>
            <a:lvl7pPr marL="29718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7pPr>
            <a:lvl8pPr marL="34290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8pPr>
            <a:lvl9pPr marL="38862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9pPr>
          </a:lstStyle>
          <a:p>
            <a:pPr algn="ctr">
              <a:spcBef>
                <a:spcPct val="0"/>
              </a:spcBef>
              <a:buClrTx/>
              <a:buSzTx/>
              <a:buFontTx/>
              <a:buNone/>
            </a:pPr>
            <a:r>
              <a:rPr lang="en-US" altLang="ja-JP" sz="4000" b="1" i="1">
                <a:solidFill>
                  <a:srgbClr val="7030A0"/>
                </a:solidFill>
                <a:latin typeface="Book Antiqua" pitchFamily="18" charset="0"/>
              </a:rPr>
              <a:t>“96% of patients preferred receiving immediately released test results online even if their healthcare provider had not yet reviewed the result”</a:t>
            </a:r>
          </a:p>
          <a:p>
            <a:pPr algn="ctr">
              <a:spcBef>
                <a:spcPct val="0"/>
              </a:spcBef>
              <a:buClrTx/>
              <a:buSzTx/>
              <a:buFontTx/>
              <a:buNone/>
            </a:pPr>
            <a:endParaRPr lang="en-US" altLang="en-US" sz="4000" b="1" i="1">
              <a:solidFill>
                <a:srgbClr val="7030A0"/>
              </a:solidFill>
              <a:latin typeface="Book Antiqua" pitchFamily="18" charset="0"/>
            </a:endParaRPr>
          </a:p>
          <a:p>
            <a:pPr algn="ctr">
              <a:spcBef>
                <a:spcPct val="0"/>
              </a:spcBef>
              <a:buClrTx/>
              <a:buSzTx/>
              <a:buFontTx/>
              <a:buNone/>
            </a:pPr>
            <a:r>
              <a:rPr lang="en-US" altLang="en-US" sz="1200" b="1" i="1">
                <a:solidFill>
                  <a:srgbClr val="7030A0"/>
                </a:solidFill>
                <a:latin typeface="Book Antiqua" pitchFamily="18" charset="0"/>
              </a:rPr>
              <a:t>(</a:t>
            </a:r>
            <a:r>
              <a:rPr lang="en-US" altLang="en-US" sz="1600" b="1" i="1">
                <a:solidFill>
                  <a:srgbClr val="7030A0"/>
                </a:solidFill>
                <a:latin typeface="Book Antiqua" pitchFamily="18" charset="0"/>
              </a:rPr>
              <a:t>Perspectives of Patients with Immediate Access to Test Results Through an Online Patient Portal, B Steitz et al</a:t>
            </a:r>
          </a:p>
          <a:p>
            <a:pPr algn="ctr">
              <a:spcBef>
                <a:spcPct val="0"/>
              </a:spcBef>
              <a:buClrTx/>
              <a:buSzTx/>
              <a:buFontTx/>
              <a:buNone/>
            </a:pPr>
            <a:r>
              <a:rPr lang="en-US" altLang="en-US" sz="1600" b="1" i="1">
                <a:solidFill>
                  <a:srgbClr val="7030A0"/>
                </a:solidFill>
                <a:latin typeface="Book Antiqua" pitchFamily="18" charset="0"/>
              </a:rPr>
              <a:t>JAMA Netw Open. 2023)</a:t>
            </a:r>
            <a:endParaRPr lang="en-US" altLang="en-US" sz="4000" b="1" dirty="0">
              <a:solidFill>
                <a:srgbClr val="7030A0"/>
              </a:solidFill>
              <a:latin typeface="Book Antiqua" pitchFamily="18" charset="0"/>
            </a:endParaRPr>
          </a:p>
        </p:txBody>
      </p:sp>
      <p:pic>
        <p:nvPicPr>
          <p:cNvPr id="5" name="Picture 18">
            <a:extLst>
              <a:ext uri="{FF2B5EF4-FFF2-40B4-BE49-F238E27FC236}">
                <a16:creationId xmlns:a16="http://schemas.microsoft.com/office/drawing/2014/main" id="{38A0A553-07E7-4C50-86CD-1F7D279CB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709" y="125835"/>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785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96824"/>
            <a:ext cx="7886700" cy="1265930"/>
          </a:xfrm>
        </p:spPr>
        <p:txBody>
          <a:bodyPr>
            <a:normAutofit fontScale="90000"/>
          </a:bodyPr>
          <a:lstStyle/>
          <a:p>
            <a:pPr algn="ctr"/>
            <a:r>
              <a:rPr lang="en-US" sz="4400" dirty="0" smtClean="0">
                <a:solidFill>
                  <a:srgbClr val="FF0000"/>
                </a:solidFill>
              </a:rPr>
              <a:t/>
            </a:r>
            <a:br>
              <a:rPr lang="en-US" sz="4400" dirty="0" smtClean="0">
                <a:solidFill>
                  <a:srgbClr val="FF0000"/>
                </a:solidFill>
              </a:rPr>
            </a:br>
            <a:r>
              <a:rPr lang="en-US" sz="4400" dirty="0">
                <a:solidFill>
                  <a:srgbClr val="FF0000"/>
                </a:solidFill>
              </a:rPr>
              <a:t/>
            </a:r>
            <a:br>
              <a:rPr lang="en-US" sz="4400" dirty="0">
                <a:solidFill>
                  <a:srgbClr val="FF0000"/>
                </a:solidFill>
              </a:rPr>
            </a:br>
            <a:r>
              <a:rPr lang="en-US" sz="4400" dirty="0" smtClean="0">
                <a:solidFill>
                  <a:srgbClr val="FF0000"/>
                </a:solidFill>
              </a:rPr>
              <a:t>What </a:t>
            </a:r>
            <a:r>
              <a:rPr lang="en-US" sz="4400" dirty="0">
                <a:solidFill>
                  <a:srgbClr val="FF0000"/>
                </a:solidFill>
              </a:rPr>
              <a:t>did we find??</a:t>
            </a:r>
            <a:r>
              <a:rPr lang="en-US" dirty="0"/>
              <a:t/>
            </a:r>
            <a:br>
              <a:rPr lang="en-US" dirty="0"/>
            </a:br>
            <a:r>
              <a:rPr lang="en-US" dirty="0">
                <a:latin typeface="+mn-lt"/>
              </a:rPr>
              <a:t/>
            </a:r>
            <a:br>
              <a:rPr lang="en-US" dirty="0">
                <a:latin typeface="+mn-lt"/>
              </a:rPr>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5640" y="2130552"/>
            <a:ext cx="7886700" cy="5145903"/>
          </a:xfrm>
        </p:spPr>
        <p:txBody>
          <a:bodyPr>
            <a:normAutofit/>
          </a:bodyPr>
          <a:lstStyle/>
          <a:p>
            <a:pPr>
              <a:lnSpc>
                <a:spcPct val="80000"/>
              </a:lnSpc>
            </a:pPr>
            <a:r>
              <a:rPr lang="en-US" altLang="en-US" sz="2800" dirty="0"/>
              <a:t>Patients with ‘</a:t>
            </a:r>
            <a:r>
              <a:rPr lang="en-US" altLang="en-US" sz="2800" dirty="0">
                <a:solidFill>
                  <a:srgbClr val="FF0000"/>
                </a:solidFill>
              </a:rPr>
              <a:t>adverse effects</a:t>
            </a:r>
            <a:r>
              <a:rPr lang="en-US" altLang="en-US" sz="2800" dirty="0"/>
              <a:t>’ tended to clarify these </a:t>
            </a:r>
            <a:r>
              <a:rPr lang="en-US" altLang="en-US" sz="2800" dirty="0" smtClean="0"/>
              <a:t>as having underlying </a:t>
            </a:r>
            <a:r>
              <a:rPr lang="en-US" altLang="en-US" sz="2800" dirty="0"/>
              <a:t>concerns such as privacy or already existing </a:t>
            </a:r>
            <a:r>
              <a:rPr lang="en-US" altLang="en-US" sz="2800" dirty="0" smtClean="0"/>
              <a:t>issues, </a:t>
            </a:r>
            <a:r>
              <a:rPr lang="en-US" altLang="en-US" sz="2800" dirty="0"/>
              <a:t>or misinterpreted questions when asked</a:t>
            </a:r>
          </a:p>
          <a:p>
            <a:pPr>
              <a:lnSpc>
                <a:spcPct val="80000"/>
              </a:lnSpc>
            </a:pPr>
            <a:endParaRPr lang="en-US" altLang="en-US" sz="2800" dirty="0"/>
          </a:p>
          <a:p>
            <a:pPr>
              <a:lnSpc>
                <a:spcPct val="80000"/>
              </a:lnSpc>
            </a:pPr>
            <a:r>
              <a:rPr lang="en-US" altLang="en-US" sz="2800" dirty="0"/>
              <a:t>Biggest issue, as in medicine, seems to be whether there is </a:t>
            </a:r>
            <a:r>
              <a:rPr lang="en-US" altLang="en-US" sz="2800" dirty="0">
                <a:solidFill>
                  <a:srgbClr val="FF0000"/>
                </a:solidFill>
              </a:rPr>
              <a:t>concordance</a:t>
            </a:r>
            <a:r>
              <a:rPr lang="en-US" altLang="en-US" sz="2800" dirty="0"/>
              <a:t> between what the clinician says in session and what they write in the note </a:t>
            </a:r>
          </a:p>
          <a:p>
            <a:pPr marL="0" indent="0">
              <a:buNone/>
            </a:pPr>
            <a:endParaRPr lang="en-US" dirty="0"/>
          </a:p>
        </p:txBody>
      </p:sp>
      <p:pic>
        <p:nvPicPr>
          <p:cNvPr id="4" name="Picture 18">
            <a:extLst>
              <a:ext uri="{FF2B5EF4-FFF2-40B4-BE49-F238E27FC236}">
                <a16:creationId xmlns:a16="http://schemas.microsoft.com/office/drawing/2014/main" id="{736A20A1-C6C4-4098-891E-881402EAA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346" y="12846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5BCD7FC-B3DC-4AF6-9085-920E56ECCB0A}"/>
              </a:ext>
            </a:extLst>
          </p:cNvPr>
          <p:cNvSpPr/>
          <p:nvPr/>
        </p:nvSpPr>
        <p:spPr>
          <a:xfrm>
            <a:off x="1884680" y="6060221"/>
            <a:ext cx="8422640" cy="800219"/>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a:t>
            </a:r>
            <a:r>
              <a:rPr lang="en-US" altLang="en-US" sz="1400" dirty="0">
                <a:solidFill>
                  <a:schemeClr val="accent2"/>
                </a:solidFill>
              </a:rPr>
              <a:t> </a:t>
            </a:r>
          </a:p>
          <a:p>
            <a:r>
              <a:rPr lang="en-US" sz="1400" dirty="0">
                <a:latin typeface="Arial" panose="020B0604020202020204" pitchFamily="34" charset="0"/>
                <a:cs typeface="Arial" panose="020B0604020202020204" pitchFamily="34" charset="0"/>
                <a:hlinkClick r:id="rId4"/>
              </a:rPr>
              <a:t>https://www.opennotes.org/tools-resources/for-health-care-providers/mental-health/</a:t>
            </a:r>
            <a:endParaRPr lang="en-US" sz="1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89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59992" y="6298479"/>
            <a:ext cx="9235440" cy="323165"/>
          </a:xfrm>
          <a:prstGeom prst="rect">
            <a:avLst/>
          </a:prstGeom>
          <a:solidFill>
            <a:srgbClr val="5F5F5F"/>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sp>
        <p:nvSpPr>
          <p:cNvPr id="11" name="TextBox 10"/>
          <p:cNvSpPr txBox="1"/>
          <p:nvPr/>
        </p:nvSpPr>
        <p:spPr>
          <a:xfrm>
            <a:off x="7616952" y="6042394"/>
            <a:ext cx="3891008" cy="417667"/>
          </a:xfrm>
          <a:prstGeom prst="rtTriangle">
            <a:avLst/>
          </a:prstGeom>
          <a:solidFill>
            <a:schemeClr val="accent2"/>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entury Gothic" panose="020B0502020202020204"/>
              <a:ea typeface="+mn-ea"/>
              <a:cs typeface="Arial" panose="020B0604020202020204" pitchFamily="34" charset="0"/>
            </a:endParaRPr>
          </a:p>
        </p:txBody>
      </p:sp>
      <p:grpSp>
        <p:nvGrpSpPr>
          <p:cNvPr id="13" name="Group 12"/>
          <p:cNvGrpSpPr/>
          <p:nvPr/>
        </p:nvGrpSpPr>
        <p:grpSpPr>
          <a:xfrm>
            <a:off x="9420407" y="6042394"/>
            <a:ext cx="1165609" cy="702601"/>
            <a:chOff x="9349665" y="2103741"/>
            <a:chExt cx="1165609" cy="702601"/>
          </a:xfrm>
        </p:grpSpPr>
        <p:sp>
          <p:nvSpPr>
            <p:cNvPr id="14" name="Rectangle 13"/>
            <p:cNvSpPr/>
            <p:nvPr/>
          </p:nvSpPr>
          <p:spPr>
            <a:xfrm rot="5400000">
              <a:off x="9581169" y="1872237"/>
              <a:ext cx="702601" cy="1165609"/>
            </a:xfrm>
            <a:prstGeom prst="rect">
              <a:avLst/>
            </a:prstGeom>
            <a:solidFill>
              <a:srgbClr val="5D2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1857" y="2242620"/>
              <a:ext cx="1041224" cy="424842"/>
            </a:xfrm>
            <a:prstGeom prst="rect">
              <a:avLst/>
            </a:prstGeom>
          </p:spPr>
        </p:pic>
      </p:grpSp>
      <p:sp>
        <p:nvSpPr>
          <p:cNvPr id="22" name="Title 1"/>
          <p:cNvSpPr>
            <a:spLocks noGrp="1"/>
          </p:cNvSpPr>
          <p:nvPr>
            <p:ph type="title"/>
          </p:nvPr>
        </p:nvSpPr>
        <p:spPr>
          <a:xfrm>
            <a:off x="608155" y="109728"/>
            <a:ext cx="10515600" cy="1325563"/>
          </a:xfrm>
        </p:spPr>
        <p:txBody>
          <a:bodyPr/>
          <a:lstStyle/>
          <a:p>
            <a:pPr algn="ctr"/>
            <a:r>
              <a:rPr lang="en-US" dirty="0" smtClean="0">
                <a:solidFill>
                  <a:srgbClr val="C00000"/>
                </a:solidFill>
                <a:latin typeface="Arial Narrow" panose="020B0606020202030204" pitchFamily="34" charset="0"/>
                <a:cs typeface="Arial" panose="020B0604020202020204" pitchFamily="34" charset="0"/>
              </a:rPr>
              <a:t>     PRIVACY </a:t>
            </a:r>
            <a:r>
              <a:rPr lang="en-US" dirty="0">
                <a:solidFill>
                  <a:srgbClr val="C00000"/>
                </a:solidFill>
                <a:latin typeface="Arial Narrow" panose="020B0606020202030204" pitchFamily="34" charset="0"/>
                <a:cs typeface="Arial" panose="020B0604020202020204" pitchFamily="34" charset="0"/>
              </a:rPr>
              <a:t>VS CONFIDENTIALITY </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43" y="1219200"/>
            <a:ext cx="77803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1676400" y="5582757"/>
            <a:ext cx="9372600" cy="437043"/>
          </a:xfrm>
          <a:prstGeom prst="rect">
            <a:avLst/>
          </a:prstGeom>
          <a:solidFill>
            <a:schemeClr val="bg1"/>
          </a:solidFill>
          <a:ln>
            <a:noFill/>
          </a:ln>
        </p:spPr>
        <p:txBody>
          <a:bodyPr wrap="square">
            <a:spAutoFit/>
          </a:bodyPr>
          <a:lstStyle>
            <a:lvl1pPr>
              <a:spcBef>
                <a:spcPct val="20000"/>
              </a:spcBef>
              <a:buClr>
                <a:srgbClr val="FFFF00"/>
              </a:buClr>
              <a:buSzPct val="70000"/>
              <a:buFont typeface="Wingdings" pitchFamily="2" charset="2"/>
              <a:buChar char="n"/>
              <a:defRPr sz="2500">
                <a:solidFill>
                  <a:schemeClr val="tx1"/>
                </a:solidFill>
                <a:latin typeface="Bookman Old Style" pitchFamily="18" charset="0"/>
                <a:ea typeface="MS PGothic" pitchFamily="34" charset="-128"/>
              </a:defRPr>
            </a:lvl1pPr>
            <a:lvl2pPr marL="742950" indent="-285750">
              <a:spcBef>
                <a:spcPct val="20000"/>
              </a:spcBef>
              <a:buClr>
                <a:srgbClr val="FFFF00"/>
              </a:buClr>
              <a:buSzPct val="70000"/>
              <a:buFont typeface="Wingdings" pitchFamily="2" charset="2"/>
              <a:buChar char="n"/>
              <a:defRPr sz="2200">
                <a:solidFill>
                  <a:schemeClr val="tx1"/>
                </a:solidFill>
                <a:latin typeface="Bookman Old Style" pitchFamily="18" charset="0"/>
                <a:ea typeface="MS PGothic" pitchFamily="34" charset="-128"/>
              </a:defRPr>
            </a:lvl2pPr>
            <a:lvl3pPr marL="11430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3pPr>
            <a:lvl4pPr marL="16002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4pPr>
            <a:lvl5pPr marL="2057400" indent="-228600">
              <a:spcBef>
                <a:spcPct val="20000"/>
              </a:spcBef>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5pPr>
            <a:lvl6pPr marL="25146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6pPr>
            <a:lvl7pPr marL="29718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7pPr>
            <a:lvl8pPr marL="34290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8pPr>
            <a:lvl9pPr marL="3886200" indent="-228600" eaLnBrk="0" fontAlgn="base" hangingPunct="0">
              <a:spcBef>
                <a:spcPct val="20000"/>
              </a:spcBef>
              <a:spcAft>
                <a:spcPct val="0"/>
              </a:spcAft>
              <a:buClr>
                <a:srgbClr val="FFFF00"/>
              </a:buClr>
              <a:buSzPct val="70000"/>
              <a:buFont typeface="Wingdings" pitchFamily="2" charset="2"/>
              <a:buChar char="n"/>
              <a:defRPr sz="2000">
                <a:solidFill>
                  <a:schemeClr val="tx1"/>
                </a:solidFill>
                <a:latin typeface="Bookman Old Style" pitchFamily="18" charset="0"/>
                <a:ea typeface="MS PGothic" pitchFamily="34" charset="-128"/>
              </a:defRPr>
            </a:lvl9pPr>
          </a:lstStyle>
          <a:p>
            <a:pPr>
              <a:lnSpc>
                <a:spcPct val="80000"/>
              </a:lnSpc>
              <a:spcBef>
                <a:spcPct val="0"/>
              </a:spcBef>
              <a:buClrTx/>
              <a:buSzTx/>
              <a:buFontTx/>
              <a:buNone/>
            </a:pPr>
            <a:r>
              <a:rPr lang="en-US" altLang="en-US" sz="2800" dirty="0">
                <a:solidFill>
                  <a:srgbClr val="C00000"/>
                </a:solidFill>
                <a:latin typeface="Arial Narrow" panose="020B0606020202030204" pitchFamily="34" charset="0"/>
              </a:rPr>
              <a:t>Many share with family members</a:t>
            </a:r>
          </a:p>
        </p:txBody>
      </p:sp>
    </p:spTree>
    <p:extLst>
      <p:ext uri="{BB962C8B-B14F-4D97-AF65-F5344CB8AC3E}">
        <p14:creationId xmlns:p14="http://schemas.microsoft.com/office/powerpoint/2010/main" val="4626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Polling Question #1</a:t>
            </a:r>
            <a:endParaRPr lang="en-US" dirty="0"/>
          </a:p>
        </p:txBody>
      </p:sp>
      <p:sp>
        <p:nvSpPr>
          <p:cNvPr id="3" name="Text Placeholder 2"/>
          <p:cNvSpPr>
            <a:spLocks noGrp="1"/>
          </p:cNvSpPr>
          <p:nvPr>
            <p:ph type="body" idx="2"/>
          </p:nvPr>
        </p:nvSpPr>
        <p:spPr/>
        <p:txBody>
          <a:bodyPr/>
          <a:lstStyle/>
          <a:p>
            <a:r>
              <a:rPr lang="en-US" dirty="0" smtClean="0"/>
              <a:t>Tell us your role in the health system</a:t>
            </a:r>
          </a:p>
          <a:p>
            <a:pPr lvl="1"/>
            <a:r>
              <a:rPr lang="en-US" sz="2800" dirty="0"/>
              <a:t>Physician</a:t>
            </a:r>
          </a:p>
          <a:p>
            <a:pPr lvl="1"/>
            <a:r>
              <a:rPr lang="en-US" sz="2800" dirty="0" smtClean="0"/>
              <a:t>Nurse/Nurse Practitioner</a:t>
            </a:r>
            <a:endParaRPr lang="en-US" sz="2800" dirty="0"/>
          </a:p>
          <a:p>
            <a:pPr lvl="1"/>
            <a:r>
              <a:rPr lang="en-US" sz="2800" dirty="0" smtClean="0"/>
              <a:t>Health Information Professional</a:t>
            </a:r>
            <a:endParaRPr lang="en-US" sz="2800" dirty="0"/>
          </a:p>
          <a:p>
            <a:pPr lvl="1"/>
            <a:r>
              <a:rPr lang="en-US" sz="2800" dirty="0"/>
              <a:t>Patient</a:t>
            </a:r>
          </a:p>
          <a:p>
            <a:pPr lvl="1"/>
            <a:r>
              <a:rPr lang="en-US" sz="2800" dirty="0" smtClean="0"/>
              <a:t>Other </a:t>
            </a:r>
            <a:r>
              <a:rPr lang="en-US" sz="2800" dirty="0"/>
              <a:t>- specify</a:t>
            </a:r>
          </a:p>
          <a:p>
            <a:endParaRPr lang="en-US" dirty="0"/>
          </a:p>
        </p:txBody>
      </p:sp>
    </p:spTree>
    <p:extLst>
      <p:ext uri="{BB962C8B-B14F-4D97-AF65-F5344CB8AC3E}">
        <p14:creationId xmlns:p14="http://schemas.microsoft.com/office/powerpoint/2010/main" val="2648818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402597"/>
            <a:ext cx="7886700" cy="1123627"/>
          </a:xfrm>
        </p:spPr>
        <p:txBody>
          <a:bodyPr>
            <a:normAutofit/>
          </a:bodyPr>
          <a:lstStyle/>
          <a:p>
            <a:r>
              <a:rPr lang="en-US" sz="4400" dirty="0">
                <a:solidFill>
                  <a:srgbClr val="7030A0"/>
                </a:solidFill>
                <a:latin typeface="+mn-lt"/>
              </a:rPr>
              <a:t>Special Population Concerns</a:t>
            </a:r>
          </a:p>
        </p:txBody>
      </p:sp>
      <p:sp>
        <p:nvSpPr>
          <p:cNvPr id="3" name="Content Placeholder 2"/>
          <p:cNvSpPr>
            <a:spLocks noGrp="1"/>
          </p:cNvSpPr>
          <p:nvPr>
            <p:ph idx="1"/>
          </p:nvPr>
        </p:nvSpPr>
        <p:spPr>
          <a:xfrm>
            <a:off x="2152650" y="2704453"/>
            <a:ext cx="7886700" cy="3821425"/>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-Adolescents/Pediatrics </a:t>
            </a:r>
          </a:p>
          <a:p>
            <a:pPr marL="0" indent="0">
              <a:buNone/>
            </a:pPr>
            <a:r>
              <a:rPr lang="en-US" sz="3600" dirty="0">
                <a:latin typeface="Arial" panose="020B0604020202020204" pitchFamily="34" charset="0"/>
                <a:cs typeface="Arial" panose="020B0604020202020204" pitchFamily="34" charset="0"/>
              </a:rPr>
              <a:t>-Domestic Violence </a:t>
            </a:r>
          </a:p>
          <a:p>
            <a:pPr marL="0" indent="0">
              <a:buNone/>
            </a:pPr>
            <a:r>
              <a:rPr lang="en-US" sz="3600" dirty="0">
                <a:latin typeface="Arial" panose="020B0604020202020204" pitchFamily="34" charset="0"/>
                <a:cs typeface="Arial" panose="020B0604020202020204" pitchFamily="34" charset="0"/>
              </a:rPr>
              <a:t>-</a:t>
            </a:r>
            <a:r>
              <a:rPr lang="en-US" sz="3600" dirty="0" smtClean="0">
                <a:latin typeface="Arial" panose="020B0604020202020204" pitchFamily="34" charset="0"/>
                <a:cs typeface="Arial" panose="020B0604020202020204" pitchFamily="34" charset="0"/>
              </a:rPr>
              <a:t>Child/Elder/Disabled Abuse/Neglect</a:t>
            </a:r>
            <a:endParaRPr lang="en-US" sz="3600" dirty="0">
              <a:latin typeface="Arial" panose="020B0604020202020204" pitchFamily="34" charset="0"/>
              <a:cs typeface="Arial" panose="020B0604020202020204" pitchFamily="34" charset="0"/>
            </a:endParaRPr>
          </a:p>
        </p:txBody>
      </p:sp>
      <p:pic>
        <p:nvPicPr>
          <p:cNvPr id="4" name="Picture 18">
            <a:extLst>
              <a:ext uri="{FF2B5EF4-FFF2-40B4-BE49-F238E27FC236}">
                <a16:creationId xmlns:a16="http://schemas.microsoft.com/office/drawing/2014/main" id="{7F292D0A-EEA8-4C7C-942A-6B9002C30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16003"/>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E5F99B-60EE-43AC-9797-02D3C7AE1D69}"/>
              </a:ext>
            </a:extLst>
          </p:cNvPr>
          <p:cNvSpPr/>
          <p:nvPr/>
        </p:nvSpPr>
        <p:spPr>
          <a:xfrm>
            <a:off x="1981200" y="5993518"/>
            <a:ext cx="8422640" cy="369332"/>
          </a:xfrm>
          <a:prstGeom prst="rect">
            <a:avLst/>
          </a:prstGeom>
        </p:spPr>
        <p:txBody>
          <a:bodyPr wrap="square">
            <a:spAutoFit/>
          </a:bodyPr>
          <a:lstStyle/>
          <a:p>
            <a:endParaRPr lang="en-US" dirty="0"/>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C243BBE-D385-435C-8FD1-045AC0FDD291}"/>
              </a:ext>
            </a:extLst>
          </p:cNvPr>
          <p:cNvSpPr/>
          <p:nvPr/>
        </p:nvSpPr>
        <p:spPr>
          <a:xfrm>
            <a:off x="2152650" y="6064649"/>
            <a:ext cx="842264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hlinkClick r:id="rId4"/>
              </a:rPr>
              <a:t>https://www.opennotes.org/tools-resources/for-health-care-providers/mental-health/</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08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48979"/>
            <a:ext cx="7886700" cy="1325563"/>
          </a:xfrm>
        </p:spPr>
        <p:txBody>
          <a:bodyPr>
            <a:normAutofit fontScale="90000"/>
          </a:bodyPr>
          <a:lstStyle/>
          <a:p>
            <a:r>
              <a:rPr lang="en-US" dirty="0">
                <a:solidFill>
                  <a:srgbClr val="7030A0"/>
                </a:solidFill>
                <a:latin typeface="+mn-lt"/>
              </a:rPr>
              <a:t>Writing Open Notes Tips</a:t>
            </a:r>
          </a:p>
        </p:txBody>
      </p:sp>
      <p:sp>
        <p:nvSpPr>
          <p:cNvPr id="3" name="Content Placeholder 2"/>
          <p:cNvSpPr>
            <a:spLocks noGrp="1"/>
          </p:cNvSpPr>
          <p:nvPr>
            <p:ph idx="1"/>
          </p:nvPr>
        </p:nvSpPr>
        <p:spPr>
          <a:xfrm>
            <a:off x="2152650" y="2174541"/>
            <a:ext cx="7886700" cy="4351338"/>
          </a:xfrm>
        </p:spPr>
        <p:txBody>
          <a:bodyPr>
            <a:normAutofit fontScale="92500"/>
          </a:bodyPr>
          <a:lstStyle/>
          <a:p>
            <a:r>
              <a:rPr lang="en-US" b="1" dirty="0">
                <a:latin typeface="Arial" panose="020B0604020202020204" pitchFamily="34" charset="0"/>
                <a:cs typeface="Arial" panose="020B0604020202020204" pitchFamily="34" charset="0"/>
              </a:rPr>
              <a:t>The invitation is important</a:t>
            </a:r>
          </a:p>
          <a:p>
            <a:r>
              <a:rPr lang="en-US" b="1" dirty="0">
                <a:latin typeface="Arial" panose="020B0604020202020204" pitchFamily="34" charset="0"/>
                <a:cs typeface="Arial" panose="020B0604020202020204" pitchFamily="34" charset="0"/>
              </a:rPr>
              <a:t>Promote transparency</a:t>
            </a:r>
          </a:p>
          <a:p>
            <a:r>
              <a:rPr lang="en-US" b="1" dirty="0">
                <a:latin typeface="Arial" panose="020B0604020202020204" pitchFamily="34" charset="0"/>
                <a:cs typeface="Arial" panose="020B0604020202020204" pitchFamily="34" charset="0"/>
              </a:rPr>
              <a:t>Use plain </a:t>
            </a:r>
            <a:r>
              <a:rPr lang="en-US" b="1" dirty="0" smtClean="0">
                <a:latin typeface="Arial" panose="020B0604020202020204" pitchFamily="34" charset="0"/>
                <a:cs typeface="Arial" panose="020B0604020202020204" pitchFamily="34" charset="0"/>
              </a:rPr>
              <a:t>language and patient quotes</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Engage patients in the documentation</a:t>
            </a:r>
          </a:p>
          <a:p>
            <a:r>
              <a:rPr lang="en-US" b="1" dirty="0">
                <a:latin typeface="Arial" panose="020B0604020202020204" pitchFamily="34" charset="0"/>
                <a:cs typeface="Arial" panose="020B0604020202020204" pitchFamily="34" charset="0"/>
              </a:rPr>
              <a:t>Develop options if a patient’s access to notes may carry more risk than benefit</a:t>
            </a:r>
          </a:p>
          <a:p>
            <a:r>
              <a:rPr lang="en-US" b="1" dirty="0">
                <a:latin typeface="Arial" panose="020B0604020202020204" pitchFamily="34" charset="0"/>
                <a:cs typeface="Arial" panose="020B0604020202020204" pitchFamily="34" charset="0"/>
              </a:rPr>
              <a:t>Discuss the diagnosis </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18">
            <a:extLst>
              <a:ext uri="{FF2B5EF4-FFF2-40B4-BE49-F238E27FC236}">
                <a16:creationId xmlns:a16="http://schemas.microsoft.com/office/drawing/2014/main" id="{7F292D0A-EEA8-4C7C-942A-6B9002C30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16003"/>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E5F99B-60EE-43AC-9797-02D3C7AE1D69}"/>
              </a:ext>
            </a:extLst>
          </p:cNvPr>
          <p:cNvSpPr/>
          <p:nvPr/>
        </p:nvSpPr>
        <p:spPr>
          <a:xfrm>
            <a:off x="1981200" y="5993518"/>
            <a:ext cx="8422640" cy="369332"/>
          </a:xfrm>
          <a:prstGeom prst="rect">
            <a:avLst/>
          </a:prstGeom>
        </p:spPr>
        <p:txBody>
          <a:bodyPr wrap="square">
            <a:spAutoFit/>
          </a:bodyPr>
          <a:lstStyle/>
          <a:p>
            <a:endParaRPr lang="en-US" dirty="0"/>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C243BBE-D385-435C-8FD1-045AC0FDD291}"/>
              </a:ext>
            </a:extLst>
          </p:cNvPr>
          <p:cNvSpPr/>
          <p:nvPr/>
        </p:nvSpPr>
        <p:spPr>
          <a:xfrm>
            <a:off x="2152650" y="6064649"/>
            <a:ext cx="8422640"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4"/>
              </a:rPr>
              <a:t>https</a:t>
            </a:r>
            <a:r>
              <a:rPr lang="en-US" sz="1400" dirty="0">
                <a:latin typeface="Arial" panose="020B0604020202020204" pitchFamily="34" charset="0"/>
                <a:cs typeface="Arial" panose="020B0604020202020204" pitchFamily="34" charset="0"/>
                <a:hlinkClick r:id="rId4"/>
              </a:rPr>
              <a:t>://www.opennotes.org/tools-resources/for-health-care-providers/mental-health/</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62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977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171" name="Title 1"/>
          <p:cNvSpPr>
            <a:spLocks noGrp="1"/>
          </p:cNvSpPr>
          <p:nvPr>
            <p:ph type="ctrTitle"/>
          </p:nvPr>
        </p:nvSpPr>
        <p:spPr>
          <a:xfrm>
            <a:off x="1524000" y="1219200"/>
            <a:ext cx="9144000" cy="1524000"/>
          </a:xfrm>
        </p:spPr>
        <p:txBody>
          <a:bodyPr>
            <a:noAutofit/>
          </a:bodyPr>
          <a:lstStyle/>
          <a:p>
            <a:pPr algn="ctr" eaLnBrk="1" hangingPunct="1"/>
            <a:r>
              <a:rPr lang="en-US" altLang="en-US" dirty="0">
                <a:solidFill>
                  <a:srgbClr val="FF0000"/>
                </a:solidFill>
                <a:latin typeface="Book Antiqua" pitchFamily="18" charset="0"/>
              </a:rPr>
              <a:t>Thanks!</a:t>
            </a:r>
            <a:br>
              <a:rPr lang="en-US" altLang="en-US" dirty="0">
                <a:solidFill>
                  <a:srgbClr val="FF0000"/>
                </a:solidFill>
                <a:latin typeface="Book Antiqua" pitchFamily="18" charset="0"/>
              </a:rPr>
            </a:br>
            <a:r>
              <a:rPr lang="en-US" altLang="en-US" dirty="0">
                <a:solidFill>
                  <a:srgbClr val="FF0000"/>
                </a:solidFill>
                <a:latin typeface="Book Antiqua" pitchFamily="18" charset="0"/>
              </a:rPr>
              <a:t>Questions??</a:t>
            </a:r>
          </a:p>
        </p:txBody>
      </p:sp>
      <p:sp>
        <p:nvSpPr>
          <p:cNvPr id="7172" name="Subtitle 2"/>
          <p:cNvSpPr>
            <a:spLocks noGrp="1"/>
          </p:cNvSpPr>
          <p:nvPr>
            <p:ph type="subTitle" idx="1"/>
          </p:nvPr>
        </p:nvSpPr>
        <p:spPr>
          <a:xfrm>
            <a:off x="2209800" y="2895600"/>
            <a:ext cx="7772400" cy="4038600"/>
          </a:xfrm>
        </p:spPr>
        <p:txBody>
          <a:bodyPr/>
          <a:lstStyle/>
          <a:p>
            <a:pPr eaLnBrk="1" hangingPunct="1">
              <a:lnSpc>
                <a:spcPct val="70000"/>
              </a:lnSpc>
            </a:pPr>
            <a:endParaRPr lang="en-US" altLang="en-US" sz="2800" dirty="0">
              <a:solidFill>
                <a:schemeClr val="tx1"/>
              </a:solidFill>
              <a:latin typeface="Book Antiqua" pitchFamily="18" charset="0"/>
            </a:endParaRPr>
          </a:p>
          <a:p>
            <a:pPr eaLnBrk="1" hangingPunct="1">
              <a:lnSpc>
                <a:spcPct val="70000"/>
              </a:lnSpc>
            </a:pPr>
            <a:endParaRPr lang="en-US" altLang="en-US" sz="1800" dirty="0">
              <a:solidFill>
                <a:schemeClr val="tx1"/>
              </a:solidFill>
              <a:latin typeface="Book Antiqua" pitchFamily="18" charset="0"/>
            </a:endParaRPr>
          </a:p>
          <a:p>
            <a:pPr eaLnBrk="1" hangingPunct="1">
              <a:lnSpc>
                <a:spcPct val="70000"/>
              </a:lnSpc>
            </a:pPr>
            <a:endParaRPr lang="en-US" altLang="en-US" sz="1800" dirty="0">
              <a:solidFill>
                <a:schemeClr val="tx1"/>
              </a:solidFill>
              <a:latin typeface="Book Antiqua" pitchFamily="18" charset="0"/>
            </a:endParaRPr>
          </a:p>
          <a:p>
            <a:pPr eaLnBrk="1" hangingPunct="1">
              <a:lnSpc>
                <a:spcPct val="70000"/>
              </a:lnSpc>
            </a:pPr>
            <a:endParaRPr lang="en-US" altLang="en-US" sz="2400" dirty="0">
              <a:solidFill>
                <a:schemeClr val="tx1"/>
              </a:solidFill>
              <a:latin typeface="Book Antiqua" pitchFamily="18" charset="0"/>
            </a:endParaRPr>
          </a:p>
          <a:p>
            <a:pPr eaLnBrk="1" hangingPunct="1">
              <a:lnSpc>
                <a:spcPct val="70000"/>
              </a:lnSpc>
            </a:pPr>
            <a:endParaRPr lang="en-US" altLang="en-US" sz="1200" dirty="0">
              <a:solidFill>
                <a:schemeClr val="tx1"/>
              </a:solidFill>
              <a:latin typeface="Book Antiqua" pitchFamily="18" charset="0"/>
            </a:endParaRPr>
          </a:p>
          <a:p>
            <a:pPr eaLnBrk="1" hangingPunct="1">
              <a:lnSpc>
                <a:spcPct val="70000"/>
              </a:lnSpc>
            </a:pPr>
            <a:endParaRPr lang="en-US" altLang="en-US" sz="700" dirty="0">
              <a:solidFill>
                <a:schemeClr val="tx1"/>
              </a:solidFill>
              <a:latin typeface="Arial" charset="0"/>
            </a:endParaRPr>
          </a:p>
        </p:txBody>
      </p:sp>
      <p:pic>
        <p:nvPicPr>
          <p:cNvPr id="71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3663"/>
            <a:ext cx="2286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9"/>
          <p:cNvPicPr>
            <a:picLocks noChangeAspect="1" noChangeArrowheads="1"/>
          </p:cNvPicPr>
          <p:nvPr/>
        </p:nvPicPr>
        <p:blipFill>
          <a:blip r:embed="rId5">
            <a:extLst>
              <a:ext uri="{28A0092B-C50C-407E-A947-70E740481C1C}">
                <a14:useLocalDpi xmlns:a14="http://schemas.microsoft.com/office/drawing/2010/main" val="0"/>
              </a:ext>
            </a:extLst>
          </a:blip>
          <a:srcRect l="57823" t="8725" r="32440" b="81012"/>
          <a:stretch>
            <a:fillRect/>
          </a:stretch>
        </p:blipFill>
        <p:spPr bwMode="auto">
          <a:xfrm>
            <a:off x="8915400" y="152400"/>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52863" y="3198168"/>
            <a:ext cx="4886274" cy="3046988"/>
          </a:xfrm>
          <a:prstGeom prst="rect">
            <a:avLst/>
          </a:prstGeom>
        </p:spPr>
        <p:txBody>
          <a:bodyPr wrap="none">
            <a:spAutoFit/>
          </a:bodyPr>
          <a:lstStyle/>
          <a:p>
            <a:pPr algn="ctr">
              <a:defRPr/>
            </a:pPr>
            <a:r>
              <a:rPr lang="en-US" sz="2400" dirty="0">
                <a:ln>
                  <a:solidFill>
                    <a:srgbClr val="FFFF00"/>
                  </a:solidFill>
                </a:ln>
                <a:solidFill>
                  <a:srgbClr val="002060"/>
                </a:solidFill>
                <a:latin typeface="Book Antiqua"/>
                <a:cs typeface="Book Antiqua"/>
                <a:hlinkClick r:id="rId6">
                  <a:extLst>
                    <a:ext uri="{A12FA001-AC4F-418D-AE19-62706E023703}">
                      <ahyp:hlinkClr xmlns="" xmlns:ahyp="http://schemas.microsoft.com/office/drawing/2018/hyperlinkcolor" val="tx"/>
                    </a:ext>
                  </a:extLst>
                </a:hlinkClick>
              </a:rPr>
              <a:t>www.myopennotes.org</a:t>
            </a:r>
            <a:endParaRPr lang="en-US" sz="2400" dirty="0">
              <a:ln>
                <a:solidFill>
                  <a:srgbClr val="FFFF00"/>
                </a:solidFill>
              </a:ln>
              <a:solidFill>
                <a:srgbClr val="002060"/>
              </a:solidFill>
              <a:latin typeface="Book Antiqua"/>
              <a:cs typeface="Book Antiqua"/>
            </a:endParaRPr>
          </a:p>
          <a:p>
            <a:pPr algn="ctr">
              <a:defRPr/>
            </a:pPr>
            <a:endParaRPr lang="en-US" sz="2400" dirty="0">
              <a:ln>
                <a:solidFill>
                  <a:srgbClr val="FFFF00"/>
                </a:solidFill>
              </a:ln>
              <a:solidFill>
                <a:srgbClr val="000000"/>
              </a:solidFill>
              <a:latin typeface="Book Antiqua"/>
              <a:cs typeface="Book Antiqua"/>
            </a:endParaRPr>
          </a:p>
          <a:p>
            <a:pPr algn="ctr">
              <a:defRPr/>
            </a:pPr>
            <a:endParaRPr lang="en-US" sz="2400" dirty="0">
              <a:ln>
                <a:solidFill>
                  <a:srgbClr val="FFFF00"/>
                </a:solidFill>
              </a:ln>
              <a:solidFill>
                <a:srgbClr val="000000"/>
              </a:solidFill>
              <a:latin typeface="Book Antiqua"/>
              <a:cs typeface="Book Antiqua"/>
            </a:endParaRPr>
          </a:p>
          <a:p>
            <a:pPr algn="ctr">
              <a:defRPr/>
            </a:pPr>
            <a:r>
              <a:rPr lang="en-US" sz="2400" dirty="0">
                <a:ln>
                  <a:solidFill>
                    <a:srgbClr val="FFFF00"/>
                  </a:solidFill>
                </a:ln>
                <a:solidFill>
                  <a:schemeClr val="accent1">
                    <a:lumMod val="50000"/>
                  </a:schemeClr>
                </a:solidFill>
                <a:latin typeface="Book Antiqua"/>
                <a:cs typeface="Book Antiqua"/>
              </a:rPr>
              <a:t>Contact:</a:t>
            </a:r>
          </a:p>
          <a:p>
            <a:pPr algn="ctr">
              <a:defRPr/>
            </a:pPr>
            <a:r>
              <a:rPr lang="en-US" sz="2400" dirty="0">
                <a:ln>
                  <a:solidFill>
                    <a:srgbClr val="FFFF00"/>
                  </a:solidFill>
                </a:ln>
                <a:solidFill>
                  <a:schemeClr val="accent1">
                    <a:lumMod val="50000"/>
                  </a:schemeClr>
                </a:solidFill>
                <a:latin typeface="Book Antiqua"/>
                <a:cs typeface="Book Antiqua"/>
                <a:hlinkClick r:id="rId7"/>
              </a:rPr>
              <a:t>myopennotes@bidmc.harvard.edu</a:t>
            </a:r>
            <a:endParaRPr lang="en-US" sz="2400" dirty="0">
              <a:ln>
                <a:solidFill>
                  <a:srgbClr val="FFFF00"/>
                </a:solidFill>
              </a:ln>
              <a:solidFill>
                <a:schemeClr val="accent1">
                  <a:lumMod val="50000"/>
                </a:schemeClr>
              </a:solidFill>
              <a:latin typeface="Book Antiqua"/>
              <a:cs typeface="Book Antiqua"/>
            </a:endParaRPr>
          </a:p>
          <a:p>
            <a:pPr algn="ctr">
              <a:defRPr/>
            </a:pPr>
            <a:endParaRPr lang="en-US" sz="2400" dirty="0">
              <a:ln>
                <a:solidFill>
                  <a:srgbClr val="FFFF00"/>
                </a:solidFill>
              </a:ln>
              <a:solidFill>
                <a:schemeClr val="accent1">
                  <a:lumMod val="50000"/>
                </a:schemeClr>
              </a:solidFill>
              <a:latin typeface="Book Antiqua"/>
              <a:cs typeface="Book Antiqua"/>
            </a:endParaRPr>
          </a:p>
          <a:p>
            <a:pPr algn="ctr">
              <a:defRPr/>
            </a:pPr>
            <a:r>
              <a:rPr lang="en-US" sz="2400" dirty="0">
                <a:ln>
                  <a:solidFill>
                    <a:srgbClr val="FFFF00"/>
                  </a:solidFill>
                </a:ln>
                <a:solidFill>
                  <a:schemeClr val="accent1">
                    <a:lumMod val="50000"/>
                  </a:schemeClr>
                </a:solidFill>
                <a:latin typeface="Book Antiqua"/>
                <a:cs typeface="Book Antiqua"/>
              </a:rPr>
              <a:t>soneill2@bidmc.harvard.edu</a:t>
            </a:r>
          </a:p>
          <a:p>
            <a:pPr algn="ctr">
              <a:defRPr/>
            </a:pPr>
            <a:endParaRPr lang="en-US" sz="2400" dirty="0">
              <a:ln>
                <a:solidFill>
                  <a:srgbClr val="FFFF00"/>
                </a:solidFill>
              </a:ln>
              <a:solidFill>
                <a:srgbClr val="FF0000"/>
              </a:solidFill>
              <a:latin typeface="Book Antiqua"/>
              <a:cs typeface="Book Antiqua"/>
            </a:endParaRPr>
          </a:p>
        </p:txBody>
      </p:sp>
    </p:spTree>
    <p:extLst>
      <p:ext uri="{BB962C8B-B14F-4D97-AF65-F5344CB8AC3E}">
        <p14:creationId xmlns:p14="http://schemas.microsoft.com/office/powerpoint/2010/main" val="365677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Voice of the Privacy Commissioner - Diane Aldridge</a:t>
            </a:r>
            <a:endParaRPr lang="en-US" dirty="0"/>
          </a:p>
        </p:txBody>
      </p:sp>
      <p:sp>
        <p:nvSpPr>
          <p:cNvPr id="3" name="Text Placeholder 2"/>
          <p:cNvSpPr>
            <a:spLocks noGrp="1"/>
          </p:cNvSpPr>
          <p:nvPr>
            <p:ph type="body" idx="2"/>
          </p:nvPr>
        </p:nvSpPr>
        <p:spPr/>
        <p:txBody>
          <a:bodyPr>
            <a:normAutofit/>
          </a:bodyPr>
          <a:lstStyle/>
          <a:p>
            <a:pPr marL="25400" indent="0">
              <a:buNone/>
            </a:pPr>
            <a:r>
              <a:rPr lang="en-CA" dirty="0" smtClean="0"/>
              <a:t>Diane has a </a:t>
            </a:r>
            <a:r>
              <a:rPr lang="en-CA" dirty="0"/>
              <a:t>Canadian Institute of Access and Privacy Professional (CIAPP) Professional Master’s designation (CIAPP-M) </a:t>
            </a:r>
            <a:r>
              <a:rPr lang="en-CA" dirty="0" smtClean="0"/>
              <a:t>and has spent time working </a:t>
            </a:r>
            <a:r>
              <a:rPr lang="en-CA" dirty="0"/>
              <a:t>for different organizations including two health </a:t>
            </a:r>
            <a:r>
              <a:rPr lang="en-CA" dirty="0" smtClean="0"/>
              <a:t>regions and WCB. She joined the Office </a:t>
            </a:r>
            <a:r>
              <a:rPr lang="en-CA" dirty="0"/>
              <a:t>of the Saskatchewan Information and Privacy Commissioner (OIPC</a:t>
            </a:r>
            <a:r>
              <a:rPr lang="en-CA" dirty="0" smtClean="0"/>
              <a:t>) in 2004 and is now Deputy Privacy Commissioner</a:t>
            </a:r>
            <a:r>
              <a:rPr lang="en-CA" smtClean="0"/>
              <a:t>, responsible for access/correction </a:t>
            </a:r>
            <a:r>
              <a:rPr lang="en-CA" dirty="0"/>
              <a:t>reviews and privacy investigations.</a:t>
            </a:r>
            <a:endParaRPr lang="en-US" dirty="0"/>
          </a:p>
        </p:txBody>
      </p:sp>
    </p:spTree>
    <p:extLst>
      <p:ext uri="{BB962C8B-B14F-4D97-AF65-F5344CB8AC3E}">
        <p14:creationId xmlns:p14="http://schemas.microsoft.com/office/powerpoint/2010/main" val="35516045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Alyx Larocque</a:t>
            </a:r>
            <a:endParaRPr lang="en-US" dirty="0"/>
          </a:p>
        </p:txBody>
      </p:sp>
      <p:sp>
        <p:nvSpPr>
          <p:cNvPr id="3" name="Text Placeholder 2"/>
          <p:cNvSpPr>
            <a:spLocks noGrp="1"/>
          </p:cNvSpPr>
          <p:nvPr>
            <p:ph type="body" idx="2"/>
          </p:nvPr>
        </p:nvSpPr>
        <p:spPr/>
        <p:txBody>
          <a:bodyPr/>
          <a:lstStyle/>
          <a:p>
            <a:r>
              <a:rPr lang="en-US" dirty="0"/>
              <a:t>Alyx Larocque is the Executive Director of Research, Policy, and Compliance at the OIPC. She graduated from the University of Regina with a bachelor’s degree in Arts (majoring in Psychology) and a bachelor’s degree in Social Work and has a master’s degree in Public Policy. She has worked for both the federal and provincial governments for the past 24 years, including several years with the Ministry of Social Services working in child protection and quality management.</a:t>
            </a:r>
          </a:p>
          <a:p>
            <a:endParaRPr lang="en-US" dirty="0"/>
          </a:p>
        </p:txBody>
      </p:sp>
    </p:spTree>
    <p:extLst>
      <p:ext uri="{BB962C8B-B14F-4D97-AF65-F5344CB8AC3E}">
        <p14:creationId xmlns:p14="http://schemas.microsoft.com/office/powerpoint/2010/main" val="819279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Diane Aldridge</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NONE</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484288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Alyx Larocque</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NONE</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2605599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a:bodyPr>
          <a:lstStyle/>
          <a:p>
            <a:r>
              <a:rPr lang="en-US" dirty="0"/>
              <a:t>Office of the Information and Privacy Commissioner</a:t>
            </a:r>
            <a:endParaRPr lang="en-CA" dirty="0"/>
          </a:p>
        </p:txBody>
      </p:sp>
      <p:sp>
        <p:nvSpPr>
          <p:cNvPr id="3" name="Text Placeholder 2"/>
          <p:cNvSpPr>
            <a:spLocks noGrp="1"/>
          </p:cNvSpPr>
          <p:nvPr>
            <p:ph type="body" idx="2"/>
          </p:nvPr>
        </p:nvSpPr>
        <p:spPr/>
        <p:txBody>
          <a:bodyPr>
            <a:normAutofit fontScale="92500" lnSpcReduction="20000"/>
          </a:bodyPr>
          <a:lstStyle/>
          <a:p>
            <a:r>
              <a:rPr lang="en-US" dirty="0"/>
              <a:t>Oversight for HIPA compliance</a:t>
            </a:r>
          </a:p>
          <a:p>
            <a:r>
              <a:rPr lang="en-US" dirty="0"/>
              <a:t>Office of last resort</a:t>
            </a:r>
          </a:p>
          <a:p>
            <a:r>
              <a:rPr lang="en-US" dirty="0"/>
              <a:t>Conduct reviews and investigations</a:t>
            </a:r>
          </a:p>
          <a:p>
            <a:r>
              <a:rPr lang="en-US" dirty="0"/>
              <a:t>HIPA outlines rights of the individual and responsibilities of trustees, but in terms of this presentation, our focus is the right of access by the individual</a:t>
            </a:r>
          </a:p>
          <a:p>
            <a:pPr lvl="1"/>
            <a:r>
              <a:rPr lang="en-US" dirty="0"/>
              <a:t>HIPA’s preamble: THAT individuals </a:t>
            </a:r>
            <a:r>
              <a:rPr lang="en-US" u="sng" dirty="0"/>
              <a:t>shall be able to obtain access </a:t>
            </a:r>
            <a:r>
              <a:rPr lang="en-US" dirty="0"/>
              <a:t>to records of their personal health information</a:t>
            </a:r>
          </a:p>
          <a:p>
            <a:pPr lvl="1"/>
            <a:r>
              <a:rPr lang="en-US" dirty="0"/>
              <a:t>Section 12, </a:t>
            </a:r>
            <a:r>
              <a:rPr lang="en-US" u="sng" dirty="0"/>
              <a:t>an individual has the right to request access </a:t>
            </a:r>
            <a:r>
              <a:rPr lang="en-US" dirty="0"/>
              <a:t>to personal health information about himself or herself that is contained in a record in the custody or control of a trustee.</a:t>
            </a:r>
          </a:p>
          <a:p>
            <a:pPr marL="25400" indent="0">
              <a:buNone/>
            </a:pPr>
            <a:endParaRPr lang="en-CA" dirty="0"/>
          </a:p>
        </p:txBody>
      </p:sp>
    </p:spTree>
    <p:extLst>
      <p:ext uri="{BB962C8B-B14F-4D97-AF65-F5344CB8AC3E}">
        <p14:creationId xmlns:p14="http://schemas.microsoft.com/office/powerpoint/2010/main" val="2112152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Access fundamentals</a:t>
            </a:r>
            <a:endParaRPr lang="en-CA" dirty="0"/>
          </a:p>
        </p:txBody>
      </p:sp>
      <p:sp>
        <p:nvSpPr>
          <p:cNvPr id="3" name="Text Placeholder 2"/>
          <p:cNvSpPr>
            <a:spLocks noGrp="1"/>
          </p:cNvSpPr>
          <p:nvPr>
            <p:ph type="body" idx="2"/>
          </p:nvPr>
        </p:nvSpPr>
        <p:spPr/>
        <p:txBody>
          <a:bodyPr>
            <a:normAutofit fontScale="77500" lnSpcReduction="20000"/>
          </a:bodyPr>
          <a:lstStyle/>
          <a:p>
            <a:pPr>
              <a:spcAft>
                <a:spcPts val="600"/>
              </a:spcAft>
            </a:pPr>
            <a:r>
              <a:rPr lang="en-US" sz="3300"/>
              <a:t>Though trustee has custody or control, it is the patient’s personal health information; trustee does not own it</a:t>
            </a:r>
          </a:p>
          <a:p>
            <a:pPr>
              <a:spcAft>
                <a:spcPts val="600"/>
              </a:spcAft>
            </a:pPr>
            <a:r>
              <a:rPr lang="en-US" sz="3300"/>
              <a:t>Right of access by patient (includes mature minor) or their representative (see section 56 exercise of rights by others)</a:t>
            </a:r>
          </a:p>
          <a:p>
            <a:pPr>
              <a:spcAft>
                <a:spcPts val="600"/>
              </a:spcAft>
            </a:pPr>
            <a:r>
              <a:rPr lang="en-US" sz="3300"/>
              <a:t>Supreme Court of Canada decision in 1992 noted:</a:t>
            </a:r>
          </a:p>
          <a:p>
            <a:pPr marL="0" indent="0">
              <a:spcBef>
                <a:spcPts val="600"/>
              </a:spcBef>
              <a:buNone/>
            </a:pPr>
            <a:endParaRPr lang="en-US" sz="1300"/>
          </a:p>
          <a:p>
            <a:pPr lvl="1" algn="just">
              <a:lnSpc>
                <a:spcPts val="2440"/>
              </a:lnSpc>
              <a:spcAft>
                <a:spcPts val="600"/>
              </a:spcAft>
            </a:pPr>
            <a:r>
              <a:rPr lang="en-US" spc="-15">
                <a:solidFill>
                  <a:srgbClr val="000000"/>
                </a:solidFill>
              </a:rPr>
              <a:t>Patients should have access to their medical records in all but a small number of circumstances.  In the ordinary case, these records should be disclosed upon the patient's request unless there is a </a:t>
            </a:r>
            <a:r>
              <a:rPr lang="en-US" u="sng" spc="-15">
                <a:solidFill>
                  <a:srgbClr val="000000"/>
                </a:solidFill>
              </a:rPr>
              <a:t>significant likelihood of a substantial adverse effect</a:t>
            </a:r>
            <a:r>
              <a:rPr lang="en-US" spc="-15">
                <a:solidFill>
                  <a:srgbClr val="000000"/>
                </a:solidFill>
              </a:rPr>
              <a:t> on her physical, mental or emotional health, or harm to a third party.</a:t>
            </a:r>
          </a:p>
          <a:p>
            <a:pPr marL="457200" lvl="1" indent="0" algn="just">
              <a:lnSpc>
                <a:spcPts val="2440"/>
              </a:lnSpc>
              <a:spcAft>
                <a:spcPts val="600"/>
              </a:spcAft>
              <a:buNone/>
            </a:pPr>
            <a:endParaRPr lang="en-US" spc="-15">
              <a:solidFill>
                <a:srgbClr val="000000"/>
              </a:solidFill>
            </a:endParaRPr>
          </a:p>
          <a:p>
            <a:pPr marL="457200" lvl="1" indent="0" algn="r">
              <a:lnSpc>
                <a:spcPts val="2440"/>
              </a:lnSpc>
              <a:buNone/>
            </a:pPr>
            <a:r>
              <a:rPr lang="en-US" spc="-15">
                <a:solidFill>
                  <a:srgbClr val="000000"/>
                </a:solidFill>
              </a:rPr>
              <a:t>[</a:t>
            </a:r>
            <a:r>
              <a:rPr lang="en-US" i="1">
                <a:solidFill>
                  <a:srgbClr val="000000"/>
                </a:solidFill>
              </a:rPr>
              <a:t>McInerney v. MacDonald</a:t>
            </a:r>
            <a:r>
              <a:rPr lang="en-US">
                <a:solidFill>
                  <a:srgbClr val="000000"/>
                </a:solidFill>
              </a:rPr>
              <a:t>, [1992] 2 S.C.R. 138]</a:t>
            </a:r>
          </a:p>
          <a:p>
            <a:endParaRPr lang="en-CA"/>
          </a:p>
        </p:txBody>
      </p:sp>
    </p:spTree>
    <p:extLst>
      <p:ext uri="{BB962C8B-B14F-4D97-AF65-F5344CB8AC3E}">
        <p14:creationId xmlns:p14="http://schemas.microsoft.com/office/powerpoint/2010/main" val="2669318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Relevant sections of HIPA</a:t>
            </a:r>
            <a:endParaRPr lang="en-CA" dirty="0"/>
          </a:p>
        </p:txBody>
      </p:sp>
      <p:sp>
        <p:nvSpPr>
          <p:cNvPr id="3" name="Text Placeholder 2"/>
          <p:cNvSpPr>
            <a:spLocks noGrp="1"/>
          </p:cNvSpPr>
          <p:nvPr>
            <p:ph type="body" idx="2"/>
          </p:nvPr>
        </p:nvSpPr>
        <p:spPr/>
        <p:txBody>
          <a:bodyPr>
            <a:normAutofit fontScale="85000" lnSpcReduction="20000"/>
          </a:bodyPr>
          <a:lstStyle/>
          <a:p>
            <a:r>
              <a:rPr lang="en-US" dirty="0"/>
              <a:t>Section 38, a trustee </a:t>
            </a:r>
            <a:r>
              <a:rPr lang="en-US" u="sng" dirty="0"/>
              <a:t>may</a:t>
            </a:r>
            <a:r>
              <a:rPr lang="en-US" dirty="0"/>
              <a:t> refuse to grant access if…</a:t>
            </a:r>
          </a:p>
          <a:p>
            <a:pPr marL="457200" lvl="1" indent="0">
              <a:buNone/>
            </a:pPr>
            <a:r>
              <a:rPr lang="en-US" dirty="0"/>
              <a:t>(a) in the opinion of the trustee, knowledge of the information </a:t>
            </a:r>
            <a:r>
              <a:rPr lang="en-US" u="sng" dirty="0"/>
              <a:t>could</a:t>
            </a:r>
            <a:r>
              <a:rPr lang="en-US" dirty="0"/>
              <a:t> </a:t>
            </a:r>
            <a:r>
              <a:rPr lang="en-US" u="sng" dirty="0"/>
              <a:t>reasonably be expected </a:t>
            </a:r>
            <a:r>
              <a:rPr lang="en-US" dirty="0"/>
              <a:t>to endanger the mental or physical health or the safety of the applicant or another person</a:t>
            </a:r>
          </a:p>
          <a:p>
            <a:pPr lvl="1">
              <a:spcAft>
                <a:spcPts val="600"/>
              </a:spcAft>
            </a:pPr>
            <a:r>
              <a:rPr lang="en-US" dirty="0"/>
              <a:t>Threshold is “could reasonably be expected” to occur. If it is fanciful or exceedingly remote, the exemption should not be invoked. </a:t>
            </a:r>
            <a:r>
              <a:rPr lang="en-US" u="sng" dirty="0"/>
              <a:t>Decision cannot not be made on speculation only</a:t>
            </a:r>
            <a:r>
              <a:rPr lang="en-US" dirty="0"/>
              <a:t>.</a:t>
            </a:r>
          </a:p>
          <a:p>
            <a:pPr lvl="1">
              <a:spcAft>
                <a:spcPts val="600"/>
              </a:spcAft>
            </a:pPr>
            <a:r>
              <a:rPr lang="en-US" dirty="0"/>
              <a:t>“Endanger” refers to situations in which disclosure of information could threaten, or put in peril, someone’s life or physical or mental well-being, but not just causing distress. </a:t>
            </a:r>
          </a:p>
          <a:p>
            <a:r>
              <a:rPr lang="en-US" dirty="0"/>
              <a:t>Where a record contains information to which an applicant is refused access, the trustee shall grant access to as much of the record as can reasonably be severed … (see subsection 38(2))</a:t>
            </a:r>
          </a:p>
          <a:p>
            <a:endParaRPr lang="en-CA" dirty="0"/>
          </a:p>
        </p:txBody>
      </p:sp>
    </p:spTree>
    <p:extLst>
      <p:ext uri="{BB962C8B-B14F-4D97-AF65-F5344CB8AC3E}">
        <p14:creationId xmlns:p14="http://schemas.microsoft.com/office/powerpoint/2010/main" val="3996961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Outline</a:t>
            </a:r>
            <a:endParaRPr lang="en-CA" dirty="0"/>
          </a:p>
        </p:txBody>
      </p:sp>
      <p:sp>
        <p:nvSpPr>
          <p:cNvPr id="3" name="Text Placeholder 2"/>
          <p:cNvSpPr>
            <a:spLocks noGrp="1"/>
          </p:cNvSpPr>
          <p:nvPr>
            <p:ph type="body" idx="2"/>
          </p:nvPr>
        </p:nvSpPr>
        <p:spPr/>
        <p:txBody>
          <a:bodyPr>
            <a:normAutofit lnSpcReduction="10000"/>
          </a:bodyPr>
          <a:lstStyle/>
          <a:p>
            <a:pPr marL="25400" indent="0">
              <a:buNone/>
            </a:pPr>
            <a:r>
              <a:rPr lang="en-US" dirty="0" smtClean="0"/>
              <a:t>1735h	Voice of Experience – </a:t>
            </a:r>
            <a:r>
              <a:rPr lang="en-US" dirty="0"/>
              <a:t>Dr. Steve O’Neill, Harvard </a:t>
            </a:r>
            <a:r>
              <a:rPr lang="en-US" dirty="0" smtClean="0"/>
              <a:t>			Medical </a:t>
            </a:r>
            <a:r>
              <a:rPr lang="en-US" dirty="0"/>
              <a:t>School Faculty</a:t>
            </a:r>
          </a:p>
          <a:p>
            <a:pPr marL="25400" indent="0">
              <a:buNone/>
            </a:pPr>
            <a:r>
              <a:rPr lang="en-US" dirty="0" smtClean="0"/>
              <a:t>1755h 	Voice of the SK Privacy Commissioner – Diane 			Aldridge and Alyx Larocque</a:t>
            </a:r>
            <a:endParaRPr lang="en-US" dirty="0"/>
          </a:p>
          <a:p>
            <a:pPr marL="25400" indent="0">
              <a:buNone/>
            </a:pPr>
            <a:r>
              <a:rPr lang="en-US" dirty="0" smtClean="0"/>
              <a:t>1815h	Voice of the Provider – </a:t>
            </a:r>
            <a:r>
              <a:rPr lang="en-US" dirty="0"/>
              <a:t>Dr. Ben Maas, SCA </a:t>
            </a:r>
            <a:endParaRPr lang="en-US" dirty="0" smtClean="0"/>
          </a:p>
          <a:p>
            <a:pPr marL="25400" indent="0">
              <a:buNone/>
            </a:pPr>
            <a:r>
              <a:rPr lang="en-US" dirty="0" smtClean="0"/>
              <a:t>1820h 	Voice of the Patient - Judy </a:t>
            </a:r>
            <a:r>
              <a:rPr lang="en-US" dirty="0"/>
              <a:t>McConnell, Patient </a:t>
            </a:r>
            <a:r>
              <a:rPr lang="en-US" dirty="0" smtClean="0"/>
              <a:t>			Family Partner </a:t>
            </a:r>
            <a:endParaRPr lang="en-US" dirty="0"/>
          </a:p>
          <a:p>
            <a:pPr marL="25400" indent="0">
              <a:buNone/>
            </a:pPr>
            <a:r>
              <a:rPr lang="en-US" dirty="0" smtClean="0"/>
              <a:t>1825h	Questions </a:t>
            </a:r>
            <a:r>
              <a:rPr lang="en-US" dirty="0"/>
              <a:t>and Panel Discussion</a:t>
            </a:r>
          </a:p>
          <a:p>
            <a:pPr marL="25400" indent="0">
              <a:buNone/>
            </a:pPr>
            <a:r>
              <a:rPr lang="en-US" dirty="0" smtClean="0"/>
              <a:t>1850h	Meeting Evaluation and Close</a:t>
            </a:r>
          </a:p>
        </p:txBody>
      </p:sp>
    </p:spTree>
    <p:extLst>
      <p:ext uri="{BB962C8B-B14F-4D97-AF65-F5344CB8AC3E}">
        <p14:creationId xmlns:p14="http://schemas.microsoft.com/office/powerpoint/2010/main" val="2519395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To document or not to document</a:t>
            </a:r>
            <a:endParaRPr lang="en-CA" dirty="0"/>
          </a:p>
        </p:txBody>
      </p:sp>
      <p:sp>
        <p:nvSpPr>
          <p:cNvPr id="3" name="Text Placeholder 2"/>
          <p:cNvSpPr>
            <a:spLocks noGrp="1"/>
          </p:cNvSpPr>
          <p:nvPr>
            <p:ph type="body" idx="2"/>
          </p:nvPr>
        </p:nvSpPr>
        <p:spPr/>
        <p:txBody>
          <a:bodyPr>
            <a:normAutofit fontScale="92500" lnSpcReduction="20000"/>
          </a:bodyPr>
          <a:lstStyle/>
          <a:p>
            <a:r>
              <a:rPr lang="en-US" dirty="0"/>
              <a:t>Everything recorded on the patient file would constitute personal health information of the individual, including what is recorded incidentally to the provision of health services</a:t>
            </a:r>
          </a:p>
          <a:p>
            <a:r>
              <a:rPr lang="en-US" dirty="0"/>
              <a:t>Accuracy obligations (see subsection 25(3))</a:t>
            </a:r>
          </a:p>
          <a:p>
            <a:r>
              <a:rPr lang="en-US" dirty="0"/>
              <a:t>Right to request amendment (see section 13)</a:t>
            </a:r>
          </a:p>
          <a:p>
            <a:pPr lvl="1"/>
            <a:r>
              <a:rPr lang="en-US" dirty="0"/>
              <a:t>May be requested if the person believes the personal health information contained in the record contains an error or omission </a:t>
            </a:r>
          </a:p>
          <a:p>
            <a:r>
              <a:rPr lang="en-US" dirty="0"/>
              <a:t>Obligation to only collect what is reasonably necessary for the purpose (data minimization principle)</a:t>
            </a:r>
          </a:p>
          <a:p>
            <a:r>
              <a:rPr lang="en-US" dirty="0"/>
              <a:t>To avoid complaints, emphasis on recording the objective, not subjective that is unfounded</a:t>
            </a:r>
          </a:p>
          <a:p>
            <a:endParaRPr lang="en-CA" dirty="0"/>
          </a:p>
        </p:txBody>
      </p:sp>
    </p:spTree>
    <p:extLst>
      <p:ext uri="{BB962C8B-B14F-4D97-AF65-F5344CB8AC3E}">
        <p14:creationId xmlns:p14="http://schemas.microsoft.com/office/powerpoint/2010/main" val="8768364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To document or not to document (2)</a:t>
            </a:r>
            <a:endParaRPr lang="en-CA" dirty="0"/>
          </a:p>
        </p:txBody>
      </p:sp>
      <p:sp>
        <p:nvSpPr>
          <p:cNvPr id="3" name="Text Placeholder 2"/>
          <p:cNvSpPr>
            <a:spLocks noGrp="1"/>
          </p:cNvSpPr>
          <p:nvPr>
            <p:ph type="body" idx="2"/>
          </p:nvPr>
        </p:nvSpPr>
        <p:spPr/>
        <p:txBody>
          <a:bodyPr/>
          <a:lstStyle/>
          <a:p>
            <a:r>
              <a:rPr lang="en-US" dirty="0"/>
              <a:t>Mandatory reporting obligations, including child abuse or neglect</a:t>
            </a:r>
          </a:p>
          <a:p>
            <a:pPr lvl="1"/>
            <a:r>
              <a:rPr lang="en-US" sz="2800" dirty="0"/>
              <a:t>Ask yourself: If you are recording issues, should you also be reporting?</a:t>
            </a:r>
          </a:p>
          <a:p>
            <a:pPr lvl="2"/>
            <a:r>
              <a:rPr lang="en-US" dirty="0"/>
              <a:t>See Mandatory Reporting section of College of Physicians and Surgeons of Saskatchewan’s guideline on </a:t>
            </a:r>
            <a:r>
              <a:rPr lang="en-US" dirty="0">
                <a:hlinkClick r:id="rId2"/>
              </a:rPr>
              <a:t>Confidentiality of Patient Information</a:t>
            </a:r>
            <a:r>
              <a:rPr lang="en-US" dirty="0"/>
              <a:t> </a:t>
            </a:r>
          </a:p>
          <a:p>
            <a:endParaRPr lang="en-CA" dirty="0"/>
          </a:p>
        </p:txBody>
      </p:sp>
    </p:spTree>
    <p:extLst>
      <p:ext uri="{BB962C8B-B14F-4D97-AF65-F5344CB8AC3E}">
        <p14:creationId xmlns:p14="http://schemas.microsoft.com/office/powerpoint/2010/main" val="239946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The last word</a:t>
            </a:r>
            <a:endParaRPr lang="en-CA" dirty="0"/>
          </a:p>
        </p:txBody>
      </p:sp>
      <p:sp>
        <p:nvSpPr>
          <p:cNvPr id="3" name="Text Placeholder 2"/>
          <p:cNvSpPr>
            <a:spLocks noGrp="1"/>
          </p:cNvSpPr>
          <p:nvPr>
            <p:ph type="body" idx="2"/>
          </p:nvPr>
        </p:nvSpPr>
        <p:spPr/>
        <p:txBody>
          <a:bodyPr/>
          <a:lstStyle/>
          <a:p>
            <a:r>
              <a:rPr lang="en-US" dirty="0"/>
              <a:t>Access through the portal is not making a formal access to information request, but the right of access and a formal consideration (review) by my office could still occur if the patient is dissatisfied with the decision to deny access to all or part of the record</a:t>
            </a:r>
          </a:p>
          <a:p>
            <a:endParaRPr lang="en-CA" dirty="0"/>
          </a:p>
        </p:txBody>
      </p:sp>
    </p:spTree>
    <p:extLst>
      <p:ext uri="{BB962C8B-B14F-4D97-AF65-F5344CB8AC3E}">
        <p14:creationId xmlns:p14="http://schemas.microsoft.com/office/powerpoint/2010/main" val="1048020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Polling Question #3</a:t>
            </a:r>
            <a:endParaRPr lang="en-US" dirty="0"/>
          </a:p>
        </p:txBody>
      </p:sp>
      <p:sp>
        <p:nvSpPr>
          <p:cNvPr id="3" name="Text Placeholder 2"/>
          <p:cNvSpPr>
            <a:spLocks noGrp="1"/>
          </p:cNvSpPr>
          <p:nvPr>
            <p:ph type="body" idx="2"/>
          </p:nvPr>
        </p:nvSpPr>
        <p:spPr/>
        <p:txBody>
          <a:bodyPr/>
          <a:lstStyle/>
          <a:p>
            <a:r>
              <a:rPr lang="en-US" dirty="0"/>
              <a:t>What percentage of </a:t>
            </a:r>
            <a:r>
              <a:rPr lang="en-US" dirty="0" smtClean="0"/>
              <a:t>the documents you create would meet Section </a:t>
            </a:r>
            <a:r>
              <a:rPr lang="en-US" dirty="0"/>
              <a:t>38(1) and so should not be sent to </a:t>
            </a:r>
            <a:r>
              <a:rPr lang="en-US" dirty="0" err="1"/>
              <a:t>MySaskHealthRecord</a:t>
            </a:r>
            <a:r>
              <a:rPr lang="en-US" dirty="0" smtClean="0"/>
              <a:t>?</a:t>
            </a:r>
          </a:p>
          <a:p>
            <a:pPr lvl="1"/>
            <a:r>
              <a:rPr lang="en-US" dirty="0" smtClean="0"/>
              <a:t>Less than 1%</a:t>
            </a:r>
          </a:p>
          <a:p>
            <a:pPr lvl="1"/>
            <a:r>
              <a:rPr lang="en-US" dirty="0" smtClean="0"/>
              <a:t>Less than 10%</a:t>
            </a:r>
          </a:p>
          <a:p>
            <a:pPr lvl="1"/>
            <a:r>
              <a:rPr lang="en-US" dirty="0" smtClean="0"/>
              <a:t>Less than 25%</a:t>
            </a:r>
          </a:p>
          <a:p>
            <a:pPr lvl="1"/>
            <a:r>
              <a:rPr lang="en-US" dirty="0" smtClean="0"/>
              <a:t>Less than 50%</a:t>
            </a:r>
          </a:p>
          <a:p>
            <a:pPr lvl="1"/>
            <a:r>
              <a:rPr lang="en-US" dirty="0" smtClean="0"/>
              <a:t>Most</a:t>
            </a:r>
            <a:endParaRPr lang="en-US" dirty="0"/>
          </a:p>
        </p:txBody>
      </p:sp>
    </p:spTree>
    <p:extLst>
      <p:ext uri="{BB962C8B-B14F-4D97-AF65-F5344CB8AC3E}">
        <p14:creationId xmlns:p14="http://schemas.microsoft.com/office/powerpoint/2010/main" val="150467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Voice of the Provider - Dr. Ben Maas</a:t>
            </a:r>
            <a:endParaRPr lang="en-US" dirty="0"/>
          </a:p>
        </p:txBody>
      </p:sp>
      <p:sp>
        <p:nvSpPr>
          <p:cNvPr id="3" name="Text Placeholder 2"/>
          <p:cNvSpPr>
            <a:spLocks noGrp="1"/>
          </p:cNvSpPr>
          <p:nvPr>
            <p:ph type="body" idx="2"/>
          </p:nvPr>
        </p:nvSpPr>
        <p:spPr/>
        <p:txBody>
          <a:bodyPr/>
          <a:lstStyle/>
          <a:p>
            <a:pPr marL="25400" indent="0">
              <a:buNone/>
            </a:pPr>
            <a:r>
              <a:rPr lang="en-US" dirty="0"/>
              <a:t>Dr. Benjamin Maas is a Radiation Oncologist at the Saskatchewan Cancer Agency in Saskatoon and Assistant professor at the University of Saskatchewan.  </a:t>
            </a:r>
          </a:p>
          <a:p>
            <a:pPr marL="25400" indent="0">
              <a:buNone/>
            </a:pPr>
            <a:r>
              <a:rPr lang="en-US" dirty="0"/>
              <a:t>He is the provincial lead for brain tumors at the cancer </a:t>
            </a:r>
            <a:r>
              <a:rPr lang="en-US" dirty="0" smtClean="0"/>
              <a:t>agency, where he </a:t>
            </a:r>
            <a:r>
              <a:rPr lang="en-US" dirty="0"/>
              <a:t>treats patients with brain tumors, breast cancers, sarcomas, and other malignancies. </a:t>
            </a:r>
            <a:endParaRPr lang="en-US" dirty="0" smtClean="0"/>
          </a:p>
          <a:p>
            <a:pPr marL="25400" indent="0">
              <a:buNone/>
            </a:pPr>
            <a:endParaRPr lang="en-US" dirty="0" smtClean="0"/>
          </a:p>
          <a:p>
            <a:pPr marL="25400" indent="0">
              <a:buNone/>
            </a:pPr>
            <a:r>
              <a:rPr lang="en-US" dirty="0" smtClean="0"/>
              <a:t>SCA went live with open clinical documents in May 2023 </a:t>
            </a:r>
            <a:r>
              <a:rPr lang="en-US" dirty="0"/>
              <a:t> </a:t>
            </a:r>
          </a:p>
          <a:p>
            <a:endParaRPr lang="en-US" dirty="0"/>
          </a:p>
        </p:txBody>
      </p:sp>
    </p:spTree>
    <p:extLst>
      <p:ext uri="{BB962C8B-B14F-4D97-AF65-F5344CB8AC3E}">
        <p14:creationId xmlns:p14="http://schemas.microsoft.com/office/powerpoint/2010/main" val="5807696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Dr. Ben Maas</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NONE</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3093510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Cancer Agency – Started in May – stats to July 31 </a:t>
            </a:r>
            <a:endParaRPr lang="en-US" dirty="0">
              <a:solidFill>
                <a:srgbClr val="FF0000"/>
              </a:solidFill>
            </a:endParaRPr>
          </a:p>
          <a:p>
            <a:endParaRPr lang="en-US" dirty="0"/>
          </a:p>
        </p:txBody>
      </p:sp>
      <p:sp>
        <p:nvSpPr>
          <p:cNvPr id="3" name="Text Placeholder 2"/>
          <p:cNvSpPr>
            <a:spLocks noGrp="1"/>
          </p:cNvSpPr>
          <p:nvPr>
            <p:ph type="body" idx="2"/>
          </p:nvPr>
        </p:nvSpPr>
        <p:spPr/>
        <p:txBody>
          <a:bodyPr>
            <a:normAutofit fontScale="92500" lnSpcReduction="20000"/>
          </a:bodyPr>
          <a:lstStyle/>
          <a:p>
            <a:endParaRPr lang="en-US" dirty="0" smtClean="0"/>
          </a:p>
          <a:p>
            <a:r>
              <a:rPr lang="en-US" dirty="0" smtClean="0"/>
              <a:t>No correction requests from SCA patients and providers</a:t>
            </a:r>
          </a:p>
          <a:p>
            <a:pPr lvl="2"/>
            <a:endParaRPr lang="en-US" dirty="0" smtClean="0"/>
          </a:p>
          <a:p>
            <a:r>
              <a:rPr lang="en-US" dirty="0" smtClean="0"/>
              <a:t>25% reduction in requests for paper copy </a:t>
            </a:r>
          </a:p>
          <a:p>
            <a:endParaRPr lang="en-US" dirty="0" smtClean="0"/>
          </a:p>
          <a:p>
            <a:r>
              <a:rPr lang="en-US" dirty="0" smtClean="0"/>
              <a:t>Over 17,000 SCA clinical documents sent to MSHR</a:t>
            </a:r>
          </a:p>
          <a:p>
            <a:endParaRPr lang="en-US" dirty="0" smtClean="0"/>
          </a:p>
          <a:p>
            <a:r>
              <a:rPr lang="en-US" dirty="0" smtClean="0"/>
              <a:t>No concerns reported in one on one interviews </a:t>
            </a:r>
          </a:p>
          <a:p>
            <a:pPr marL="533400" indent="-457200"/>
            <a:endParaRPr lang="en-US" dirty="0" smtClean="0"/>
          </a:p>
          <a:p>
            <a:pPr marL="533400" indent="-457200"/>
            <a:r>
              <a:rPr lang="en-US" dirty="0" smtClean="0"/>
              <a:t>106 SCA attendees to information sessions</a:t>
            </a:r>
            <a:endParaRPr lang="en-US" dirty="0"/>
          </a:p>
        </p:txBody>
      </p:sp>
    </p:spTree>
    <p:extLst>
      <p:ext uri="{BB962C8B-B14F-4D97-AF65-F5344CB8AC3E}">
        <p14:creationId xmlns:p14="http://schemas.microsoft.com/office/powerpoint/2010/main" val="1115262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Voice of the </a:t>
            </a:r>
            <a:r>
              <a:rPr lang="en-US" dirty="0" smtClean="0"/>
              <a:t>provider – Dr. Ben Maas</a:t>
            </a:r>
            <a:endParaRPr lang="en-CA" dirty="0"/>
          </a:p>
        </p:txBody>
      </p:sp>
      <p:sp>
        <p:nvSpPr>
          <p:cNvPr id="3" name="Text Placeholder 2"/>
          <p:cNvSpPr>
            <a:spLocks noGrp="1"/>
          </p:cNvSpPr>
          <p:nvPr>
            <p:ph type="body" idx="2"/>
          </p:nvPr>
        </p:nvSpPr>
        <p:spPr/>
        <p:txBody>
          <a:bodyPr>
            <a:normAutofit fontScale="85000" lnSpcReduction="20000"/>
          </a:bodyPr>
          <a:lstStyle/>
          <a:p>
            <a:r>
              <a:rPr lang="en-CA" dirty="0" smtClean="0"/>
              <a:t>Pre-rollout </a:t>
            </a:r>
            <a:r>
              <a:rPr lang="en-CA" dirty="0"/>
              <a:t>concerns for physicians?  Have any come true?</a:t>
            </a:r>
          </a:p>
          <a:p>
            <a:pPr lvl="1"/>
            <a:r>
              <a:rPr lang="en-CA" dirty="0"/>
              <a:t>Added workload?</a:t>
            </a:r>
          </a:p>
          <a:p>
            <a:pPr lvl="1"/>
            <a:r>
              <a:rPr lang="en-CA" dirty="0"/>
              <a:t>Correction requests?</a:t>
            </a:r>
          </a:p>
          <a:p>
            <a:pPr lvl="1"/>
            <a:r>
              <a:rPr lang="en-CA" dirty="0"/>
              <a:t>Confused patients?</a:t>
            </a:r>
          </a:p>
          <a:p>
            <a:pPr marL="516446" lvl="1" indent="0">
              <a:buNone/>
            </a:pPr>
            <a:endParaRPr lang="en-CA" dirty="0"/>
          </a:p>
          <a:p>
            <a:r>
              <a:rPr lang="en-CA" dirty="0"/>
              <a:t>Personal Experience</a:t>
            </a:r>
          </a:p>
          <a:p>
            <a:pPr lvl="1"/>
            <a:r>
              <a:rPr lang="en-CA" dirty="0"/>
              <a:t>Mindful of accuracy and wording</a:t>
            </a:r>
          </a:p>
          <a:p>
            <a:pPr lvl="1"/>
            <a:r>
              <a:rPr lang="en-CA" dirty="0"/>
              <a:t>Starting to see patients and family who have read their notes </a:t>
            </a:r>
          </a:p>
          <a:p>
            <a:pPr lvl="2"/>
            <a:r>
              <a:rPr lang="en-CA" dirty="0"/>
              <a:t>Positive so far – seemed to have more informed questions and good understanding of their cancer treatments.</a:t>
            </a:r>
          </a:p>
          <a:p>
            <a:pPr lvl="1"/>
            <a:endParaRPr lang="en-CA" dirty="0"/>
          </a:p>
          <a:p>
            <a:r>
              <a:rPr lang="en-CA" dirty="0"/>
              <a:t>Anecdotes from other </a:t>
            </a:r>
            <a:r>
              <a:rPr lang="en-CA" dirty="0" smtClean="0"/>
              <a:t>physicians</a:t>
            </a:r>
            <a:endParaRPr lang="en-CA" dirty="0"/>
          </a:p>
        </p:txBody>
      </p:sp>
    </p:spTree>
    <p:extLst>
      <p:ext uri="{BB962C8B-B14F-4D97-AF65-F5344CB8AC3E}">
        <p14:creationId xmlns:p14="http://schemas.microsoft.com/office/powerpoint/2010/main" val="3334382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Voice of the Patient - Judy McConnell</a:t>
            </a:r>
            <a:endParaRPr lang="en-US" dirty="0"/>
          </a:p>
        </p:txBody>
      </p:sp>
      <p:sp>
        <p:nvSpPr>
          <p:cNvPr id="3" name="Text Placeholder 2"/>
          <p:cNvSpPr>
            <a:spLocks noGrp="1"/>
          </p:cNvSpPr>
          <p:nvPr>
            <p:ph type="body" idx="2"/>
          </p:nvPr>
        </p:nvSpPr>
        <p:spPr/>
        <p:txBody>
          <a:bodyPr>
            <a:normAutofit/>
          </a:bodyPr>
          <a:lstStyle/>
          <a:p>
            <a:pPr marL="25400" indent="0">
              <a:buNone/>
            </a:pPr>
            <a:r>
              <a:rPr lang="en-US" dirty="0"/>
              <a:t>Judy </a:t>
            </a:r>
            <a:r>
              <a:rPr lang="en-US" dirty="0" smtClean="0"/>
              <a:t>is a retired RN and LTC administrator from rural Saskatchewan. She </a:t>
            </a:r>
            <a:r>
              <a:rPr lang="en-US" dirty="0"/>
              <a:t>became a Patient Family Partner </a:t>
            </a:r>
            <a:r>
              <a:rPr lang="en-US" dirty="0" smtClean="0"/>
              <a:t>in 2015 to </a:t>
            </a:r>
            <a:r>
              <a:rPr lang="en-US" dirty="0"/>
              <a:t>continue </a:t>
            </a:r>
            <a:r>
              <a:rPr lang="en-US" dirty="0" smtClean="0"/>
              <a:t>improving health care. </a:t>
            </a:r>
          </a:p>
          <a:p>
            <a:pPr marL="25400" indent="0">
              <a:buNone/>
            </a:pPr>
            <a:r>
              <a:rPr lang="en-US" dirty="0" smtClean="0"/>
              <a:t>Judy has </a:t>
            </a:r>
            <a:r>
              <a:rPr lang="en-US" dirty="0"/>
              <a:t>been a PFP on many committees, both </a:t>
            </a:r>
            <a:r>
              <a:rPr lang="en-US" dirty="0" smtClean="0"/>
              <a:t>locally and provincially </a:t>
            </a:r>
            <a:r>
              <a:rPr lang="en-US" dirty="0"/>
              <a:t>with </a:t>
            </a:r>
            <a:r>
              <a:rPr lang="en-US" dirty="0" smtClean="0"/>
              <a:t>the SHA.  </a:t>
            </a:r>
            <a:r>
              <a:rPr lang="en-US" dirty="0"/>
              <a:t>She </a:t>
            </a:r>
            <a:r>
              <a:rPr lang="en-US" dirty="0" smtClean="0"/>
              <a:t>also joined </a:t>
            </a:r>
            <a:r>
              <a:rPr lang="en-US" dirty="0"/>
              <a:t>3sHealth </a:t>
            </a:r>
            <a:r>
              <a:rPr lang="en-US" dirty="0" smtClean="0"/>
              <a:t>and works with the </a:t>
            </a:r>
            <a:r>
              <a:rPr lang="en-US" dirty="0"/>
              <a:t>Supply Chain Partnership Committee, </a:t>
            </a:r>
            <a:r>
              <a:rPr lang="en-US" dirty="0" smtClean="0"/>
              <a:t>the Transformational </a:t>
            </a:r>
            <a:r>
              <a:rPr lang="en-US" dirty="0"/>
              <a:t>Services </a:t>
            </a:r>
            <a:r>
              <a:rPr lang="en-US" dirty="0" smtClean="0"/>
              <a:t>team, Co-Chairs the 3sHealth </a:t>
            </a:r>
            <a:r>
              <a:rPr lang="en-US" dirty="0"/>
              <a:t>PFCC </a:t>
            </a:r>
            <a:r>
              <a:rPr lang="en-US" dirty="0" smtClean="0"/>
              <a:t>Council, and is on the </a:t>
            </a:r>
            <a:r>
              <a:rPr lang="en-US" dirty="0"/>
              <a:t>MSHR Project team.</a:t>
            </a:r>
          </a:p>
          <a:p>
            <a:pPr marL="25400" indent="0">
              <a:buNone/>
            </a:pPr>
            <a:endParaRPr lang="en-US" dirty="0"/>
          </a:p>
        </p:txBody>
      </p:sp>
    </p:spTree>
    <p:extLst>
      <p:ext uri="{BB962C8B-B14F-4D97-AF65-F5344CB8AC3E}">
        <p14:creationId xmlns:p14="http://schemas.microsoft.com/office/powerpoint/2010/main" val="1222912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Judy McConnell</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smtClean="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Honoraria received from SHA and 3sHealth as a Patient Family Partner</a:t>
            </a:r>
            <a:endPar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endParaRP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NONE</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158985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Learning Objectives</a:t>
            </a:r>
            <a:endParaRPr lang="en-CA" dirty="0"/>
          </a:p>
        </p:txBody>
      </p:sp>
      <p:sp>
        <p:nvSpPr>
          <p:cNvPr id="3" name="Text Placeholder 2"/>
          <p:cNvSpPr>
            <a:spLocks noGrp="1"/>
          </p:cNvSpPr>
          <p:nvPr>
            <p:ph type="body" idx="2"/>
          </p:nvPr>
        </p:nvSpPr>
        <p:spPr/>
        <p:txBody>
          <a:bodyPr/>
          <a:lstStyle/>
          <a:p>
            <a:r>
              <a:rPr lang="en-US" dirty="0"/>
              <a:t>Become familiar with short and long term outcomes from implementation of open clinical documents </a:t>
            </a:r>
          </a:p>
          <a:p>
            <a:r>
              <a:rPr lang="en-US" dirty="0"/>
              <a:t>Become familiar with HIPA legislation as applied to open clinical documents</a:t>
            </a:r>
          </a:p>
          <a:p>
            <a:r>
              <a:rPr lang="en-US" dirty="0"/>
              <a:t>Become familiar with local “market forces” </a:t>
            </a:r>
          </a:p>
          <a:p>
            <a:pPr marL="25400" indent="0">
              <a:buNone/>
            </a:pPr>
            <a:endParaRPr lang="en-US" dirty="0" smtClean="0"/>
          </a:p>
          <a:p>
            <a:pPr marL="25400" indent="0">
              <a:buNone/>
            </a:pPr>
            <a:r>
              <a:rPr lang="en-US" dirty="0" smtClean="0"/>
              <a:t>* Session </a:t>
            </a:r>
            <a:r>
              <a:rPr lang="en-US" dirty="0"/>
              <a:t>is being recorded, and slides will be on </a:t>
            </a:r>
            <a:r>
              <a:rPr lang="en-US" dirty="0" smtClean="0"/>
              <a:t>the </a:t>
            </a:r>
            <a:r>
              <a:rPr lang="en-US" dirty="0" err="1" smtClean="0"/>
              <a:t>MySaskHealthRecord</a:t>
            </a:r>
            <a:r>
              <a:rPr lang="en-US" dirty="0" smtClean="0"/>
              <a:t> website</a:t>
            </a:r>
            <a:endParaRPr lang="en-US" dirty="0"/>
          </a:p>
          <a:p>
            <a:endParaRPr lang="en-CA" dirty="0"/>
          </a:p>
        </p:txBody>
      </p:sp>
    </p:spTree>
    <p:extLst>
      <p:ext uri="{BB962C8B-B14F-4D97-AF65-F5344CB8AC3E}">
        <p14:creationId xmlns:p14="http://schemas.microsoft.com/office/powerpoint/2010/main" val="26075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Voice of the </a:t>
            </a:r>
            <a:r>
              <a:rPr lang="en-US" dirty="0" smtClean="0"/>
              <a:t>Patient – Judy McConnell</a:t>
            </a:r>
            <a:endParaRPr lang="en-CA" dirty="0"/>
          </a:p>
        </p:txBody>
      </p:sp>
      <p:sp>
        <p:nvSpPr>
          <p:cNvPr id="3" name="Text Placeholder 2"/>
          <p:cNvSpPr>
            <a:spLocks noGrp="1"/>
          </p:cNvSpPr>
          <p:nvPr>
            <p:ph type="body" idx="2"/>
          </p:nvPr>
        </p:nvSpPr>
        <p:spPr/>
        <p:txBody>
          <a:bodyPr/>
          <a:lstStyle/>
          <a:p>
            <a:r>
              <a:rPr lang="en-US" dirty="0"/>
              <a:t>P</a:t>
            </a:r>
            <a:r>
              <a:rPr lang="en-US" dirty="0" smtClean="0"/>
              <a:t>atients </a:t>
            </a:r>
            <a:r>
              <a:rPr lang="en-US" dirty="0"/>
              <a:t>have been consistently asking for better access since the inception of MSHR</a:t>
            </a:r>
            <a:endParaRPr lang="en-CA" dirty="0"/>
          </a:p>
          <a:p>
            <a:r>
              <a:rPr lang="en-US" dirty="0"/>
              <a:t>B</a:t>
            </a:r>
            <a:r>
              <a:rPr lang="en-US" dirty="0" smtClean="0"/>
              <a:t>eing </a:t>
            </a:r>
            <a:r>
              <a:rPr lang="en-US" dirty="0"/>
              <a:t>a full partner in shared decision making requires having the information</a:t>
            </a:r>
            <a:endParaRPr lang="en-CA" dirty="0"/>
          </a:p>
          <a:p>
            <a:r>
              <a:rPr lang="en-US" dirty="0"/>
              <a:t>N</a:t>
            </a:r>
            <a:r>
              <a:rPr lang="en-US" dirty="0" smtClean="0"/>
              <a:t>ot </a:t>
            </a:r>
            <a:r>
              <a:rPr lang="en-US" dirty="0"/>
              <a:t>knowing is worse than wondering about a word or two you can’t figure out</a:t>
            </a:r>
            <a:endParaRPr lang="en-CA" dirty="0"/>
          </a:p>
        </p:txBody>
      </p:sp>
    </p:spTree>
    <p:extLst>
      <p:ext uri="{BB962C8B-B14F-4D97-AF65-F5344CB8AC3E}">
        <p14:creationId xmlns:p14="http://schemas.microsoft.com/office/powerpoint/2010/main" val="564241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D463C43-8870-26C6-ADA8-A6182C90F5F1}"/>
              </a:ext>
            </a:extLst>
          </p:cNvPr>
          <p:cNvGraphicFramePr/>
          <p:nvPr>
            <p:extLst/>
          </p:nvPr>
        </p:nvGraphicFramePr>
        <p:xfrm>
          <a:off x="623394" y="-531440"/>
          <a:ext cx="1029714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E903319-BDC3-4290-A736-1C8ED5CF6F6C}"/>
              </a:ext>
            </a:extLst>
          </p:cNvPr>
          <p:cNvSpPr>
            <a:spLocks noGrp="1"/>
          </p:cNvSpPr>
          <p:nvPr>
            <p:ph type="sldNum" sz="quarter" idx="12"/>
          </p:nvPr>
        </p:nvSpPr>
        <p:spPr/>
        <p:txBody>
          <a:bodyPr/>
          <a:lstStyle/>
          <a:p>
            <a:fld id="{E31375A4-56A4-47D6-9801-1991572033F7}" type="slidenum">
              <a:rPr lang="en-CA" smtClean="0"/>
              <a:t>51</a:t>
            </a:fld>
            <a:endParaRPr lang="en-CA"/>
          </a:p>
        </p:txBody>
      </p:sp>
      <p:sp>
        <p:nvSpPr>
          <p:cNvPr id="5" name="TextBox 4">
            <a:extLst>
              <a:ext uri="{FF2B5EF4-FFF2-40B4-BE49-F238E27FC236}">
                <a16:creationId xmlns:a16="http://schemas.microsoft.com/office/drawing/2014/main" id="{C85DCE68-46E1-46D0-B7A3-8F5870CF2530}"/>
              </a:ext>
            </a:extLst>
          </p:cNvPr>
          <p:cNvSpPr txBox="1"/>
          <p:nvPr/>
        </p:nvSpPr>
        <p:spPr>
          <a:xfrm>
            <a:off x="76199" y="5847655"/>
            <a:ext cx="11964652" cy="461665"/>
          </a:xfrm>
          <a:prstGeom prst="rect">
            <a:avLst/>
          </a:prstGeom>
          <a:noFill/>
        </p:spPr>
        <p:txBody>
          <a:bodyPr wrap="square" rtlCol="0">
            <a:spAutoFit/>
          </a:bodyPr>
          <a:lstStyle/>
          <a:p>
            <a:pPr algn="ctr"/>
            <a:r>
              <a:rPr lang="en-CA" sz="1200" dirty="0"/>
              <a:t>9. With access to your MySaskHealthRecord information, do you believe you experienced any of the following? (Multi-select) Base: All respondents, 2023: n=2,212; 2020: n=13,025.</a:t>
            </a:r>
          </a:p>
        </p:txBody>
      </p:sp>
      <p:sp>
        <p:nvSpPr>
          <p:cNvPr id="9" name="TextBox 8">
            <a:extLst>
              <a:ext uri="{FF2B5EF4-FFF2-40B4-BE49-F238E27FC236}">
                <a16:creationId xmlns:a16="http://schemas.microsoft.com/office/drawing/2014/main" id="{E2CBFD84-71BF-47AA-AAA8-31A15B24A014}"/>
              </a:ext>
            </a:extLst>
          </p:cNvPr>
          <p:cNvSpPr txBox="1"/>
          <p:nvPr/>
        </p:nvSpPr>
        <p:spPr>
          <a:xfrm>
            <a:off x="2800383" y="1144330"/>
            <a:ext cx="6552728" cy="646331"/>
          </a:xfrm>
          <a:prstGeom prst="rect">
            <a:avLst/>
          </a:prstGeom>
          <a:noFill/>
        </p:spPr>
        <p:txBody>
          <a:bodyPr wrap="square" rtlCol="0">
            <a:spAutoFit/>
          </a:bodyPr>
          <a:lstStyle/>
          <a:p>
            <a:pPr algn="ctr"/>
            <a:r>
              <a:rPr lang="en-CA" dirty="0"/>
              <a:t>Patient </a:t>
            </a:r>
            <a:r>
              <a:rPr lang="en-CA" dirty="0" smtClean="0"/>
              <a:t>Related Outcomes </a:t>
            </a:r>
            <a:r>
              <a:rPr lang="en-CA" dirty="0"/>
              <a:t>as a Result of Access to MySaskHealthRecord</a:t>
            </a:r>
          </a:p>
        </p:txBody>
      </p:sp>
      <p:graphicFrame>
        <p:nvGraphicFramePr>
          <p:cNvPr id="10" name="Table 10">
            <a:extLst>
              <a:ext uri="{FF2B5EF4-FFF2-40B4-BE49-F238E27FC236}">
                <a16:creationId xmlns:a16="http://schemas.microsoft.com/office/drawing/2014/main" id="{5D91B679-B78D-4371-994C-AD1B8FF78ADA}"/>
              </a:ext>
            </a:extLst>
          </p:cNvPr>
          <p:cNvGraphicFramePr>
            <a:graphicFrameLocks noGrp="1"/>
          </p:cNvGraphicFramePr>
          <p:nvPr>
            <p:extLst/>
          </p:nvPr>
        </p:nvGraphicFramePr>
        <p:xfrm>
          <a:off x="263352" y="4872403"/>
          <a:ext cx="10297142" cy="640080"/>
        </p:xfrm>
        <a:graphic>
          <a:graphicData uri="http://schemas.openxmlformats.org/drawingml/2006/table">
            <a:tbl>
              <a:tblPr bandRow="1">
                <a:tableStyleId>{21E4AEA4-8DFA-4A89-87EB-49C32662AFE0}</a:tableStyleId>
              </a:tblPr>
              <a:tblGrid>
                <a:gridCol w="1368152">
                  <a:extLst>
                    <a:ext uri="{9D8B030D-6E8A-4147-A177-3AD203B41FA5}">
                      <a16:colId xmlns:a16="http://schemas.microsoft.com/office/drawing/2014/main" val="1129178944"/>
                    </a:ext>
                  </a:extLst>
                </a:gridCol>
                <a:gridCol w="1785798">
                  <a:extLst>
                    <a:ext uri="{9D8B030D-6E8A-4147-A177-3AD203B41FA5}">
                      <a16:colId xmlns:a16="http://schemas.microsoft.com/office/drawing/2014/main" val="1204993574"/>
                    </a:ext>
                  </a:extLst>
                </a:gridCol>
                <a:gridCol w="1785798">
                  <a:extLst>
                    <a:ext uri="{9D8B030D-6E8A-4147-A177-3AD203B41FA5}">
                      <a16:colId xmlns:a16="http://schemas.microsoft.com/office/drawing/2014/main" val="4287897689"/>
                    </a:ext>
                  </a:extLst>
                </a:gridCol>
                <a:gridCol w="1785798">
                  <a:extLst>
                    <a:ext uri="{9D8B030D-6E8A-4147-A177-3AD203B41FA5}">
                      <a16:colId xmlns:a16="http://schemas.microsoft.com/office/drawing/2014/main" val="3436183281"/>
                    </a:ext>
                  </a:extLst>
                </a:gridCol>
                <a:gridCol w="1785798">
                  <a:extLst>
                    <a:ext uri="{9D8B030D-6E8A-4147-A177-3AD203B41FA5}">
                      <a16:colId xmlns:a16="http://schemas.microsoft.com/office/drawing/2014/main" val="3004742433"/>
                    </a:ext>
                  </a:extLst>
                </a:gridCol>
                <a:gridCol w="1785798">
                  <a:extLst>
                    <a:ext uri="{9D8B030D-6E8A-4147-A177-3AD203B41FA5}">
                      <a16:colId xmlns:a16="http://schemas.microsoft.com/office/drawing/2014/main" val="3595383097"/>
                    </a:ext>
                  </a:extLst>
                </a:gridCol>
              </a:tblGrid>
              <a:tr h="369465">
                <a:tc>
                  <a:txBody>
                    <a:bodyPr/>
                    <a:lstStyle/>
                    <a:p>
                      <a:pPr algn="ctr"/>
                      <a:r>
                        <a:rPr lang="en-CA" sz="1200" dirty="0"/>
                        <a:t>Not applicable/ never did this before anyway</a:t>
                      </a:r>
                    </a:p>
                  </a:txBody>
                  <a:tcPr anchor="ctr"/>
                </a:tc>
                <a:tc>
                  <a:txBody>
                    <a:bodyPr/>
                    <a:lstStyle/>
                    <a:p>
                      <a:pPr algn="ctr"/>
                      <a:r>
                        <a:rPr lang="en-CA" sz="1400" dirty="0"/>
                        <a:t>29%</a:t>
                      </a:r>
                    </a:p>
                  </a:txBody>
                  <a:tcPr anchor="ctr"/>
                </a:tc>
                <a:tc>
                  <a:txBody>
                    <a:bodyPr/>
                    <a:lstStyle/>
                    <a:p>
                      <a:pPr algn="ctr"/>
                      <a:r>
                        <a:rPr lang="en-CA" sz="1400" dirty="0"/>
                        <a:t>16%</a:t>
                      </a:r>
                    </a:p>
                  </a:txBody>
                  <a:tcPr anchor="ctr"/>
                </a:tc>
                <a:tc>
                  <a:txBody>
                    <a:bodyPr/>
                    <a:lstStyle/>
                    <a:p>
                      <a:pPr algn="ctr"/>
                      <a:r>
                        <a:rPr lang="en-CA" sz="1400" dirty="0"/>
                        <a:t>33%</a:t>
                      </a:r>
                    </a:p>
                  </a:txBody>
                  <a:tcPr anchor="ctr"/>
                </a:tc>
                <a:tc>
                  <a:txBody>
                    <a:bodyPr/>
                    <a:lstStyle/>
                    <a:p>
                      <a:pPr algn="ctr"/>
                      <a:r>
                        <a:rPr lang="en-CA" sz="1400" dirty="0"/>
                        <a:t>38%</a:t>
                      </a:r>
                    </a:p>
                  </a:txBody>
                  <a:tcPr anchor="ctr"/>
                </a:tc>
                <a:tc>
                  <a:txBody>
                    <a:bodyPr/>
                    <a:lstStyle/>
                    <a:p>
                      <a:pPr algn="ctr"/>
                      <a:r>
                        <a:rPr lang="en-CA" sz="1400" dirty="0"/>
                        <a:t>37%</a:t>
                      </a:r>
                    </a:p>
                  </a:txBody>
                  <a:tcPr anchor="ctr"/>
                </a:tc>
                <a:extLst>
                  <a:ext uri="{0D108BD9-81ED-4DB2-BD59-A6C34878D82A}">
                    <a16:rowId xmlns:a16="http://schemas.microsoft.com/office/drawing/2014/main" val="2582084929"/>
                  </a:ext>
                </a:extLst>
              </a:tr>
            </a:tbl>
          </a:graphicData>
        </a:graphic>
      </p:graphicFrame>
    </p:spTree>
    <p:extLst>
      <p:ext uri="{BB962C8B-B14F-4D97-AF65-F5344CB8AC3E}">
        <p14:creationId xmlns:p14="http://schemas.microsoft.com/office/powerpoint/2010/main" val="404135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Open </a:t>
            </a:r>
            <a:r>
              <a:rPr lang="en-US" dirty="0"/>
              <a:t>Clinical Documents: SCA Pilot</a:t>
            </a:r>
            <a:endParaRPr lang="en-US" dirty="0">
              <a:solidFill>
                <a:srgbClr val="FF0000"/>
              </a:solidFill>
            </a:endParaRPr>
          </a:p>
          <a:p>
            <a:endParaRPr lang="en-US" dirty="0"/>
          </a:p>
        </p:txBody>
      </p:sp>
      <p:sp>
        <p:nvSpPr>
          <p:cNvPr id="3" name="Text Placeholder 2"/>
          <p:cNvSpPr>
            <a:spLocks noGrp="1"/>
          </p:cNvSpPr>
          <p:nvPr>
            <p:ph type="body" idx="2"/>
          </p:nvPr>
        </p:nvSpPr>
        <p:spPr>
          <a:xfrm>
            <a:off x="262783" y="1019035"/>
            <a:ext cx="8243908" cy="2573910"/>
          </a:xfrm>
          <a:solidFill>
            <a:schemeClr val="bg1">
              <a:lumMod val="85000"/>
            </a:schemeClr>
          </a:solidFill>
        </p:spPr>
        <p:txBody>
          <a:bodyPr>
            <a:noAutofit/>
          </a:bodyPr>
          <a:lstStyle/>
          <a:p>
            <a:pPr marL="25400" indent="0" algn="just">
              <a:buNone/>
            </a:pPr>
            <a:r>
              <a:rPr lang="en-US" sz="1400" dirty="0" smtClean="0"/>
              <a:t>Ken </a:t>
            </a:r>
            <a:r>
              <a:rPr lang="en-US" sz="1400" dirty="0"/>
              <a:t>Langston was diagnosed with Stage 4 lung cancer in December 2019. After more than three years of various treatments, he has accumulated an overwhelming amount of information about his diagnosis, treatments, and overall health—enough to fill a large binder. Since his medications and treatment plan changed so much during that time, he says it was difficult to remember the different medications, when they were prescribed, the dosages and other instructions. </a:t>
            </a:r>
          </a:p>
          <a:p>
            <a:pPr marL="25400" indent="0" algn="just">
              <a:buNone/>
            </a:pPr>
            <a:r>
              <a:rPr lang="en-US" sz="1400" dirty="0"/>
              <a:t>“This has caused me considerable anxiety,” said Ken</a:t>
            </a:r>
            <a:r>
              <a:rPr lang="en-US" sz="1400" i="1" dirty="0"/>
              <a:t>. </a:t>
            </a:r>
            <a:r>
              <a:rPr lang="en-US" sz="1400" b="1" i="1" dirty="0"/>
              <a:t>“If the doctor’s notes had been easily available in MySaskHealthRecord during my treatments, I wouldn’t have had to search through all of my notes and papers to confirm that I was following doctor’s order.  That convenience would have reduced my stress and anxiety and allowed me to concentrate on my treatment and healing</a:t>
            </a:r>
            <a:r>
              <a:rPr lang="en-US" sz="1400" b="1" i="1" dirty="0" smtClean="0"/>
              <a:t>.”</a:t>
            </a:r>
          </a:p>
          <a:p>
            <a:pPr marL="25400" indent="0" algn="just">
              <a:buNone/>
            </a:pPr>
            <a:endParaRPr lang="en-US" sz="1400" b="1" dirty="0"/>
          </a:p>
          <a:p>
            <a:pPr marL="25400" indent="0" algn="just">
              <a:buNone/>
            </a:pPr>
            <a:endParaRPr lang="en-US" sz="1400" b="1" dirty="0" smtClean="0"/>
          </a:p>
          <a:p>
            <a:pPr marL="25400" indent="0" algn="just">
              <a:buNone/>
            </a:pPr>
            <a:endParaRPr lang="en-US" sz="1400" b="1" dirty="0"/>
          </a:p>
          <a:p>
            <a:pPr marL="25400" indent="0" algn="just">
              <a:buNone/>
            </a:pPr>
            <a:endParaRPr lang="en-US" sz="1400" b="1" dirty="0" smtClean="0"/>
          </a:p>
          <a:p>
            <a:pPr marL="25400" indent="0" algn="just">
              <a:buNone/>
            </a:pPr>
            <a:endParaRPr lang="en-US" sz="1400" b="1" dirty="0" smtClean="0"/>
          </a:p>
          <a:p>
            <a:pPr marL="25400" indent="0" algn="just">
              <a:buNone/>
            </a:pPr>
            <a:endParaRPr lang="en-US" sz="1400" dirty="0" smtClean="0"/>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850" y="1019035"/>
            <a:ext cx="2444592" cy="2731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91082" y="3962269"/>
            <a:ext cx="8850598" cy="1600438"/>
          </a:xfrm>
          <a:prstGeom prst="rect">
            <a:avLst/>
          </a:prstGeom>
          <a:solidFill>
            <a:schemeClr val="bg1">
              <a:lumMod val="85000"/>
            </a:schemeClr>
          </a:solidFill>
        </p:spPr>
        <p:txBody>
          <a:bodyPr wrap="square" rtlCol="0">
            <a:spAutoFit/>
          </a:bodyPr>
          <a:lstStyle/>
          <a:p>
            <a:pPr marL="25400" indent="0">
              <a:buNone/>
            </a:pPr>
            <a:r>
              <a:rPr lang="en-US" dirty="0" err="1"/>
              <a:t>Trenna</a:t>
            </a:r>
            <a:r>
              <a:rPr lang="en-US" dirty="0"/>
              <a:t> </a:t>
            </a:r>
            <a:r>
              <a:rPr lang="en-US" dirty="0" err="1"/>
              <a:t>Derdall</a:t>
            </a:r>
            <a:r>
              <a:rPr lang="en-US" dirty="0"/>
              <a:t>, who was diagnosed with breast cancer in October 2018, was pleased to hear the news about the addition of more information in MySaskHealthRecord. </a:t>
            </a:r>
          </a:p>
          <a:p>
            <a:pPr marL="25400" indent="0">
              <a:buNone/>
            </a:pPr>
            <a:r>
              <a:rPr lang="en-CA" i="1" dirty="0"/>
              <a:t>“Each cancer journey is personal. </a:t>
            </a:r>
            <a:r>
              <a:rPr lang="en-CA" b="1" i="1" dirty="0"/>
              <a:t>Having physician notes added to your file that you can access is key to advocating for yourself through treatment and recovery. It allows you to understand exactly what is happening to you and it gives you even more opportunities to ask questions and prepare for your oncology consults. This is an important step for patients and their families to have transparency of the cancer journey</a:t>
            </a:r>
            <a:r>
              <a:rPr lang="en-CA" b="1" i="1" dirty="0" smtClean="0"/>
              <a:t>.”</a:t>
            </a:r>
            <a:endParaRPr lang="en-US" b="1"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16206"/>
          <a:stretch>
            <a:fillRect/>
          </a:stretch>
        </p:blipFill>
        <p:spPr bwMode="auto">
          <a:xfrm>
            <a:off x="291449" y="3666391"/>
            <a:ext cx="2097088" cy="2339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2278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Polling Question #4</a:t>
            </a:r>
            <a:endParaRPr lang="en-US" dirty="0"/>
          </a:p>
        </p:txBody>
      </p:sp>
      <p:sp>
        <p:nvSpPr>
          <p:cNvPr id="3" name="Text Placeholder 2"/>
          <p:cNvSpPr>
            <a:spLocks noGrp="1"/>
          </p:cNvSpPr>
          <p:nvPr>
            <p:ph type="body" idx="2"/>
          </p:nvPr>
        </p:nvSpPr>
        <p:spPr/>
        <p:txBody>
          <a:bodyPr/>
          <a:lstStyle/>
          <a:p>
            <a:r>
              <a:rPr lang="en-US" dirty="0" smtClean="0"/>
              <a:t>Do you know how to currently request a correction to errors you see in a clinical document?</a:t>
            </a:r>
          </a:p>
          <a:p>
            <a:pPr lvl="1"/>
            <a:r>
              <a:rPr lang="en-US" dirty="0" smtClean="0"/>
              <a:t>Yes</a:t>
            </a:r>
          </a:p>
          <a:p>
            <a:pPr lvl="1"/>
            <a:r>
              <a:rPr lang="en-US" dirty="0" smtClean="0"/>
              <a:t>No</a:t>
            </a:r>
            <a:endParaRPr lang="en-US" dirty="0"/>
          </a:p>
        </p:txBody>
      </p:sp>
    </p:spTree>
    <p:extLst>
      <p:ext uri="{BB962C8B-B14F-4D97-AF65-F5344CB8AC3E}">
        <p14:creationId xmlns:p14="http://schemas.microsoft.com/office/powerpoint/2010/main" val="4395808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Questions and Panel Discussion</a:t>
            </a:r>
            <a:endParaRPr lang="en-CA" dirty="0"/>
          </a:p>
        </p:txBody>
      </p:sp>
      <p:sp>
        <p:nvSpPr>
          <p:cNvPr id="3" name="Text Placeholder 2"/>
          <p:cNvSpPr>
            <a:spLocks noGrp="1"/>
          </p:cNvSpPr>
          <p:nvPr>
            <p:ph type="body" idx="2"/>
          </p:nvPr>
        </p:nvSpPr>
        <p:spPr/>
        <p:txBody>
          <a:bodyPr/>
          <a:lstStyle/>
          <a:p>
            <a:r>
              <a:rPr lang="en-US" dirty="0" smtClean="0"/>
              <a:t>Put your questions in the chat</a:t>
            </a:r>
          </a:p>
          <a:p>
            <a:r>
              <a:rPr lang="en-US" dirty="0" smtClean="0"/>
              <a:t>Raise your hand to be unmuted, cameras recommended if bandwidth allows</a:t>
            </a:r>
            <a:endParaRPr lang="en-CA" dirty="0"/>
          </a:p>
        </p:txBody>
      </p:sp>
    </p:spTree>
    <p:extLst>
      <p:ext uri="{BB962C8B-B14F-4D97-AF65-F5344CB8AC3E}">
        <p14:creationId xmlns:p14="http://schemas.microsoft.com/office/powerpoint/2010/main" val="32154654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Meeting evaluation</a:t>
            </a:r>
            <a:endParaRPr lang="en-CA" dirty="0"/>
          </a:p>
        </p:txBody>
      </p:sp>
      <p:sp>
        <p:nvSpPr>
          <p:cNvPr id="3" name="Text Placeholder 2"/>
          <p:cNvSpPr>
            <a:spLocks noGrp="1"/>
          </p:cNvSpPr>
          <p:nvPr>
            <p:ph type="body" idx="2"/>
          </p:nvPr>
        </p:nvSpPr>
        <p:spPr/>
        <p:txBody>
          <a:bodyPr>
            <a:normAutofit fontScale="70000" lnSpcReduction="20000"/>
          </a:bodyPr>
          <a:lstStyle/>
          <a:p>
            <a:r>
              <a:rPr lang="en-US" dirty="0">
                <a:hlinkClick r:id="rId3"/>
              </a:rPr>
              <a:t>https://</a:t>
            </a:r>
            <a:r>
              <a:rPr lang="en-US" dirty="0" smtClean="0">
                <a:hlinkClick r:id="rId3"/>
              </a:rPr>
              <a:t>www.surveymonkey.ca/r/3SSS56B</a:t>
            </a:r>
            <a:endParaRPr lang="en-US" dirty="0" smtClean="0"/>
          </a:p>
          <a:p>
            <a:pPr marL="516446" lvl="1" indent="0">
              <a:buNone/>
            </a:pPr>
            <a:endParaRPr lang="en-US" dirty="0"/>
          </a:p>
          <a:p>
            <a:r>
              <a:rPr lang="en-US" b="1" i="1" dirty="0"/>
              <a:t>Royal College of Physicians and Surgeons of Canada:</a:t>
            </a:r>
            <a:r>
              <a:rPr lang="en-US" i="1" dirty="0"/>
              <a:t> This event is an Accredited Group Learning Activity (Section 1) as defined by the Maintenance of Certification program of the Royal College of Physicians and Surgeons of Canada, and approved by the Continuing Medical Education Division, University of Saskatchewan for up to</a:t>
            </a:r>
            <a:r>
              <a:rPr lang="en-US" b="1" i="1" dirty="0"/>
              <a:t> 1.5 </a:t>
            </a:r>
            <a:r>
              <a:rPr lang="en-US" i="1" dirty="0"/>
              <a:t>credit hours.</a:t>
            </a:r>
            <a:endParaRPr lang="en-US" sz="4000" dirty="0"/>
          </a:p>
          <a:p>
            <a:r>
              <a:rPr lang="en-US" b="1" i="1" dirty="0"/>
              <a:t>The College of Family Physicians of Canada:</a:t>
            </a:r>
            <a:r>
              <a:rPr lang="en-US" i="1" dirty="0"/>
              <a:t> This one-credit-per-hour</a:t>
            </a:r>
            <a:r>
              <a:rPr lang="en-US" sz="2400" i="1" dirty="0"/>
              <a:t> </a:t>
            </a:r>
            <a:r>
              <a:rPr lang="en-US" i="1" dirty="0"/>
              <a:t>Group Learning program meets the certification criteria of the College of Family Physicians of Canada and has been certified by the Continuing Medical Education Division, University of Saskatchewan for up to</a:t>
            </a:r>
            <a:r>
              <a:rPr lang="en-US" b="1" i="1" dirty="0"/>
              <a:t> 1.5</a:t>
            </a:r>
            <a:r>
              <a:rPr lang="en-US" i="1" dirty="0"/>
              <a:t> </a:t>
            </a:r>
            <a:r>
              <a:rPr lang="en-US" i="1" dirty="0" err="1"/>
              <a:t>Mainpro</a:t>
            </a:r>
            <a:r>
              <a:rPr lang="en-US" i="1" dirty="0"/>
              <a:t>+ credits.  </a:t>
            </a:r>
            <a:endParaRPr lang="en-US" sz="4000" dirty="0"/>
          </a:p>
          <a:p>
            <a:r>
              <a:rPr lang="en-US" b="1" i="1" dirty="0"/>
              <a:t>Other Healthcare Professionals:</a:t>
            </a:r>
            <a:r>
              <a:rPr lang="en-US" i="1" dirty="0"/>
              <a:t> Participation in this conference may be included as part of the continuing education and competence programs established by individual professional associations.  </a:t>
            </a:r>
            <a:endParaRPr lang="en-US" sz="4000" dirty="0"/>
          </a:p>
          <a:p>
            <a:pPr marL="516446" lvl="1" indent="0">
              <a:buNone/>
            </a:pPr>
            <a:endParaRPr lang="en-US" dirty="0"/>
          </a:p>
          <a:p>
            <a:pPr marL="25400" indent="0">
              <a:buNone/>
            </a:pPr>
            <a:endParaRPr lang="en-CA" dirty="0"/>
          </a:p>
        </p:txBody>
      </p:sp>
    </p:spTree>
    <p:extLst>
      <p:ext uri="{BB962C8B-B14F-4D97-AF65-F5344CB8AC3E}">
        <p14:creationId xmlns:p14="http://schemas.microsoft.com/office/powerpoint/2010/main" val="2526334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Polling Question #5</a:t>
            </a:r>
            <a:endParaRPr lang="en-US" dirty="0"/>
          </a:p>
        </p:txBody>
      </p:sp>
      <p:sp>
        <p:nvSpPr>
          <p:cNvPr id="3" name="Text Placeholder 2"/>
          <p:cNvSpPr>
            <a:spLocks noGrp="1"/>
          </p:cNvSpPr>
          <p:nvPr>
            <p:ph type="body" idx="2"/>
          </p:nvPr>
        </p:nvSpPr>
        <p:spPr/>
        <p:txBody>
          <a:bodyPr/>
          <a:lstStyle/>
          <a:p>
            <a:r>
              <a:rPr lang="en-US" dirty="0"/>
              <a:t>What questions do you still have about open clinical documents? </a:t>
            </a:r>
          </a:p>
        </p:txBody>
      </p:sp>
    </p:spTree>
    <p:extLst>
      <p:ext uri="{BB962C8B-B14F-4D97-AF65-F5344CB8AC3E}">
        <p14:creationId xmlns:p14="http://schemas.microsoft.com/office/powerpoint/2010/main" val="3061109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References</a:t>
            </a:r>
            <a:endParaRPr lang="en-CA" dirty="0"/>
          </a:p>
        </p:txBody>
      </p:sp>
      <p:sp>
        <p:nvSpPr>
          <p:cNvPr id="3" name="Text Placeholder 2"/>
          <p:cNvSpPr>
            <a:spLocks noGrp="1"/>
          </p:cNvSpPr>
          <p:nvPr>
            <p:ph type="body" idx="2"/>
          </p:nvPr>
        </p:nvSpPr>
        <p:spPr/>
        <p:txBody>
          <a:bodyPr/>
          <a:lstStyle/>
          <a:p>
            <a:r>
              <a:rPr lang="en-US" dirty="0">
                <a:hlinkClick r:id="rId3"/>
              </a:rPr>
              <a:t>https://</a:t>
            </a:r>
            <a:r>
              <a:rPr lang="en-US" dirty="0" smtClean="0">
                <a:hlinkClick r:id="rId3"/>
              </a:rPr>
              <a:t>www.opennotes.org</a:t>
            </a:r>
            <a:endParaRPr lang="en-US" dirty="0" smtClean="0"/>
          </a:p>
          <a:p>
            <a:r>
              <a:rPr lang="en-US" dirty="0">
                <a:hlinkClick r:id="rId4"/>
              </a:rPr>
              <a:t>https://www.ehealthsask.ca/services/MSHR</a:t>
            </a:r>
            <a:r>
              <a:rPr lang="en-US" dirty="0" smtClean="0">
                <a:hlinkClick r:id="rId4"/>
              </a:rPr>
              <a:t>/</a:t>
            </a:r>
            <a:endParaRPr lang="en-US" dirty="0" smtClean="0"/>
          </a:p>
          <a:p>
            <a:r>
              <a:rPr lang="en-US" dirty="0" smtClean="0"/>
              <a:t>Others noted in speakers’ slides </a:t>
            </a:r>
            <a:endParaRPr lang="en-US" dirty="0"/>
          </a:p>
          <a:p>
            <a:endParaRPr lang="en-CA" dirty="0"/>
          </a:p>
        </p:txBody>
      </p:sp>
    </p:spTree>
    <p:extLst>
      <p:ext uri="{BB962C8B-B14F-4D97-AF65-F5344CB8AC3E}">
        <p14:creationId xmlns:p14="http://schemas.microsoft.com/office/powerpoint/2010/main" val="4139570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8611" y="1027399"/>
            <a:ext cx="6926580" cy="265457"/>
          </a:xfrm>
          <a:prstGeom prst="rect">
            <a:avLst/>
          </a:prstGeom>
          <a:solidFill>
            <a:srgbClr val="5F5F5F"/>
          </a:solidFill>
          <a:ln>
            <a:noFill/>
          </a:ln>
        </p:spPr>
        <p:txBody>
          <a:bodyPr wrap="square" rtlCol="0">
            <a:spAutoFit/>
          </a:bodyPr>
          <a:lstStyle/>
          <a:p>
            <a:pPr algn="ctr" defTabSz="342900" eaLnBrk="1" fontAlgn="auto" hangingPunct="1">
              <a:spcBef>
                <a:spcPts val="0"/>
              </a:spcBef>
              <a:spcAft>
                <a:spcPts val="0"/>
              </a:spcAft>
              <a:defRPr/>
            </a:pPr>
            <a:endParaRPr lang="en-US" sz="1125" kern="0" dirty="0">
              <a:solidFill>
                <a:prstClr val="white"/>
              </a:solidFill>
              <a:latin typeface="Century Gothic" panose="020B0502020202020204"/>
              <a:cs typeface="Arial" panose="020B0604020202020204" pitchFamily="34" charset="0"/>
            </a:endParaRPr>
          </a:p>
        </p:txBody>
      </p:sp>
      <p:sp>
        <p:nvSpPr>
          <p:cNvPr id="11" name="TextBox 10"/>
          <p:cNvSpPr txBox="1"/>
          <p:nvPr/>
        </p:nvSpPr>
        <p:spPr>
          <a:xfrm>
            <a:off x="6369354" y="1191049"/>
            <a:ext cx="3429000" cy="265457"/>
          </a:xfrm>
          <a:prstGeom prst="rect">
            <a:avLst/>
          </a:prstGeom>
          <a:solidFill>
            <a:schemeClr val="accent2"/>
          </a:solidFill>
          <a:ln>
            <a:noFill/>
          </a:ln>
        </p:spPr>
        <p:txBody>
          <a:bodyPr wrap="square" rtlCol="0">
            <a:spAutoFit/>
          </a:bodyPr>
          <a:lstStyle/>
          <a:p>
            <a:pPr algn="ctr" defTabSz="342900" eaLnBrk="1" fontAlgn="auto" hangingPunct="1">
              <a:spcBef>
                <a:spcPts val="0"/>
              </a:spcBef>
              <a:spcAft>
                <a:spcPts val="0"/>
              </a:spcAft>
              <a:defRPr/>
            </a:pPr>
            <a:endParaRPr lang="en-US" sz="1125" kern="0" dirty="0">
              <a:solidFill>
                <a:prstClr val="white"/>
              </a:solidFill>
              <a:latin typeface="Century Gothic" panose="020B0502020202020204"/>
              <a:cs typeface="Arial" panose="020B0604020202020204" pitchFamily="34" charset="0"/>
            </a:endParaRPr>
          </a:p>
        </p:txBody>
      </p:sp>
      <p:grpSp>
        <p:nvGrpSpPr>
          <p:cNvPr id="13" name="Group 12"/>
          <p:cNvGrpSpPr/>
          <p:nvPr/>
        </p:nvGrpSpPr>
        <p:grpSpPr>
          <a:xfrm>
            <a:off x="8849911" y="137125"/>
            <a:ext cx="874207" cy="588920"/>
            <a:chOff x="9349665" y="2103741"/>
            <a:chExt cx="1165609" cy="702601"/>
          </a:xfrm>
        </p:grpSpPr>
        <p:sp>
          <p:nvSpPr>
            <p:cNvPr id="14" name="Rectangle 13"/>
            <p:cNvSpPr/>
            <p:nvPr/>
          </p:nvSpPr>
          <p:spPr>
            <a:xfrm rot="5400000">
              <a:off x="9581169" y="1872237"/>
              <a:ext cx="702601" cy="1165609"/>
            </a:xfrm>
            <a:prstGeom prst="rect">
              <a:avLst/>
            </a:prstGeom>
            <a:solidFill>
              <a:srgbClr val="5D2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dirty="0">
                <a:solidFill>
                  <a:prstClr val="white"/>
                </a:solidFill>
                <a:latin typeface="Calibri" panose="020F0502020204030204"/>
              </a:endParaRPr>
            </a:p>
          </p:txBody>
        </p:sp>
        <p:pic>
          <p:nvPicPr>
            <p:cNvPr id="1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1857" y="2242620"/>
              <a:ext cx="1041224" cy="424842"/>
            </a:xfrm>
            <a:prstGeom prst="rect">
              <a:avLst/>
            </a:prstGeom>
          </p:spPr>
        </p:pic>
      </p:grpSp>
      <p:sp>
        <p:nvSpPr>
          <p:cNvPr id="2" name="Title 1"/>
          <p:cNvSpPr>
            <a:spLocks noGrp="1"/>
          </p:cNvSpPr>
          <p:nvPr>
            <p:ph type="title"/>
          </p:nvPr>
        </p:nvSpPr>
        <p:spPr>
          <a:xfrm>
            <a:off x="2170771" y="411480"/>
            <a:ext cx="7886700" cy="663159"/>
          </a:xfrm>
        </p:spPr>
        <p:txBody>
          <a:bodyPr>
            <a:normAutofit fontScale="90000"/>
          </a:bodyPr>
          <a:lstStyle/>
          <a:p>
            <a:pPr algn="ctr"/>
            <a:r>
              <a:rPr lang="en-US" sz="4400" dirty="0">
                <a:solidFill>
                  <a:srgbClr val="FF0000"/>
                </a:solidFill>
                <a:latin typeface="Arial Narrow" panose="020B0606020202030204" pitchFamily="34" charset="0"/>
                <a:cs typeface="Arial" panose="020B0604020202020204" pitchFamily="34" charset="0"/>
              </a:rPr>
              <a:t>RECENT </a:t>
            </a:r>
            <a:r>
              <a:rPr lang="en-US" sz="4400" dirty="0" smtClean="0">
                <a:solidFill>
                  <a:srgbClr val="FF0000"/>
                </a:solidFill>
                <a:latin typeface="Arial Narrow" panose="020B0606020202030204" pitchFamily="34" charset="0"/>
                <a:cs typeface="Arial" panose="020B0604020202020204" pitchFamily="34" charset="0"/>
              </a:rPr>
              <a:t> </a:t>
            </a:r>
            <a:r>
              <a:rPr lang="en-US" sz="4400" dirty="0">
                <a:solidFill>
                  <a:srgbClr val="FF0000"/>
                </a:solidFill>
                <a:latin typeface="Arial Narrow" panose="020B0606020202030204" pitchFamily="34" charset="0"/>
                <a:cs typeface="Arial" panose="020B0604020202020204" pitchFamily="34" charset="0"/>
              </a:rPr>
              <a:t>PUBLICATIONS</a:t>
            </a:r>
          </a:p>
        </p:txBody>
      </p:sp>
      <p:graphicFrame>
        <p:nvGraphicFramePr>
          <p:cNvPr id="4" name="Content Placeholder 3"/>
          <p:cNvGraphicFramePr>
            <a:graphicFrameLocks noGrp="1"/>
          </p:cNvGraphicFramePr>
          <p:nvPr>
            <p:ph idx="1"/>
          </p:nvPr>
        </p:nvGraphicFramePr>
        <p:xfrm>
          <a:off x="2381250" y="1456505"/>
          <a:ext cx="7658100" cy="5264370"/>
        </p:xfrm>
        <a:graphic>
          <a:graphicData uri="http://schemas.openxmlformats.org/drawingml/2006/table">
            <a:tbl>
              <a:tblPr bandRow="1">
                <a:tableStyleId>{EB344D84-9AFB-497E-A393-DC336BA19D2E}</a:tableStyleId>
              </a:tblPr>
              <a:tblGrid>
                <a:gridCol w="7658100">
                  <a:extLst>
                    <a:ext uri="{9D8B030D-6E8A-4147-A177-3AD203B41FA5}">
                      <a16:colId xmlns:a16="http://schemas.microsoft.com/office/drawing/2014/main" val="1657143111"/>
                    </a:ext>
                  </a:extLst>
                </a:gridCol>
              </a:tblGrid>
              <a:tr h="1857590">
                <a:tc>
                  <a:txBody>
                    <a:bodyPr/>
                    <a:lstStyle/>
                    <a:p>
                      <a:r>
                        <a:rPr lang="en-US" sz="1200" dirty="0">
                          <a:solidFill>
                            <a:schemeClr val="tx1"/>
                          </a:solidFill>
                          <a:latin typeface="Arial" panose="020B0604020202020204" pitchFamily="34" charset="0"/>
                          <a:cs typeface="Arial" panose="020B0604020202020204" pitchFamily="34" charset="0"/>
                        </a:rPr>
                        <a:t>O’Neill, S, </a:t>
                      </a:r>
                      <a:r>
                        <a:rPr lang="en-US" sz="1200" dirty="0" err="1">
                          <a:solidFill>
                            <a:schemeClr val="tx1"/>
                          </a:solidFill>
                          <a:latin typeface="Arial" panose="020B0604020202020204" pitchFamily="34" charset="0"/>
                          <a:cs typeface="Arial" panose="020B0604020202020204" pitchFamily="34" charset="0"/>
                        </a:rPr>
                        <a:t>Blease</a:t>
                      </a:r>
                      <a:r>
                        <a:rPr lang="en-US" sz="1200" dirty="0">
                          <a:solidFill>
                            <a:schemeClr val="tx1"/>
                          </a:solidFill>
                          <a:latin typeface="Arial" panose="020B0604020202020204" pitchFamily="34" charset="0"/>
                          <a:cs typeface="Arial" panose="020B0604020202020204" pitchFamily="34" charset="0"/>
                        </a:rPr>
                        <a:t>, C, and Delbanco, T,  “Open Notes Become Law: A Challenge for Mental Health Practices”  </a:t>
                      </a:r>
                      <a:r>
                        <a:rPr lang="en-US" sz="1200" u="sng" dirty="0">
                          <a:solidFill>
                            <a:schemeClr val="tx1"/>
                          </a:solidFill>
                          <a:latin typeface="Arial" panose="020B0604020202020204" pitchFamily="34" charset="0"/>
                          <a:cs typeface="Arial" panose="020B0604020202020204" pitchFamily="34" charset="0"/>
                        </a:rPr>
                        <a:t>Psychiatric Services</a:t>
                      </a:r>
                      <a:r>
                        <a:rPr lang="en-US" sz="1200" u="none" dirty="0">
                          <a:solidFill>
                            <a:schemeClr val="tx1"/>
                          </a:solidFill>
                          <a:latin typeface="Arial" panose="020B0604020202020204" pitchFamily="34" charset="0"/>
                          <a:cs typeface="Arial" panose="020B0604020202020204" pitchFamily="34" charset="0"/>
                        </a:rPr>
                        <a:t> May 11, 2021, 00:1-2. doi:appi.ps.202000782</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err="1">
                          <a:solidFill>
                            <a:schemeClr val="tx1"/>
                          </a:solidFill>
                          <a:latin typeface="Arial" panose="020B0604020202020204" pitchFamily="34" charset="0"/>
                          <a:cs typeface="Arial" panose="020B0604020202020204" pitchFamily="34" charset="0"/>
                        </a:rPr>
                        <a:t>Blease</a:t>
                      </a:r>
                      <a:r>
                        <a:rPr lang="en-US" sz="1200" dirty="0">
                          <a:solidFill>
                            <a:schemeClr val="tx1"/>
                          </a:solidFill>
                          <a:latin typeface="Arial" panose="020B0604020202020204" pitchFamily="34" charset="0"/>
                          <a:cs typeface="Arial" panose="020B0604020202020204" pitchFamily="34" charset="0"/>
                        </a:rPr>
                        <a:t>, C, O’Neill, S, </a:t>
                      </a:r>
                      <a:r>
                        <a:rPr lang="en-US" sz="1200" dirty="0" err="1">
                          <a:solidFill>
                            <a:schemeClr val="tx1"/>
                          </a:solidFill>
                          <a:latin typeface="Arial" panose="020B0604020202020204" pitchFamily="34" charset="0"/>
                          <a:cs typeface="Arial" panose="020B0604020202020204" pitchFamily="34" charset="0"/>
                        </a:rPr>
                        <a:t>Touros</a:t>
                      </a:r>
                      <a:r>
                        <a:rPr lang="en-US" sz="1200" dirty="0">
                          <a:solidFill>
                            <a:schemeClr val="tx1"/>
                          </a:solidFill>
                          <a:latin typeface="Arial" panose="020B0604020202020204" pitchFamily="34" charset="0"/>
                          <a:cs typeface="Arial" panose="020B0604020202020204" pitchFamily="34" charset="0"/>
                        </a:rPr>
                        <a:t>, J, </a:t>
                      </a:r>
                      <a:r>
                        <a:rPr lang="en-US" sz="1200" dirty="0" err="1">
                          <a:solidFill>
                            <a:schemeClr val="tx1"/>
                          </a:solidFill>
                          <a:latin typeface="Arial" panose="020B0604020202020204" pitchFamily="34" charset="0"/>
                          <a:cs typeface="Arial" panose="020B0604020202020204" pitchFamily="34" charset="0"/>
                        </a:rPr>
                        <a:t>DesRoches</a:t>
                      </a:r>
                      <a:r>
                        <a:rPr lang="en-US" sz="1200" dirty="0">
                          <a:solidFill>
                            <a:schemeClr val="tx1"/>
                          </a:solidFill>
                          <a:latin typeface="Arial" panose="020B0604020202020204" pitchFamily="34" charset="0"/>
                          <a:cs typeface="Arial" panose="020B0604020202020204" pitchFamily="34" charset="0"/>
                        </a:rPr>
                        <a:t>, C, and </a:t>
                      </a:r>
                      <a:r>
                        <a:rPr lang="en-US" sz="1200" dirty="0" err="1">
                          <a:solidFill>
                            <a:schemeClr val="tx1"/>
                          </a:solidFill>
                          <a:latin typeface="Arial" panose="020B0604020202020204" pitchFamily="34" charset="0"/>
                          <a:cs typeface="Arial" panose="020B0604020202020204" pitchFamily="34" charset="0"/>
                        </a:rPr>
                        <a:t>Hagglund</a:t>
                      </a:r>
                      <a:r>
                        <a:rPr lang="en-US" sz="1200" dirty="0">
                          <a:solidFill>
                            <a:schemeClr val="tx1"/>
                          </a:solidFill>
                          <a:latin typeface="Arial" panose="020B0604020202020204" pitchFamily="34" charset="0"/>
                          <a:cs typeface="Arial" panose="020B0604020202020204" pitchFamily="34" charset="0"/>
                        </a:rPr>
                        <a:t>, M, “Patient Access to Mental Health Notes: Motivating Evidence-Informed Ethical Guidelines” </a:t>
                      </a:r>
                      <a:r>
                        <a:rPr lang="en-US" sz="1200" u="sng" dirty="0">
                          <a:solidFill>
                            <a:schemeClr val="tx1"/>
                          </a:solidFill>
                          <a:latin typeface="Arial" panose="020B0604020202020204" pitchFamily="34" charset="0"/>
                          <a:cs typeface="Arial" panose="020B0604020202020204" pitchFamily="34" charset="0"/>
                        </a:rPr>
                        <a:t>Journal of Nervous and Mental Disease</a:t>
                      </a:r>
                      <a:r>
                        <a:rPr lang="en-US" sz="1200" dirty="0">
                          <a:solidFill>
                            <a:schemeClr val="tx1"/>
                          </a:solidFill>
                          <a:latin typeface="Arial" panose="020B0604020202020204" pitchFamily="34" charset="0"/>
                          <a:cs typeface="Arial" panose="020B0604020202020204" pitchFamily="34" charset="0"/>
                        </a:rPr>
                        <a:t> (2021) 209: 4: 265-269 </a:t>
                      </a:r>
                      <a:r>
                        <a:rPr lang="en-US" sz="1200" dirty="0" err="1">
                          <a:solidFill>
                            <a:schemeClr val="tx1"/>
                          </a:solidFill>
                          <a:latin typeface="Arial" panose="020B0604020202020204" pitchFamily="34" charset="0"/>
                          <a:cs typeface="Arial" panose="020B0604020202020204" pitchFamily="34" charset="0"/>
                        </a:rPr>
                        <a:t>doi</a:t>
                      </a:r>
                      <a:r>
                        <a:rPr lang="en-US" sz="1200" dirty="0">
                          <a:solidFill>
                            <a:schemeClr val="tx1"/>
                          </a:solidFill>
                          <a:latin typeface="Arial" panose="020B0604020202020204" pitchFamily="34" charset="0"/>
                          <a:cs typeface="Arial" panose="020B0604020202020204" pitchFamily="34" charset="0"/>
                        </a:rPr>
                        <a:t>: 10.1097/NMD.0000000000001303</a:t>
                      </a:r>
                    </a:p>
                    <a:p>
                      <a:endParaRPr lang="en-US" sz="1200" dirty="0">
                        <a:solidFill>
                          <a:schemeClr val="tx1"/>
                        </a:solidFill>
                        <a:latin typeface="Arial" panose="020B0604020202020204" pitchFamily="34" charset="0"/>
                        <a:cs typeface="Arial" panose="020B0604020202020204" pitchFamily="34" charset="0"/>
                      </a:endParaRPr>
                    </a:p>
                    <a:p>
                      <a:r>
                        <a:rPr lang="en-US" sz="1200" dirty="0" err="1">
                          <a:solidFill>
                            <a:schemeClr val="tx1"/>
                          </a:solidFill>
                          <a:latin typeface="Arial" panose="020B0604020202020204" pitchFamily="34" charset="0"/>
                          <a:cs typeface="Arial" panose="020B0604020202020204" pitchFamily="34" charset="0"/>
                        </a:rPr>
                        <a:t>Blease</a:t>
                      </a:r>
                      <a:r>
                        <a:rPr lang="en-US" sz="1200" dirty="0">
                          <a:solidFill>
                            <a:schemeClr val="tx1"/>
                          </a:solidFill>
                          <a:latin typeface="Arial" panose="020B0604020202020204" pitchFamily="34" charset="0"/>
                          <a:cs typeface="Arial" panose="020B0604020202020204" pitchFamily="34" charset="0"/>
                        </a:rPr>
                        <a:t>, C, </a:t>
                      </a:r>
                      <a:r>
                        <a:rPr lang="en-US" sz="1200" dirty="0" err="1">
                          <a:solidFill>
                            <a:schemeClr val="tx1"/>
                          </a:solidFill>
                          <a:latin typeface="Arial" panose="020B0604020202020204" pitchFamily="34" charset="0"/>
                          <a:cs typeface="Arial" panose="020B0604020202020204" pitchFamily="34" charset="0"/>
                        </a:rPr>
                        <a:t>Touros</a:t>
                      </a:r>
                      <a:r>
                        <a:rPr lang="en-US" sz="1200" dirty="0">
                          <a:solidFill>
                            <a:schemeClr val="tx1"/>
                          </a:solidFill>
                          <a:latin typeface="Arial" panose="020B0604020202020204" pitchFamily="34" charset="0"/>
                          <a:cs typeface="Arial" panose="020B0604020202020204" pitchFamily="34" charset="0"/>
                        </a:rPr>
                        <a:t>, J, O’Neill, S, </a:t>
                      </a:r>
                      <a:r>
                        <a:rPr lang="en-US" sz="1200" dirty="0" err="1">
                          <a:solidFill>
                            <a:schemeClr val="tx1"/>
                          </a:solidFill>
                          <a:latin typeface="Arial" panose="020B0604020202020204" pitchFamily="34" charset="0"/>
                          <a:cs typeface="Arial" panose="020B0604020202020204" pitchFamily="34" charset="0"/>
                        </a:rPr>
                        <a:t>Hagglund</a:t>
                      </a:r>
                      <a:r>
                        <a:rPr lang="en-US" sz="1200" dirty="0">
                          <a:solidFill>
                            <a:schemeClr val="tx1"/>
                          </a:solidFill>
                          <a:latin typeface="Arial" panose="020B0604020202020204" pitchFamily="34" charset="0"/>
                          <a:cs typeface="Arial" panose="020B0604020202020204" pitchFamily="34" charset="0"/>
                        </a:rPr>
                        <a:t>, M, and Walker, J  “Sharing Notes with Mental Health Patients: Balancing Respect with Risk”  </a:t>
                      </a:r>
                      <a:r>
                        <a:rPr lang="en-US" sz="1200" u="sng" dirty="0">
                          <a:solidFill>
                            <a:schemeClr val="tx1"/>
                          </a:solidFill>
                          <a:latin typeface="Arial" panose="020B0604020202020204" pitchFamily="34" charset="0"/>
                          <a:cs typeface="Arial" panose="020B0604020202020204" pitchFamily="34" charset="0"/>
                        </a:rPr>
                        <a:t>Lancet Psychiatry </a:t>
                      </a:r>
                      <a:r>
                        <a:rPr lang="en-US" sz="1200" dirty="0">
                          <a:solidFill>
                            <a:schemeClr val="tx1"/>
                          </a:solidFill>
                          <a:latin typeface="Arial" panose="020B0604020202020204" pitchFamily="34" charset="0"/>
                          <a:cs typeface="Arial" panose="020B0604020202020204" pitchFamily="34" charset="0"/>
                        </a:rPr>
                        <a:t>(2020) 7:P924–5. </a:t>
                      </a:r>
                      <a:r>
                        <a:rPr lang="en-US" sz="1200" dirty="0" err="1">
                          <a:solidFill>
                            <a:schemeClr val="tx1"/>
                          </a:solidFill>
                          <a:latin typeface="Arial" panose="020B0604020202020204" pitchFamily="34" charset="0"/>
                          <a:cs typeface="Arial" panose="020B0604020202020204" pitchFamily="34" charset="0"/>
                        </a:rPr>
                        <a:t>doi</a:t>
                      </a:r>
                      <a:r>
                        <a:rPr lang="en-US" sz="1200" dirty="0">
                          <a:solidFill>
                            <a:schemeClr val="tx1"/>
                          </a:solidFill>
                          <a:latin typeface="Arial" panose="020B0604020202020204" pitchFamily="34" charset="0"/>
                          <a:cs typeface="Arial" panose="020B0604020202020204" pitchFamily="34" charset="0"/>
                        </a:rPr>
                        <a:t>: 10.1016/S2215-0366(20)30032-8</a:t>
                      </a:r>
                    </a:p>
                  </a:txBody>
                  <a:tcPr marL="68580" marR="68580" marT="34290" marB="34290"/>
                </a:tc>
                <a:extLst>
                  <a:ext uri="{0D108BD9-81ED-4DB2-BD59-A6C34878D82A}">
                    <a16:rowId xmlns:a16="http://schemas.microsoft.com/office/drawing/2014/main" val="2618106346"/>
                  </a:ext>
                </a:extLst>
              </a:tr>
              <a:tr h="54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Blease, C,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Walker,J</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Touros</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J, and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O’Neill,S</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“Sharing Clinical Notes in Psychotherapy: A New Tool to Strengthen Patient Autonomy”  </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Front. Psychiatry</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28 October 2020 | </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https://doi.org/10.3389/fpsyt.2020.527872</a:t>
                      </a:r>
                      <a:endPar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34290" marB="34290"/>
                </a:tc>
                <a:extLst>
                  <a:ext uri="{0D108BD9-81ED-4DB2-BD59-A6C34878D82A}">
                    <a16:rowId xmlns:a16="http://schemas.microsoft.com/office/drawing/2014/main" val="2531726632"/>
                  </a:ext>
                </a:extLst>
              </a:tr>
              <a:tr h="54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Chimowitz,H</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O’Neill,S</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Leveille</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S, Welch, K, and Walker, J, “Sharing Psychotherapy Notes with Patients: Attitudes and Experiences”  </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Social Work</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65:2: 159-168 (2020)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doi</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10.1093/</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sw</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/swaa010</a:t>
                      </a:r>
                    </a:p>
                  </a:txBody>
                  <a:tcPr marL="68580" marR="68580" marT="34290" marB="34290"/>
                </a:tc>
                <a:extLst>
                  <a:ext uri="{0D108BD9-81ED-4DB2-BD59-A6C34878D82A}">
                    <a16:rowId xmlns:a16="http://schemas.microsoft.com/office/drawing/2014/main" val="2163154866"/>
                  </a:ext>
                </a:extLst>
              </a:tr>
              <a:tr h="346408">
                <a:tc>
                  <a:txBody>
                    <a:bodyPr/>
                    <a:lstStyle/>
                    <a:p>
                      <a:pPr marL="0" indent="0">
                        <a:spcBef>
                          <a:spcPts val="0"/>
                        </a:spcBef>
                        <a:buFont typeface="+mj-lt"/>
                        <a:buNone/>
                      </a:pP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O’Neill,S</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“Flattening the Mental Health Curve During the Pandemic”  </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Social Work Voice</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3:4, 8-9 2020</a:t>
                      </a:r>
                    </a:p>
                  </a:txBody>
                  <a:tcPr marL="68580" marR="68580" marT="34290" marB="34290"/>
                </a:tc>
                <a:extLst>
                  <a:ext uri="{0D108BD9-81ED-4DB2-BD59-A6C34878D82A}">
                    <a16:rowId xmlns:a16="http://schemas.microsoft.com/office/drawing/2014/main" val="4163904850"/>
                  </a:ext>
                </a:extLst>
              </a:tr>
              <a:tr h="668732">
                <a:tc>
                  <a:txBody>
                    <a:bodyPr/>
                    <a:lstStyle/>
                    <a:p>
                      <a:pPr marL="0" indent="0">
                        <a:spcBef>
                          <a:spcPts val="0"/>
                        </a:spcBef>
                        <a:buFont typeface="+mj-lt"/>
                        <a:buNone/>
                      </a:pP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O’Neill, S,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Chimowitz</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H,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Leveille</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S, RN, PhD, and Walker, J  “Embracing the New Age of Transparency: Mental Health Patients Reading their Psychotherapy Notes Online” </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Journal of Mental Health</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28, 527-535 (2019)</a:t>
                      </a:r>
                    </a:p>
                  </a:txBody>
                  <a:tcPr marL="68580" marR="68580" marT="34290" marB="34290"/>
                </a:tc>
                <a:extLst>
                  <a:ext uri="{0D108BD9-81ED-4DB2-BD59-A6C34878D82A}">
                    <a16:rowId xmlns:a16="http://schemas.microsoft.com/office/drawing/2014/main" val="1440951484"/>
                  </a:ext>
                </a:extLst>
              </a:tr>
              <a:tr h="768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Klein JW, Peacock S, </a:t>
                      </a:r>
                      <a:r>
                        <a:rPr 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Tsui</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JI, O’Neill SF, DesRoches CM, Elmore JG.  “Perceptions among Patients with Mental Health Diagnoses About Reading Psychiatric Primary Care Clinic Notes”  </a:t>
                      </a:r>
                      <a:r>
                        <a:rPr lang="en-US" sz="1200" i="1" u="sng" dirty="0">
                          <a:solidFill>
                            <a:schemeClr val="tx1"/>
                          </a:solidFill>
                          <a:latin typeface="Arial" panose="020B0604020202020204" pitchFamily="34" charset="0"/>
                          <a:ea typeface="Times New Roman" panose="02020603050405020304" pitchFamily="18" charset="0"/>
                          <a:cs typeface="Arial" panose="020B0604020202020204" pitchFamily="34" charset="0"/>
                        </a:rPr>
                        <a:t>Annals of Family Medicine</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16: 4: 343-345, 2018</a:t>
                      </a:r>
                    </a:p>
                  </a:txBody>
                  <a:tcPr marL="68580" marR="68580" marT="34290" marB="34290"/>
                </a:tc>
                <a:extLst>
                  <a:ext uri="{0D108BD9-81ED-4DB2-BD59-A6C34878D82A}">
                    <a16:rowId xmlns:a16="http://schemas.microsoft.com/office/drawing/2014/main" val="2335071758"/>
                  </a:ext>
                </a:extLst>
              </a:tr>
              <a:tr h="54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Whyte, R and O’Neill, S  “Disclosures in Surgical Care: Errors, Surgeon’s Experience, Conflicts of  Interest, and Truth Telling” in </a:t>
                      </a:r>
                      <a:r>
                        <a:rPr lang="en-US" sz="1200" u="none" dirty="0">
                          <a:solidFill>
                            <a:schemeClr val="tx1"/>
                          </a:solidFill>
                          <a:latin typeface="Arial" panose="020B0604020202020204" pitchFamily="34" charset="0"/>
                          <a:ea typeface="Times New Roman" panose="02020603050405020304" pitchFamily="18" charset="0"/>
                          <a:cs typeface="Arial" panose="020B0604020202020204" pitchFamily="34" charset="0"/>
                        </a:rPr>
                        <a:t>Ethical Issues in Surgical Care</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American College of Surgeons</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2017</a:t>
                      </a:r>
                    </a:p>
                  </a:txBody>
                  <a:tcPr marL="68580" marR="68580" marT="34290" marB="34290"/>
                </a:tc>
                <a:extLst>
                  <a:ext uri="{0D108BD9-81ED-4DB2-BD59-A6C34878D82A}">
                    <a16:rowId xmlns:a16="http://schemas.microsoft.com/office/drawing/2014/main" val="4144841972"/>
                  </a:ext>
                </a:extLst>
              </a:tr>
            </a:tbl>
          </a:graphicData>
        </a:graphic>
      </p:graphicFrame>
    </p:spTree>
    <p:extLst>
      <p:ext uri="{BB962C8B-B14F-4D97-AF65-F5344CB8AC3E}">
        <p14:creationId xmlns:p14="http://schemas.microsoft.com/office/powerpoint/2010/main" val="9739745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a:t>Thank you for your time and attention!</a:t>
            </a:r>
            <a:endParaRPr lang="en-CA" dirty="0"/>
          </a:p>
        </p:txBody>
      </p:sp>
      <p:pic>
        <p:nvPicPr>
          <p:cNvPr id="4" name="Content Placeholder 3" descr="The Importance of Langu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252" y="1225550"/>
            <a:ext cx="7735712"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7097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Dr. Susan Shaw</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NONE</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4286582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Appendices</a:t>
            </a:r>
            <a:endParaRPr lang="en-CA" dirty="0"/>
          </a:p>
        </p:txBody>
      </p:sp>
    </p:spTree>
    <p:extLst>
      <p:ext uri="{BB962C8B-B14F-4D97-AF65-F5344CB8AC3E}">
        <p14:creationId xmlns:p14="http://schemas.microsoft.com/office/powerpoint/2010/main" val="37950053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1609724"/>
            <a:ext cx="7886700" cy="4429125"/>
          </a:xfrm>
        </p:spPr>
        <p:txBody>
          <a:bodyPr>
            <a:normAutofit/>
          </a:bodyPr>
          <a:lstStyle/>
          <a:p>
            <a:r>
              <a:rPr lang="en-US" dirty="0"/>
              <a:t/>
            </a:r>
            <a:br>
              <a:rPr lang="en-US" dirty="0"/>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681381"/>
            <a:ext cx="8229600" cy="3815796"/>
          </a:xfrm>
        </p:spPr>
        <p:txBody>
          <a:bodyPr>
            <a:noAutofit/>
          </a:bodyPr>
          <a:lstStyle/>
          <a:p>
            <a:pPr marL="0" indent="0">
              <a:lnSpc>
                <a:spcPct val="120000"/>
              </a:lnSpc>
              <a:buNone/>
            </a:pPr>
            <a:r>
              <a:rPr lang="en-US" sz="3600" dirty="0"/>
              <a:t>Suggestions for Implementing Open Notes in Clinical Practice From: Klein et al., “Your Patient Is Reading Your Note: Opportunities, Problems, and Prospects”. </a:t>
            </a:r>
            <a:r>
              <a:rPr lang="en-US" sz="3600" b="1" dirty="0"/>
              <a:t>Journal of Medicine, Vol 129, No 10, October 2016</a:t>
            </a:r>
            <a:r>
              <a:rPr lang="en-US" sz="1200" b="1" dirty="0"/>
              <a:t>.</a:t>
            </a:r>
            <a:endParaRPr lang="en-US" sz="1200" b="1" dirty="0">
              <a:latin typeface="Arial" panose="020B0604020202020204" pitchFamily="34" charset="0"/>
              <a:cs typeface="Arial" panose="020B0604020202020204" pitchFamily="34" charset="0"/>
            </a:endParaRPr>
          </a:p>
        </p:txBody>
      </p:sp>
      <p:pic>
        <p:nvPicPr>
          <p:cNvPr id="4" name="Picture 18">
            <a:extLst>
              <a:ext uri="{FF2B5EF4-FFF2-40B4-BE49-F238E27FC236}">
                <a16:creationId xmlns:a16="http://schemas.microsoft.com/office/drawing/2014/main" id="{B74D588C-774A-4BFA-817B-03A9BB559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16528"/>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642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301623"/>
            <a:ext cx="7886700" cy="1181127"/>
          </a:xfrm>
        </p:spPr>
        <p:txBody>
          <a:bodyPr>
            <a:normAutofit fontScale="90000"/>
          </a:bodyPr>
          <a:lstStyle/>
          <a:p>
            <a:r>
              <a:rPr lang="en-US" dirty="0"/>
              <a:t/>
            </a:r>
            <a:br>
              <a:rPr lang="en-US" dirty="0"/>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dirty="0">
                <a:solidFill>
                  <a:srgbClr val="7030A0"/>
                </a:solidFill>
                <a:latin typeface="Arial" panose="020B0604020202020204" pitchFamily="34" charset="0"/>
                <a:cs typeface="Arial" panose="020B0604020202020204" pitchFamily="34" charset="0"/>
              </a:rPr>
              <a:t>Challenging Situations: The delusional patient</a:t>
            </a:r>
          </a:p>
        </p:txBody>
      </p:sp>
      <p:sp>
        <p:nvSpPr>
          <p:cNvPr id="3" name="Content Placeholder 2"/>
          <p:cNvSpPr>
            <a:spLocks noGrp="1"/>
          </p:cNvSpPr>
          <p:nvPr>
            <p:ph idx="1"/>
          </p:nvPr>
        </p:nvSpPr>
        <p:spPr>
          <a:xfrm>
            <a:off x="1981200" y="2590801"/>
            <a:ext cx="8229600" cy="2906375"/>
          </a:xfrm>
        </p:spPr>
        <p:txBody>
          <a:bodyPr>
            <a:noAutofit/>
          </a:bodyPr>
          <a:lstStyle/>
          <a:p>
            <a:pPr>
              <a:lnSpc>
                <a:spcPct val="120000"/>
              </a:lnSpc>
            </a:pPr>
            <a:r>
              <a:rPr lang="en-US" sz="1200" b="1" dirty="0">
                <a:latin typeface="Arial" panose="020B0604020202020204" pitchFamily="34" charset="0"/>
                <a:cs typeface="Arial" panose="020B0604020202020204" pitchFamily="34" charset="0"/>
              </a:rPr>
              <a:t>Scenario:</a:t>
            </a:r>
            <a:r>
              <a:rPr lang="en-US" sz="1200" dirty="0">
                <a:latin typeface="Arial" panose="020B0604020202020204" pitchFamily="34" charset="0"/>
                <a:cs typeface="Arial" panose="020B0604020202020204" pitchFamily="34" charset="0"/>
              </a:rPr>
              <a:t> Mr. A is a man with schizophrenia who believes that the FBI has placed “invisible” microphones and cameras in his apartment. He takes 1 mg of risperidone daily “to keep my family off my back,” but you are trying to get him to take a higher dose. You have tried to discuss his diagnosis with him, but he dismisses it, and believes that “schizophrenia was made up by the FBI to incarcerate subversives.”</a:t>
            </a:r>
          </a:p>
          <a:p>
            <a:pPr>
              <a:lnSpc>
                <a:spcPct val="120000"/>
              </a:lnSpc>
            </a:pPr>
            <a:endParaRPr lang="en-US" sz="1200" dirty="0">
              <a:latin typeface="Arial" panose="020B0604020202020204" pitchFamily="34" charset="0"/>
              <a:cs typeface="Arial" panose="020B0604020202020204" pitchFamily="34" charset="0"/>
            </a:endParaRPr>
          </a:p>
          <a:p>
            <a:pPr>
              <a:lnSpc>
                <a:spcPct val="120000"/>
              </a:lnSpc>
            </a:pPr>
            <a:r>
              <a:rPr lang="en-US" sz="1200" b="1" dirty="0">
                <a:latin typeface="Arial" panose="020B0604020202020204" pitchFamily="34" charset="0"/>
                <a:cs typeface="Arial" panose="020B0604020202020204" pitchFamily="34" charset="0"/>
              </a:rPr>
              <a:t>Sample note:</a:t>
            </a:r>
            <a:r>
              <a:rPr lang="en-US" sz="1200" dirty="0">
                <a:latin typeface="Arial" panose="020B0604020202020204" pitchFamily="34" charset="0"/>
                <a:cs typeface="Arial" panose="020B0604020202020204" pitchFamily="34" charset="0"/>
              </a:rPr>
              <a:t> Mr. A says he is taking risperidone 1 mg daily, but continues to be convinced that the FBI is monitoring him. We disagree on this, as we do about whether he has a psychiatric problem in the first place. I believe that a higher dose of risperidone would help him with the anxiety he feels about being monitored, but he firmly refused to increase the dose to 2 mg daily. I nevertheless urged him to consider a brief trial of the higher dose, to see if he noticed any benefit. We will continue to assess his overall level of anxiety and how it affects his daily functioning. I am concerned that his anxiety limits his ability to feel safe on a day-to-day basis. But on a happier note, he continues to be very interested in current events and reads newspapers and books extensively.</a:t>
            </a:r>
          </a:p>
        </p:txBody>
      </p:sp>
      <p:pic>
        <p:nvPicPr>
          <p:cNvPr id="4" name="Picture 18">
            <a:extLst>
              <a:ext uri="{FF2B5EF4-FFF2-40B4-BE49-F238E27FC236}">
                <a16:creationId xmlns:a16="http://schemas.microsoft.com/office/drawing/2014/main" id="{B74D588C-774A-4BFA-817B-03A9BB559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16528"/>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6EB5EFE-CC3D-4130-801B-2340FE7C3551}"/>
              </a:ext>
            </a:extLst>
          </p:cNvPr>
          <p:cNvSpPr/>
          <p:nvPr/>
        </p:nvSpPr>
        <p:spPr>
          <a:xfrm>
            <a:off x="2338281" y="5688814"/>
            <a:ext cx="889686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4"/>
              </a:rPr>
              <a:t>https://www.opennotes.org/tools-resources/for-health-care-providers/mental-health/</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5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761" y="1115878"/>
            <a:ext cx="7640279" cy="1089161"/>
          </a:xfrm>
        </p:spPr>
        <p:txBody>
          <a:bodyPr>
            <a:noAutofit/>
          </a:bodyPr>
          <a:lstStyle/>
          <a:p>
            <a:r>
              <a:rPr lang="en-US" sz="4000" b="1" dirty="0">
                <a:solidFill>
                  <a:srgbClr val="7030A0"/>
                </a:solidFill>
                <a:latin typeface="Arial" panose="020B0604020202020204" pitchFamily="34" charset="0"/>
                <a:cs typeface="Arial" panose="020B0604020202020204" pitchFamily="34" charset="0"/>
              </a:rPr>
              <a:t>Challenging Situations: The borderline patient</a:t>
            </a:r>
          </a:p>
        </p:txBody>
      </p:sp>
      <p:sp>
        <p:nvSpPr>
          <p:cNvPr id="3" name="Content Placeholder 2"/>
          <p:cNvSpPr>
            <a:spLocks noGrp="1"/>
          </p:cNvSpPr>
          <p:nvPr>
            <p:ph idx="1"/>
          </p:nvPr>
        </p:nvSpPr>
        <p:spPr>
          <a:xfrm>
            <a:off x="2143760" y="2286000"/>
            <a:ext cx="7886700" cy="3987694"/>
          </a:xfrm>
        </p:spPr>
        <p:txBody>
          <a:bodyPr>
            <a:normAutofit fontScale="40000" lnSpcReduction="20000"/>
          </a:bodyPr>
          <a:lstStyle/>
          <a:p>
            <a:pPr>
              <a:lnSpc>
                <a:spcPct val="120000"/>
              </a:lnSpc>
            </a:pPr>
            <a:r>
              <a:rPr lang="en-US" b="1" dirty="0">
                <a:latin typeface="Arial" panose="020B0604020202020204" pitchFamily="34" charset="0"/>
                <a:cs typeface="Arial" panose="020B0604020202020204" pitchFamily="34" charset="0"/>
              </a:rPr>
              <a:t>Scenario:</a:t>
            </a:r>
            <a:r>
              <a:rPr lang="en-US" dirty="0">
                <a:latin typeface="Arial" panose="020B0604020202020204" pitchFamily="34" charset="0"/>
                <a:cs typeface="Arial" panose="020B0604020202020204" pitchFamily="34" charset="0"/>
              </a:rPr>
              <a:t> Ms. B is a young woman who frequently self-mutilates to manage stress. She is taking fluoxetine and aripiprazole for anxiety and depression, which help to increase her stress tolerance to a certain extent, but she finds that ongoing use of alcohol and marijuana “help me more” with anxiety. Her relationship with her boyfriend continues to be marked by frequent verbal fights, and occasional pushing. You are trying to explore other medication options and also to encourage her to try dialectical behavior therapy.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20000"/>
              </a:lnSpc>
            </a:pPr>
            <a:r>
              <a:rPr lang="en-US" b="1" dirty="0">
                <a:latin typeface="Arial" panose="020B0604020202020204" pitchFamily="34" charset="0"/>
                <a:cs typeface="Arial" panose="020B0604020202020204" pitchFamily="34" charset="0"/>
              </a:rPr>
              <a:t>Sample note:</a:t>
            </a:r>
            <a:r>
              <a:rPr lang="en-US" dirty="0">
                <a:latin typeface="Arial" panose="020B0604020202020204" pitchFamily="34" charset="0"/>
                <a:cs typeface="Arial" panose="020B0604020202020204" pitchFamily="34" charset="0"/>
              </a:rPr>
              <a:t> Ms. B’s condition remains about the same as it was during our last visit. She feels the medication helps somewhat, but I have shared my concerns with her that her continued use of marijuana and alcohol likely interferes with the ability of the medication to help. She recognizes her frustration and unhappiness, however, and was open to discussing a referral for dialectical behavior therapy. I think this could be very helpful for her. I also raised the question of AA. We agreed to see how she felt after a week of going without alcohol, and if she can do this we will consider a low dose of lithium to help her with her moods. While she has her ups and downs at her job as a receptionist, she does feel her boss is supportive, and that’s encouraging.</a:t>
            </a:r>
          </a:p>
          <a:p>
            <a:endParaRPr lang="en-US" dirty="0"/>
          </a:p>
        </p:txBody>
      </p:sp>
      <p:pic>
        <p:nvPicPr>
          <p:cNvPr id="4" name="Picture 18">
            <a:extLst>
              <a:ext uri="{FF2B5EF4-FFF2-40B4-BE49-F238E27FC236}">
                <a16:creationId xmlns:a16="http://schemas.microsoft.com/office/drawing/2014/main" id="{2C86D889-654D-40BE-94F6-177F32263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537" y="125835"/>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6EB5EFE-CC3D-4130-801B-2340FE7C3551}"/>
              </a:ext>
            </a:extLst>
          </p:cNvPr>
          <p:cNvSpPr/>
          <p:nvPr/>
        </p:nvSpPr>
        <p:spPr>
          <a:xfrm>
            <a:off x="2584466" y="6249356"/>
            <a:ext cx="889686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4"/>
              </a:rPr>
              <a:t>https://www.opennotes.org/tools-resources/for-health-care-providers/mental-health/</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599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913234"/>
            <a:ext cx="8911687" cy="1410319"/>
          </a:xfrm>
        </p:spPr>
        <p:txBody>
          <a:bodyPr>
            <a:normAutofit fontScale="90000"/>
          </a:bodyPr>
          <a:lstStyle/>
          <a:p>
            <a:r>
              <a:rPr lang="en-US" sz="4400" b="1" dirty="0" smtClean="0">
                <a:solidFill>
                  <a:srgbClr val="7030A0"/>
                </a:solidFill>
                <a:latin typeface="Arial" panose="020B0604020202020204" pitchFamily="34" charset="0"/>
                <a:cs typeface="Arial" panose="020B0604020202020204" pitchFamily="34" charset="0"/>
              </a:rPr>
              <a:t/>
            </a:r>
            <a:br>
              <a:rPr lang="en-US" sz="4400" b="1" dirty="0" smtClean="0">
                <a:solidFill>
                  <a:srgbClr val="7030A0"/>
                </a:solidFill>
                <a:latin typeface="Arial" panose="020B0604020202020204" pitchFamily="34" charset="0"/>
                <a:cs typeface="Arial" panose="020B0604020202020204" pitchFamily="34" charset="0"/>
              </a:rPr>
            </a:br>
            <a:r>
              <a:rPr lang="en-US" sz="4400" b="1" dirty="0">
                <a:solidFill>
                  <a:srgbClr val="7030A0"/>
                </a:solidFill>
                <a:latin typeface="Arial" panose="020B0604020202020204" pitchFamily="34" charset="0"/>
                <a:cs typeface="Arial" panose="020B0604020202020204" pitchFamily="34" charset="0"/>
              </a:rPr>
              <a:t/>
            </a:r>
            <a:br>
              <a:rPr lang="en-US" sz="4400" b="1" dirty="0">
                <a:solidFill>
                  <a:srgbClr val="7030A0"/>
                </a:solidFill>
                <a:latin typeface="Arial" panose="020B0604020202020204" pitchFamily="34" charset="0"/>
                <a:cs typeface="Arial" panose="020B0604020202020204" pitchFamily="34" charset="0"/>
              </a:rPr>
            </a:br>
            <a:r>
              <a:rPr lang="en-US" sz="4400" b="1" dirty="0" smtClean="0">
                <a:solidFill>
                  <a:srgbClr val="7030A0"/>
                </a:solidFill>
                <a:latin typeface="Arial" panose="020B0604020202020204" pitchFamily="34" charset="0"/>
                <a:cs typeface="Arial" panose="020B0604020202020204" pitchFamily="34" charset="0"/>
              </a:rPr>
              <a:t>Challenging </a:t>
            </a:r>
            <a:r>
              <a:rPr lang="en-US" sz="4400" b="1" dirty="0">
                <a:solidFill>
                  <a:srgbClr val="7030A0"/>
                </a:solidFill>
                <a:latin typeface="Arial" panose="020B0604020202020204" pitchFamily="34" charset="0"/>
                <a:cs typeface="Arial" panose="020B0604020202020204" pitchFamily="34" charset="0"/>
              </a:rPr>
              <a:t>Situations: The survivor of sexual trauma </a:t>
            </a:r>
            <a:r>
              <a:rPr lang="en-US" dirty="0"/>
              <a:t/>
            </a:r>
            <a:br>
              <a:rPr lang="en-US" dirty="0"/>
            </a:br>
            <a:r>
              <a:rPr lang="en-US" dirty="0"/>
              <a:t/>
            </a:r>
            <a:br>
              <a:rPr lang="en-US" dirty="0"/>
            </a:br>
            <a:endParaRPr lang="en-US" b="1" dirty="0">
              <a:solidFill>
                <a:srgbClr val="7030A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2650" y="2352675"/>
            <a:ext cx="7886700" cy="4009559"/>
          </a:xfrm>
        </p:spPr>
        <p:txBody>
          <a:bodyPr>
            <a:normAutofit/>
          </a:bodyPr>
          <a:lstStyle/>
          <a:p>
            <a:r>
              <a:rPr lang="en-US" sz="2000" b="1" dirty="0">
                <a:latin typeface="Arial" panose="020B0604020202020204" pitchFamily="34" charset="0"/>
                <a:cs typeface="Arial" panose="020B0604020202020204" pitchFamily="34" charset="0"/>
              </a:rPr>
              <a:t>Scenario: </a:t>
            </a:r>
            <a:r>
              <a:rPr lang="en-US" sz="2000" dirty="0">
                <a:latin typeface="Arial" panose="020B0604020202020204" pitchFamily="34" charset="0"/>
                <a:cs typeface="Arial" panose="020B0604020202020204" pitchFamily="34" charset="0"/>
              </a:rPr>
              <a:t>Ms. C is a woman in her thirties whom you have seen for a year for depression and who now reveals that she was molested by an uncle several times when she was 9. She has never revealed this to anyone before and was overwhelmed with feelings when she mentioned it. She asks you not to reveal this in the medical record.</a:t>
            </a:r>
          </a:p>
          <a:p>
            <a:r>
              <a:rPr lang="en-US" sz="2000" b="1" dirty="0">
                <a:latin typeface="Arial" panose="020B0604020202020204" pitchFamily="34" charset="0"/>
                <a:cs typeface="Arial" panose="020B0604020202020204" pitchFamily="34" charset="0"/>
              </a:rPr>
              <a:t>Sample note:</a:t>
            </a:r>
            <a:r>
              <a:rPr lang="en-US" sz="2000" dirty="0">
                <a:latin typeface="Arial" panose="020B0604020202020204" pitchFamily="34" charset="0"/>
                <a:cs typeface="Arial" panose="020B0604020202020204" pitchFamily="34" charset="0"/>
              </a:rPr>
              <a:t> Ms. C is functioning well on citalopram 40 mg </a:t>
            </a:r>
            <a:r>
              <a:rPr lang="en-US" sz="2000" dirty="0" err="1">
                <a:latin typeface="Arial" panose="020B0604020202020204" pitchFamily="34" charset="0"/>
                <a:cs typeface="Arial" panose="020B0604020202020204" pitchFamily="34" charset="0"/>
              </a:rPr>
              <a:t>qd</a:t>
            </a:r>
            <a:r>
              <a:rPr lang="en-US" sz="2000" dirty="0">
                <a:latin typeface="Arial" panose="020B0604020202020204" pitchFamily="34" charset="0"/>
                <a:cs typeface="Arial" panose="020B0604020202020204" pitchFamily="34" charset="0"/>
              </a:rPr>
              <a:t>, sleeping and eating well, and doing well at work. Today she mentioned some incidents in her past that we have not discussed before and that were very significant for her. We will continue the citalopram and explore the incidents when we meet next</a:t>
            </a:r>
            <a:r>
              <a:rPr lang="en-US" sz="1400" dirty="0">
                <a:latin typeface="Arial" panose="020B0604020202020204" pitchFamily="34" charset="0"/>
                <a:cs typeface="Arial" panose="020B0604020202020204" pitchFamily="34" charset="0"/>
              </a:rPr>
              <a:t>.</a:t>
            </a:r>
          </a:p>
          <a:p>
            <a:endParaRPr lang="en-US" dirty="0"/>
          </a:p>
        </p:txBody>
      </p:sp>
      <p:pic>
        <p:nvPicPr>
          <p:cNvPr id="4" name="Picture 18">
            <a:extLst>
              <a:ext uri="{FF2B5EF4-FFF2-40B4-BE49-F238E27FC236}">
                <a16:creationId xmlns:a16="http://schemas.microsoft.com/office/drawing/2014/main" id="{C7F40B89-47C7-49B8-BC47-3300CD3EA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73993"/>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6EB5EFE-CC3D-4130-801B-2340FE7C3551}"/>
              </a:ext>
            </a:extLst>
          </p:cNvPr>
          <p:cNvSpPr/>
          <p:nvPr/>
        </p:nvSpPr>
        <p:spPr>
          <a:xfrm>
            <a:off x="2425638" y="6085237"/>
            <a:ext cx="8557485"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4"/>
              </a:rPr>
              <a:t>https://www.opennotes.org/tools-resources/for-health-care-providers/mental-health/</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938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722085"/>
            <a:ext cx="7748434" cy="1487715"/>
          </a:xfrm>
        </p:spPr>
        <p:txBody>
          <a:bodyPr>
            <a:normAutofit/>
          </a:bodyPr>
          <a:lstStyle/>
          <a:p>
            <a:r>
              <a:rPr lang="en-US" sz="4400" b="1" dirty="0" smtClean="0">
                <a:solidFill>
                  <a:srgbClr val="7030A0"/>
                </a:solidFill>
                <a:latin typeface="Arial" panose="020B0604020202020204" pitchFamily="34" charset="0"/>
                <a:cs typeface="Arial" panose="020B0604020202020204" pitchFamily="34" charset="0"/>
              </a:rPr>
              <a:t>Challenging </a:t>
            </a:r>
            <a:r>
              <a:rPr lang="en-US" sz="4400" b="1" dirty="0">
                <a:solidFill>
                  <a:srgbClr val="7030A0"/>
                </a:solidFill>
                <a:latin typeface="Arial" panose="020B0604020202020204" pitchFamily="34" charset="0"/>
                <a:cs typeface="Arial" panose="020B0604020202020204" pitchFamily="34" charset="0"/>
              </a:rPr>
              <a:t>Situations: The dishonest patient </a:t>
            </a:r>
          </a:p>
        </p:txBody>
      </p:sp>
      <p:sp>
        <p:nvSpPr>
          <p:cNvPr id="3" name="Content Placeholder 2"/>
          <p:cNvSpPr>
            <a:spLocks noGrp="1"/>
          </p:cNvSpPr>
          <p:nvPr>
            <p:ph idx="1"/>
          </p:nvPr>
        </p:nvSpPr>
        <p:spPr>
          <a:xfrm>
            <a:off x="1981200" y="2386739"/>
            <a:ext cx="8229600" cy="4166462"/>
          </a:xfrm>
        </p:spPr>
        <p:txBody>
          <a:bodyPr>
            <a:normAutofit/>
          </a:bodyPr>
          <a:lstStyle/>
          <a:p>
            <a:pPr>
              <a:lnSpc>
                <a:spcPct val="110000"/>
              </a:lnSpc>
            </a:pPr>
            <a:r>
              <a:rPr lang="en-US" sz="1500" b="1" dirty="0">
                <a:latin typeface="Arial" panose="020B0604020202020204" pitchFamily="34" charset="0"/>
                <a:cs typeface="Arial" panose="020B0604020202020204" pitchFamily="34" charset="0"/>
              </a:rPr>
              <a:t>Scenario:</a:t>
            </a:r>
            <a:r>
              <a:rPr lang="en-US" sz="1500" dirty="0">
                <a:latin typeface="Arial" panose="020B0604020202020204" pitchFamily="34" charset="0"/>
                <a:cs typeface="Arial" panose="020B0604020202020204" pitchFamily="34" charset="0"/>
              </a:rPr>
              <a:t> Mr. D. is a man in his twenties whom you have been treating for anxiety. You get a call from a pharmacy saying he has been filling prescriptions for a benzodiazepine from a physician you have never heard of. You tactfully confront Mr. D with this information and he gets very upset and leaves the visit prematurely, saying he can’t trust you anymore.</a:t>
            </a:r>
          </a:p>
          <a:p>
            <a:endParaRPr lang="en-US" sz="1500" dirty="0">
              <a:latin typeface="Arial" panose="020B0604020202020204" pitchFamily="34" charset="0"/>
              <a:cs typeface="Arial" panose="020B0604020202020204" pitchFamily="34" charset="0"/>
            </a:endParaRPr>
          </a:p>
          <a:p>
            <a:pPr>
              <a:lnSpc>
                <a:spcPct val="120000"/>
              </a:lnSpc>
            </a:pPr>
            <a:r>
              <a:rPr lang="en-US" sz="1500" b="1" dirty="0">
                <a:latin typeface="Arial" panose="020B0604020202020204" pitchFamily="34" charset="0"/>
                <a:cs typeface="Arial" panose="020B0604020202020204" pitchFamily="34" charset="0"/>
              </a:rPr>
              <a:t>Sample note:</a:t>
            </a:r>
            <a:r>
              <a:rPr lang="en-US" sz="1500" dirty="0">
                <a:latin typeface="Arial" panose="020B0604020202020204" pitchFamily="34" charset="0"/>
                <a:cs typeface="Arial" panose="020B0604020202020204" pitchFamily="34" charset="0"/>
              </a:rPr>
              <a:t> Mr. D. said he has been doing well on fluoxetine 20 mg </a:t>
            </a:r>
            <a:r>
              <a:rPr lang="en-US" sz="1500" dirty="0" err="1">
                <a:latin typeface="Arial" panose="020B0604020202020204" pitchFamily="34" charset="0"/>
                <a:cs typeface="Arial" panose="020B0604020202020204" pitchFamily="34" charset="0"/>
              </a:rPr>
              <a:t>qd</a:t>
            </a:r>
            <a:r>
              <a:rPr lang="en-US" sz="1500" dirty="0">
                <a:latin typeface="Arial" panose="020B0604020202020204" pitchFamily="34" charset="0"/>
                <a:cs typeface="Arial" panose="020B0604020202020204" pitchFamily="34" charset="0"/>
              </a:rPr>
              <a:t> and clonazepam 1 mg bid for anxiety, and that he enjoys his new job as a mechanic. I told him I had been contacted by a pharmacy to ask me if I knew he was getting alprazolam from a different doctor, and I asked him if we could discuss the issue. Unfortunately, he became very upset and told me that the alprazolam was “none of your business.” I told him I thought perhaps his anxiety was undertreated on the regimen I have been giving him, but he did not want to discuss it, and left the office suddenly. He did not make a follow-up appointment, and I will send a letter inviting him to do so.</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4" name="Picture 18">
            <a:extLst>
              <a:ext uri="{FF2B5EF4-FFF2-40B4-BE49-F238E27FC236}">
                <a16:creationId xmlns:a16="http://schemas.microsoft.com/office/drawing/2014/main" id="{69719329-F444-40DD-A462-E1699E45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040" y="125835"/>
            <a:ext cx="306705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6EB5EFE-CC3D-4130-801B-2340FE7C3551}"/>
              </a:ext>
            </a:extLst>
          </p:cNvPr>
          <p:cNvSpPr/>
          <p:nvPr/>
        </p:nvSpPr>
        <p:spPr>
          <a:xfrm>
            <a:off x="2548731" y="6165675"/>
            <a:ext cx="8557485"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3"/>
              </a:rPr>
              <a:t>https://www.opennotes.org/tools-resources/for-health-care-providers/mental-health/</a:t>
            </a:r>
            <a:endParaRPr lang="en-US" sz="1200" dirty="0">
              <a:latin typeface="Arial" panose="020B0604020202020204" pitchFamily="34" charset="0"/>
              <a:cs typeface="Arial" panose="020B0604020202020204" pitchFamily="34" charset="0"/>
            </a:endParaRPr>
          </a:p>
        </p:txBody>
      </p:sp>
      <p:pic>
        <p:nvPicPr>
          <p:cNvPr id="6" name="Picture 9">
            <a:extLst>
              <a:ext uri="{FF2B5EF4-FFF2-40B4-BE49-F238E27FC236}">
                <a16:creationId xmlns:a16="http://schemas.microsoft.com/office/drawing/2014/main" id="{7A5708FE-D353-4D4D-A35F-27F4DFCF2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7823" t="8725" r="32440" b="81012"/>
          <a:stretch>
            <a:fillRect/>
          </a:stretch>
        </p:blipFill>
        <p:spPr bwMode="auto">
          <a:xfrm>
            <a:off x="8762492" y="206797"/>
            <a:ext cx="152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3442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9760" y="1205810"/>
            <a:ext cx="9545928" cy="3177380"/>
          </a:xfrm>
        </p:spPr>
        <p:txBody>
          <a:bodyPr>
            <a:normAutofit/>
          </a:bodyPr>
          <a:lstStyle/>
          <a:p>
            <a:r>
              <a:rPr lang="en-US" sz="4000" dirty="0" err="1"/>
              <a:t>MySaskHealthRecord</a:t>
            </a:r>
            <a:r>
              <a:rPr lang="en-US" sz="4000" dirty="0"/>
              <a:t/>
            </a:r>
            <a:br>
              <a:rPr lang="en-US" sz="4000" dirty="0"/>
            </a:br>
            <a:r>
              <a:rPr lang="en-US" sz="4000" dirty="0"/>
              <a:t>User Survey</a:t>
            </a:r>
          </a:p>
        </p:txBody>
      </p:sp>
      <p:sp>
        <p:nvSpPr>
          <p:cNvPr id="3" name="Subtitle 2"/>
          <p:cNvSpPr>
            <a:spLocks noGrp="1"/>
          </p:cNvSpPr>
          <p:nvPr>
            <p:ph type="subTitle" idx="1"/>
          </p:nvPr>
        </p:nvSpPr>
        <p:spPr>
          <a:xfrm>
            <a:off x="3889528" y="3697390"/>
            <a:ext cx="4098175" cy="685800"/>
          </a:xfrm>
        </p:spPr>
        <p:txBody>
          <a:bodyPr>
            <a:normAutofit fontScale="92500" lnSpcReduction="10000"/>
          </a:bodyPr>
          <a:lstStyle/>
          <a:p>
            <a:r>
              <a:rPr lang="en-US" dirty="0"/>
              <a:t>March 2023</a:t>
            </a:r>
          </a:p>
        </p:txBody>
      </p:sp>
      <p:pic>
        <p:nvPicPr>
          <p:cNvPr id="1026" name="Picture 2" descr="Provider Coverage Viewer - Account Request Form">
            <a:extLst>
              <a:ext uri="{FF2B5EF4-FFF2-40B4-BE49-F238E27FC236}">
                <a16:creationId xmlns:a16="http://schemas.microsoft.com/office/drawing/2014/main" id="{3B6D104D-21D0-4F88-A1EC-CED9228B06F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1344" y="188640"/>
            <a:ext cx="1512168" cy="598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lock, drawing&#10;&#10;Description automatically generated">
            <a:extLst>
              <a:ext uri="{FF2B5EF4-FFF2-40B4-BE49-F238E27FC236}">
                <a16:creationId xmlns:a16="http://schemas.microsoft.com/office/drawing/2014/main" id="{7CB86BFC-FD9E-491D-B727-D79FEF447C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6322336"/>
            <a:ext cx="1861844" cy="40960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9E006FF-4301-413F-9B64-9CB4A61956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701" y="817876"/>
            <a:ext cx="1573812" cy="267548"/>
          </a:xfrm>
          <a:prstGeom prst="rect">
            <a:avLst/>
          </a:prstGeom>
        </p:spPr>
      </p:pic>
      <p:sp>
        <p:nvSpPr>
          <p:cNvPr id="4" name="TextBox 3">
            <a:extLst>
              <a:ext uri="{FF2B5EF4-FFF2-40B4-BE49-F238E27FC236}">
                <a16:creationId xmlns:a16="http://schemas.microsoft.com/office/drawing/2014/main" id="{50AC6474-94C2-68E9-9AD2-F4A5C15E2C8E}"/>
              </a:ext>
            </a:extLst>
          </p:cNvPr>
          <p:cNvSpPr txBox="1"/>
          <p:nvPr/>
        </p:nvSpPr>
        <p:spPr>
          <a:xfrm>
            <a:off x="7224198" y="5991476"/>
            <a:ext cx="3350491" cy="661720"/>
          </a:xfrm>
          <a:prstGeom prst="rect">
            <a:avLst/>
          </a:prstGeom>
          <a:noFill/>
        </p:spPr>
        <p:txBody>
          <a:bodyPr wrap="square" rtlCol="0">
            <a:spAutoFit/>
          </a:bodyPr>
          <a:lstStyle/>
          <a:p>
            <a:r>
              <a:rPr lang="en-CA" sz="1000" b="1" dirty="0">
                <a:solidFill>
                  <a:srgbClr val="3D3D3D"/>
                </a:solidFill>
                <a:latin typeface="Segoe UI" panose="020B0502040204020203" pitchFamily="34" charset="0"/>
                <a:ea typeface="Segoe UI" panose="020B0502040204020203" pitchFamily="34" charset="0"/>
                <a:cs typeface="Segoe UI" panose="020B0502040204020203" pitchFamily="34" charset="0"/>
              </a:rPr>
              <a:t>Insightrix Research Inc. </a:t>
            </a:r>
          </a:p>
          <a:p>
            <a:r>
              <a:rPr lang="en-US" sz="900" dirty="0">
                <a:solidFill>
                  <a:srgbClr val="3D3D3D"/>
                </a:solidFill>
                <a:latin typeface="Segoe UI" panose="020B0502040204020203" pitchFamily="34" charset="0"/>
                <a:ea typeface="Segoe UI" panose="020B0502040204020203" pitchFamily="34" charset="0"/>
                <a:cs typeface="Segoe UI" panose="020B0502040204020203" pitchFamily="34" charset="0"/>
              </a:rPr>
              <a:t>220 - 536 2nd Ave North </a:t>
            </a:r>
            <a:r>
              <a:rPr lang="en-CA" sz="900" baseline="0" dirty="0">
                <a:solidFill>
                  <a:srgbClr val="3D3D3D"/>
                </a:solidFill>
                <a:latin typeface="Segoe UI" panose="020B0502040204020203" pitchFamily="34" charset="0"/>
                <a:ea typeface="Segoe UI" panose="020B0502040204020203" pitchFamily="34" charset="0"/>
                <a:cs typeface="Segoe UI" panose="020B0502040204020203" pitchFamily="34" charset="0"/>
              </a:rPr>
              <a:t>|</a:t>
            </a:r>
            <a:r>
              <a:rPr lang="en-US" sz="900" baseline="0" dirty="0">
                <a:solidFill>
                  <a:srgbClr val="3D3D3D"/>
                </a:solidFill>
                <a:latin typeface="Segoe UI" panose="020B0502040204020203" pitchFamily="34" charset="0"/>
                <a:ea typeface="Segoe UI" panose="020B0502040204020203" pitchFamily="34" charset="0"/>
                <a:cs typeface="Segoe UI" panose="020B0502040204020203" pitchFamily="34" charset="0"/>
              </a:rPr>
              <a:t> Saskatoon S7K 2C5</a:t>
            </a:r>
          </a:p>
          <a:p>
            <a:r>
              <a:rPr lang="en-CA" sz="900" baseline="0" dirty="0">
                <a:solidFill>
                  <a:srgbClr val="3D3D3D"/>
                </a:solidFill>
                <a:latin typeface="Segoe UI" panose="020B0502040204020203" pitchFamily="34" charset="0"/>
                <a:ea typeface="Segoe UI" panose="020B0502040204020203" pitchFamily="34" charset="0"/>
                <a:cs typeface="Segoe UI" panose="020B0502040204020203" pitchFamily="34" charset="0"/>
              </a:rPr>
              <a:t>1-866-888-5640 (toll free) | 1-306-657-5640</a:t>
            </a:r>
            <a:endParaRPr lang="en-CA" sz="900" dirty="0">
              <a:solidFill>
                <a:srgbClr val="3D3D3D"/>
              </a:solidFill>
              <a:latin typeface="Segoe UI" panose="020B0502040204020203" pitchFamily="34" charset="0"/>
              <a:ea typeface="Segoe UI" panose="020B0502040204020203" pitchFamily="34" charset="0"/>
              <a:cs typeface="Segoe UI" panose="020B0502040204020203" pitchFamily="34" charset="0"/>
            </a:endParaRPr>
          </a:p>
          <a:p>
            <a:r>
              <a:rPr lang="en-CA" sz="900" dirty="0">
                <a:solidFill>
                  <a:srgbClr val="3D3D3D"/>
                </a:solidFill>
                <a:latin typeface="Segoe UI" panose="020B0502040204020203" pitchFamily="34" charset="0"/>
                <a:ea typeface="Segoe UI" panose="020B0502040204020203" pitchFamily="34" charset="0"/>
                <a:cs typeface="Segoe UI" panose="020B0502040204020203" pitchFamily="34" charset="0"/>
              </a:rPr>
              <a:t>info@insightrix.com | www.insightrix.com</a:t>
            </a:r>
          </a:p>
        </p:txBody>
      </p:sp>
    </p:spTree>
    <p:extLst>
      <p:ext uri="{BB962C8B-B14F-4D97-AF65-F5344CB8AC3E}">
        <p14:creationId xmlns:p14="http://schemas.microsoft.com/office/powerpoint/2010/main" val="148807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C648-2E73-40D3-A232-F98275CBFEBC}"/>
              </a:ext>
            </a:extLst>
          </p:cNvPr>
          <p:cNvSpPr>
            <a:spLocks noGrp="1"/>
          </p:cNvSpPr>
          <p:nvPr>
            <p:ph type="title"/>
          </p:nvPr>
        </p:nvSpPr>
        <p:spPr/>
        <p:txBody>
          <a:bodyPr>
            <a:noAutofit/>
          </a:bodyPr>
          <a:lstStyle/>
          <a:p>
            <a:pPr marL="457200" indent="-431800" algn="l">
              <a:spcBef>
                <a:spcPts val="747"/>
              </a:spcBef>
              <a:buClr>
                <a:srgbClr val="0086D1"/>
              </a:buClr>
              <a:buSzPts val="3733"/>
            </a:pPr>
            <a:r>
              <a:rPr lang="en-CA" sz="3200" dirty="0">
                <a:solidFill>
                  <a:srgbClr val="0086D1"/>
                </a:solidFill>
                <a:latin typeface="Open Sans SemiBold"/>
                <a:ea typeface="Open Sans SemiBold"/>
                <a:cs typeface="Open Sans SemiBold"/>
                <a:sym typeface="Open Sans SemiBold"/>
              </a:rPr>
              <a:t>Background &amp; Methodology</a:t>
            </a:r>
          </a:p>
        </p:txBody>
      </p:sp>
      <p:sp>
        <p:nvSpPr>
          <p:cNvPr id="3" name="Slide Number Placeholder 2">
            <a:extLst>
              <a:ext uri="{FF2B5EF4-FFF2-40B4-BE49-F238E27FC236}">
                <a16:creationId xmlns:a16="http://schemas.microsoft.com/office/drawing/2014/main" id="{FB9EBA32-0799-4242-82CF-7DEA1DD0B5E7}"/>
              </a:ext>
            </a:extLst>
          </p:cNvPr>
          <p:cNvSpPr>
            <a:spLocks noGrp="1"/>
          </p:cNvSpPr>
          <p:nvPr>
            <p:ph type="sldNum" sz="quarter" idx="12"/>
          </p:nvPr>
        </p:nvSpPr>
        <p:spPr/>
        <p:txBody>
          <a:bodyPr/>
          <a:lstStyle/>
          <a:p>
            <a:fld id="{E31375A4-56A4-47D6-9801-1991572033F7}" type="slidenum">
              <a:rPr lang="en-CA" smtClean="0"/>
              <a:t>67</a:t>
            </a:fld>
            <a:endParaRPr lang="en-CA"/>
          </a:p>
        </p:txBody>
      </p:sp>
      <p:sp>
        <p:nvSpPr>
          <p:cNvPr id="9" name="Rectangle 8">
            <a:extLst>
              <a:ext uri="{FF2B5EF4-FFF2-40B4-BE49-F238E27FC236}">
                <a16:creationId xmlns:a16="http://schemas.microsoft.com/office/drawing/2014/main" id="{2FD095BF-A01C-4ECF-8824-D1D48C59E065}"/>
              </a:ext>
            </a:extLst>
          </p:cNvPr>
          <p:cNvSpPr/>
          <p:nvPr/>
        </p:nvSpPr>
        <p:spPr>
          <a:xfrm>
            <a:off x="228946" y="1576436"/>
            <a:ext cx="11782697" cy="830997"/>
          </a:xfrm>
          <a:prstGeom prst="rect">
            <a:avLst/>
          </a:prstGeom>
        </p:spPr>
        <p:txBody>
          <a:bodyPr wrap="square">
            <a:spAutoFit/>
          </a:bodyPr>
          <a:lstStyle/>
          <a:p>
            <a:pPr>
              <a:spcAft>
                <a:spcPts val="400"/>
              </a:spcAft>
            </a:pPr>
            <a:r>
              <a:rPr lang="en-US" sz="1600" dirty="0"/>
              <a:t>In December 2022, the Government of Saskatchewan, on behalf of eHealth Saskatchewan, contracted Insightrix Research Inc. (Insightrix) to conduct a survey of MySaskHealthRecord users to gather information that will assist in understanding user impressions of the online tool. </a:t>
            </a:r>
          </a:p>
        </p:txBody>
      </p:sp>
      <p:sp>
        <p:nvSpPr>
          <p:cNvPr id="11" name="Rectangle 10">
            <a:extLst>
              <a:ext uri="{FF2B5EF4-FFF2-40B4-BE49-F238E27FC236}">
                <a16:creationId xmlns:a16="http://schemas.microsoft.com/office/drawing/2014/main" id="{74387513-86AF-4C2F-A960-11B4A67DF0A7}"/>
              </a:ext>
            </a:extLst>
          </p:cNvPr>
          <p:cNvSpPr/>
          <p:nvPr/>
        </p:nvSpPr>
        <p:spPr>
          <a:xfrm>
            <a:off x="228946" y="1844824"/>
            <a:ext cx="11727366" cy="3118803"/>
          </a:xfrm>
          <a:prstGeom prst="rect">
            <a:avLst/>
          </a:prstGeom>
        </p:spPr>
        <p:txBody>
          <a:bodyPr wrap="square">
            <a:spAutoFit/>
          </a:bodyPr>
          <a:lstStyle/>
          <a:p>
            <a:pPr>
              <a:spcBef>
                <a:spcPts val="600"/>
              </a:spcBef>
              <a:spcAft>
                <a:spcPts val="400"/>
              </a:spcAft>
            </a:pPr>
            <a:endParaRPr lang="en-US" sz="1600" dirty="0" smtClean="0"/>
          </a:p>
          <a:p>
            <a:pPr>
              <a:spcBef>
                <a:spcPts val="600"/>
              </a:spcBef>
              <a:spcAft>
                <a:spcPts val="400"/>
              </a:spcAft>
            </a:pPr>
            <a:endParaRPr lang="en-US" sz="1600" dirty="0"/>
          </a:p>
          <a:p>
            <a:pPr>
              <a:spcBef>
                <a:spcPts val="600"/>
              </a:spcBef>
              <a:spcAft>
                <a:spcPts val="400"/>
              </a:spcAft>
            </a:pPr>
            <a:r>
              <a:rPr lang="en-US" sz="1600" dirty="0" smtClean="0"/>
              <a:t>Data </a:t>
            </a:r>
            <a:r>
              <a:rPr lang="en-US" sz="1600" dirty="0"/>
              <a:t>were collected using an online survey from February 6 to February 27, 2023, using a randomized list of 25,304 </a:t>
            </a:r>
            <a:r>
              <a:rPr lang="en-US" sz="1600" dirty="0" smtClean="0"/>
              <a:t>subscribers to </a:t>
            </a:r>
            <a:r>
              <a:rPr lang="en-US" sz="1600" dirty="0" err="1" smtClean="0"/>
              <a:t>MySaskHealthRecord</a:t>
            </a:r>
            <a:r>
              <a:rPr lang="en-US" sz="1600" dirty="0" smtClean="0"/>
              <a:t>. We received 2,212 responses for a response </a:t>
            </a:r>
            <a:r>
              <a:rPr lang="en-US" sz="1600" dirty="0"/>
              <a:t>rate </a:t>
            </a:r>
            <a:r>
              <a:rPr lang="en-US" sz="1600" dirty="0" smtClean="0"/>
              <a:t>of </a:t>
            </a:r>
            <a:r>
              <a:rPr lang="en-US" sz="1600" dirty="0"/>
              <a:t>12</a:t>
            </a:r>
            <a:r>
              <a:rPr lang="en-US" sz="1600" dirty="0" smtClean="0"/>
              <a:t>%. This is sufficient to allow a margin </a:t>
            </a:r>
            <a:r>
              <a:rPr lang="en-US" sz="1600" dirty="0"/>
              <a:t>of error </a:t>
            </a:r>
            <a:r>
              <a:rPr lang="en-US" sz="1600" dirty="0" smtClean="0"/>
              <a:t>of  </a:t>
            </a:r>
            <a:r>
              <a:rPr lang="en-US" sz="1600" dirty="0"/>
              <a:t>±2.1 percentage points 19 times out of </a:t>
            </a:r>
            <a:r>
              <a:rPr lang="en-US" sz="1600" dirty="0" smtClean="0"/>
              <a:t>20 (p&lt;0.05). </a:t>
            </a:r>
            <a:endParaRPr lang="en-US" sz="1600" dirty="0"/>
          </a:p>
          <a:p>
            <a:pPr>
              <a:spcBef>
                <a:spcPts val="600"/>
              </a:spcBef>
              <a:spcAft>
                <a:spcPts val="400"/>
              </a:spcAft>
            </a:pPr>
            <a:endParaRPr lang="en-US" sz="1400" i="1" dirty="0" smtClean="0"/>
          </a:p>
          <a:p>
            <a:pPr>
              <a:spcBef>
                <a:spcPts val="600"/>
              </a:spcBef>
              <a:spcAft>
                <a:spcPts val="400"/>
              </a:spcAft>
            </a:pPr>
            <a:r>
              <a:rPr lang="en-US" sz="1400" i="1" dirty="0" smtClean="0"/>
              <a:t>Reporting </a:t>
            </a:r>
            <a:r>
              <a:rPr lang="en-US" sz="1400" i="1" dirty="0"/>
              <a:t>Notes: </a:t>
            </a:r>
          </a:p>
          <a:p>
            <a:pPr marL="285750" lvl="1" indent="-285750">
              <a:spcAft>
                <a:spcPts val="600"/>
              </a:spcAft>
              <a:buFont typeface="Arial" panose="020B0604020202020204" pitchFamily="34" charset="0"/>
              <a:buChar char="•"/>
            </a:pPr>
            <a:r>
              <a:rPr lang="en-US" sz="1400" i="1" dirty="0"/>
              <a:t>Data have been rounded to zero decimal places, and as such, percentages may not add up to precisely 100% on some graphs.</a:t>
            </a:r>
          </a:p>
          <a:p>
            <a:pPr marL="285750" lvl="1" indent="-285750">
              <a:spcAft>
                <a:spcPts val="600"/>
              </a:spcAft>
              <a:buFont typeface="Arial" panose="020B0604020202020204" pitchFamily="34" charset="0"/>
              <a:buChar char="•"/>
            </a:pPr>
            <a:r>
              <a:rPr lang="en-US" sz="1400" i="1" dirty="0"/>
              <a:t>Questions that have multiple response options will result in percentages that could add up to more than 100%.</a:t>
            </a:r>
          </a:p>
          <a:p>
            <a:pPr marL="285750" lvl="1" indent="-285750">
              <a:spcAft>
                <a:spcPts val="600"/>
              </a:spcAft>
              <a:buFont typeface="Arial" panose="020B0604020202020204" pitchFamily="34" charset="0"/>
              <a:buChar char="•"/>
            </a:pPr>
            <a:r>
              <a:rPr lang="en-CA" sz="1400" i="1" dirty="0"/>
              <a:t>Where applicable, anonymous open-ended comments have been layered into the report.</a:t>
            </a:r>
            <a:endParaRPr lang="en-US" sz="1600" dirty="0"/>
          </a:p>
        </p:txBody>
      </p:sp>
    </p:spTree>
    <p:extLst>
      <p:ext uri="{BB962C8B-B14F-4D97-AF65-F5344CB8AC3E}">
        <p14:creationId xmlns:p14="http://schemas.microsoft.com/office/powerpoint/2010/main" val="327403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94BF-E6B5-48B0-BE16-3587A95C87C0}"/>
              </a:ext>
            </a:extLst>
          </p:cNvPr>
          <p:cNvSpPr>
            <a:spLocks noGrp="1"/>
          </p:cNvSpPr>
          <p:nvPr>
            <p:ph type="title"/>
          </p:nvPr>
        </p:nvSpPr>
        <p:spPr/>
        <p:txBody>
          <a:bodyPr>
            <a:normAutofit/>
          </a:bodyPr>
          <a:lstStyle/>
          <a:p>
            <a:pPr algn="l"/>
            <a:r>
              <a:rPr lang="en-CA" sz="3200" dirty="0">
                <a:solidFill>
                  <a:srgbClr val="0086D1"/>
                </a:solidFill>
                <a:latin typeface="Open Sans SemiBold"/>
                <a:ea typeface="Open Sans SemiBold"/>
                <a:cs typeface="Open Sans SemiBold"/>
              </a:rPr>
              <a:t>Key Findings</a:t>
            </a:r>
          </a:p>
        </p:txBody>
      </p:sp>
      <p:sp>
        <p:nvSpPr>
          <p:cNvPr id="3" name="Slide Number Placeholder 2">
            <a:extLst>
              <a:ext uri="{FF2B5EF4-FFF2-40B4-BE49-F238E27FC236}">
                <a16:creationId xmlns:a16="http://schemas.microsoft.com/office/drawing/2014/main" id="{D124E2D8-4CBB-4D02-874F-6381E93396D4}"/>
              </a:ext>
            </a:extLst>
          </p:cNvPr>
          <p:cNvSpPr>
            <a:spLocks noGrp="1"/>
          </p:cNvSpPr>
          <p:nvPr>
            <p:ph type="sldNum" sz="quarter" idx="12"/>
          </p:nvPr>
        </p:nvSpPr>
        <p:spPr/>
        <p:txBody>
          <a:bodyPr/>
          <a:lstStyle/>
          <a:p>
            <a:fld id="{E31375A4-56A4-47D6-9801-1991572033F7}" type="slidenum">
              <a:rPr lang="en-CA" smtClean="0"/>
              <a:t>68</a:t>
            </a:fld>
            <a:endParaRPr lang="en-CA"/>
          </a:p>
        </p:txBody>
      </p:sp>
      <p:sp>
        <p:nvSpPr>
          <p:cNvPr id="5" name="Rectangle 4">
            <a:extLst>
              <a:ext uri="{FF2B5EF4-FFF2-40B4-BE49-F238E27FC236}">
                <a16:creationId xmlns:a16="http://schemas.microsoft.com/office/drawing/2014/main" id="{3A080080-5772-45D1-AFC4-31304490E0CB}"/>
              </a:ext>
            </a:extLst>
          </p:cNvPr>
          <p:cNvSpPr/>
          <p:nvPr/>
        </p:nvSpPr>
        <p:spPr>
          <a:xfrm>
            <a:off x="201281" y="988101"/>
            <a:ext cx="11782697" cy="3016210"/>
          </a:xfrm>
          <a:prstGeom prst="rect">
            <a:avLst/>
          </a:prstGeom>
        </p:spPr>
        <p:txBody>
          <a:bodyPr wrap="square">
            <a:spAutoFit/>
          </a:bodyPr>
          <a:lstStyle/>
          <a:p>
            <a:pPr marL="285750" indent="-285750">
              <a:spcAft>
                <a:spcPts val="600"/>
              </a:spcAft>
              <a:buFont typeface="Arial" panose="020B0604020202020204" pitchFamily="34" charset="0"/>
              <a:buChar char="•"/>
            </a:pPr>
            <a:r>
              <a:rPr lang="en-CA" sz="1600" dirty="0"/>
              <a:t>Marked improvement is noted this year. User impressions on nearly all indicators have improved or held steady.</a:t>
            </a:r>
          </a:p>
          <a:p>
            <a:pPr marL="285750" indent="-285750">
              <a:spcAft>
                <a:spcPts val="600"/>
              </a:spcAft>
              <a:buFont typeface="Arial" panose="020B0604020202020204" pitchFamily="34" charset="0"/>
              <a:buChar char="•"/>
            </a:pPr>
            <a:r>
              <a:rPr lang="en-CA" sz="1600" dirty="0" smtClean="0"/>
              <a:t>Notably </a:t>
            </a:r>
            <a:r>
              <a:rPr lang="en-CA" sz="1600" dirty="0"/>
              <a:t>more users are sharing and discussing their </a:t>
            </a:r>
            <a:r>
              <a:rPr lang="en-US" sz="1600" dirty="0"/>
              <a:t>MySaskHealthRecord </a:t>
            </a:r>
            <a:r>
              <a:rPr lang="en-CA" sz="1600" dirty="0"/>
              <a:t>information </a:t>
            </a:r>
            <a:r>
              <a:rPr lang="en-US" sz="1600" dirty="0"/>
              <a:t>with health-care providers than in 2020.</a:t>
            </a:r>
            <a:endParaRPr lang="en-CA" sz="1600" dirty="0"/>
          </a:p>
          <a:p>
            <a:pPr marL="285750" indent="-285750">
              <a:spcAft>
                <a:spcPts val="600"/>
              </a:spcAft>
              <a:buFont typeface="Arial" panose="020B0604020202020204" pitchFamily="34" charset="0"/>
              <a:buChar char="•"/>
            </a:pPr>
            <a:r>
              <a:rPr lang="en-CA" sz="1600" dirty="0"/>
              <a:t>Interest in accessing new information within the portal, such as consults from specialists, is also high. Open-ended comments further support the desire for additional content. </a:t>
            </a:r>
            <a:endParaRPr lang="en-CA" sz="1600" dirty="0" smtClean="0"/>
          </a:p>
          <a:p>
            <a:pPr marL="285750" indent="-285750">
              <a:spcAft>
                <a:spcPts val="600"/>
              </a:spcAft>
              <a:buFont typeface="Arial" panose="020B0604020202020204" pitchFamily="34" charset="0"/>
              <a:buChar char="•"/>
            </a:pPr>
            <a:r>
              <a:rPr lang="en-CA" sz="1600" dirty="0" smtClean="0"/>
              <a:t>A </a:t>
            </a:r>
            <a:r>
              <a:rPr lang="en-CA" sz="1600" dirty="0"/>
              <a:t>mobile app is also highly desired by users.</a:t>
            </a:r>
          </a:p>
          <a:p>
            <a:pPr marL="285750" indent="-285750">
              <a:spcAft>
                <a:spcPts val="600"/>
              </a:spcAft>
              <a:buFont typeface="Arial" panose="020B0604020202020204" pitchFamily="34" charset="0"/>
              <a:buChar char="•"/>
            </a:pPr>
            <a:r>
              <a:rPr lang="en-US" sz="1600" dirty="0"/>
              <a:t>Email is by far the most preferred method of communication. </a:t>
            </a:r>
          </a:p>
          <a:p>
            <a:pPr marL="285750" indent="-285750">
              <a:spcAft>
                <a:spcPts val="600"/>
              </a:spcAft>
              <a:buFont typeface="Arial" panose="020B0604020202020204" pitchFamily="34" charset="0"/>
              <a:buChar char="•"/>
            </a:pPr>
            <a:r>
              <a:rPr lang="en-US" sz="1600" dirty="0"/>
              <a:t>Nearly one half do not want to experience any delays receiving information within the tool, even if the results may be sensitive in nature.</a:t>
            </a:r>
          </a:p>
          <a:p>
            <a:pPr marL="285750" indent="-285750">
              <a:spcAft>
                <a:spcPts val="600"/>
              </a:spcAft>
              <a:buFont typeface="Arial" panose="020B0604020202020204" pitchFamily="34" charset="0"/>
              <a:buChar char="•"/>
            </a:pPr>
            <a:r>
              <a:rPr lang="en-US" sz="1600" dirty="0"/>
              <a:t>The MySaskHealthRecord tool has reportedly enhanced user health management, particularly with understanding one’s own health. Reduced stress is also reported by users.</a:t>
            </a:r>
          </a:p>
        </p:txBody>
      </p:sp>
    </p:spTree>
    <p:extLst>
      <p:ext uri="{BB962C8B-B14F-4D97-AF65-F5344CB8AC3E}">
        <p14:creationId xmlns:p14="http://schemas.microsoft.com/office/powerpoint/2010/main" val="120066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D463C43-8870-26C6-ADA8-A6182C90F5F1}"/>
              </a:ext>
            </a:extLst>
          </p:cNvPr>
          <p:cNvGraphicFramePr/>
          <p:nvPr>
            <p:extLst/>
          </p:nvPr>
        </p:nvGraphicFramePr>
        <p:xfrm>
          <a:off x="623394" y="-531440"/>
          <a:ext cx="10297142"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AE903319-BDC3-4290-A736-1C8ED5CF6F6C}"/>
              </a:ext>
            </a:extLst>
          </p:cNvPr>
          <p:cNvSpPr>
            <a:spLocks noGrp="1"/>
          </p:cNvSpPr>
          <p:nvPr>
            <p:ph type="sldNum" sz="quarter" idx="12"/>
          </p:nvPr>
        </p:nvSpPr>
        <p:spPr/>
        <p:txBody>
          <a:bodyPr/>
          <a:lstStyle/>
          <a:p>
            <a:fld id="{E31375A4-56A4-47D6-9801-1991572033F7}" type="slidenum">
              <a:rPr lang="en-CA" smtClean="0"/>
              <a:t>69</a:t>
            </a:fld>
            <a:endParaRPr lang="en-CA"/>
          </a:p>
        </p:txBody>
      </p:sp>
      <p:sp>
        <p:nvSpPr>
          <p:cNvPr id="5" name="TextBox 4">
            <a:extLst>
              <a:ext uri="{FF2B5EF4-FFF2-40B4-BE49-F238E27FC236}">
                <a16:creationId xmlns:a16="http://schemas.microsoft.com/office/drawing/2014/main" id="{C85DCE68-46E1-46D0-B7A3-8F5870CF2530}"/>
              </a:ext>
            </a:extLst>
          </p:cNvPr>
          <p:cNvSpPr txBox="1"/>
          <p:nvPr/>
        </p:nvSpPr>
        <p:spPr>
          <a:xfrm>
            <a:off x="76199" y="5847655"/>
            <a:ext cx="11964652" cy="461665"/>
          </a:xfrm>
          <a:prstGeom prst="rect">
            <a:avLst/>
          </a:prstGeom>
          <a:noFill/>
        </p:spPr>
        <p:txBody>
          <a:bodyPr wrap="square" rtlCol="0">
            <a:spAutoFit/>
          </a:bodyPr>
          <a:lstStyle/>
          <a:p>
            <a:pPr algn="ctr"/>
            <a:r>
              <a:rPr lang="en-CA" sz="1200" dirty="0"/>
              <a:t>9. With access to your MySaskHealthRecord information, do you believe you experienced any of the following? (Multi-select) Base: All respondents, 2023: n=2,212; 2020: n=13,025.</a:t>
            </a:r>
          </a:p>
        </p:txBody>
      </p:sp>
      <p:sp>
        <p:nvSpPr>
          <p:cNvPr id="9" name="TextBox 8">
            <a:extLst>
              <a:ext uri="{FF2B5EF4-FFF2-40B4-BE49-F238E27FC236}">
                <a16:creationId xmlns:a16="http://schemas.microsoft.com/office/drawing/2014/main" id="{E2CBFD84-71BF-47AA-AAA8-31A15B24A014}"/>
              </a:ext>
            </a:extLst>
          </p:cNvPr>
          <p:cNvSpPr txBox="1"/>
          <p:nvPr/>
        </p:nvSpPr>
        <p:spPr>
          <a:xfrm>
            <a:off x="2800383" y="1144330"/>
            <a:ext cx="6552728" cy="646331"/>
          </a:xfrm>
          <a:prstGeom prst="rect">
            <a:avLst/>
          </a:prstGeom>
          <a:noFill/>
        </p:spPr>
        <p:txBody>
          <a:bodyPr wrap="square" rtlCol="0">
            <a:spAutoFit/>
          </a:bodyPr>
          <a:lstStyle/>
          <a:p>
            <a:pPr algn="ctr"/>
            <a:r>
              <a:rPr lang="en-CA" dirty="0"/>
              <a:t>Patient </a:t>
            </a:r>
            <a:r>
              <a:rPr lang="en-CA" dirty="0" smtClean="0"/>
              <a:t>Related Outcomes </a:t>
            </a:r>
            <a:r>
              <a:rPr lang="en-CA" dirty="0"/>
              <a:t>as a Result of Access to MySaskHealthRecord</a:t>
            </a:r>
          </a:p>
        </p:txBody>
      </p:sp>
      <p:graphicFrame>
        <p:nvGraphicFramePr>
          <p:cNvPr id="10" name="Table 10">
            <a:extLst>
              <a:ext uri="{FF2B5EF4-FFF2-40B4-BE49-F238E27FC236}">
                <a16:creationId xmlns:a16="http://schemas.microsoft.com/office/drawing/2014/main" id="{5D91B679-B78D-4371-994C-AD1B8FF78ADA}"/>
              </a:ext>
            </a:extLst>
          </p:cNvPr>
          <p:cNvGraphicFramePr>
            <a:graphicFrameLocks noGrp="1"/>
          </p:cNvGraphicFramePr>
          <p:nvPr>
            <p:extLst/>
          </p:nvPr>
        </p:nvGraphicFramePr>
        <p:xfrm>
          <a:off x="263352" y="4872403"/>
          <a:ext cx="10297142" cy="640080"/>
        </p:xfrm>
        <a:graphic>
          <a:graphicData uri="http://schemas.openxmlformats.org/drawingml/2006/table">
            <a:tbl>
              <a:tblPr bandRow="1">
                <a:tableStyleId>{21E4AEA4-8DFA-4A89-87EB-49C32662AFE0}</a:tableStyleId>
              </a:tblPr>
              <a:tblGrid>
                <a:gridCol w="1368152">
                  <a:extLst>
                    <a:ext uri="{9D8B030D-6E8A-4147-A177-3AD203B41FA5}">
                      <a16:colId xmlns:a16="http://schemas.microsoft.com/office/drawing/2014/main" val="1129178944"/>
                    </a:ext>
                  </a:extLst>
                </a:gridCol>
                <a:gridCol w="1785798">
                  <a:extLst>
                    <a:ext uri="{9D8B030D-6E8A-4147-A177-3AD203B41FA5}">
                      <a16:colId xmlns:a16="http://schemas.microsoft.com/office/drawing/2014/main" val="1204993574"/>
                    </a:ext>
                  </a:extLst>
                </a:gridCol>
                <a:gridCol w="1785798">
                  <a:extLst>
                    <a:ext uri="{9D8B030D-6E8A-4147-A177-3AD203B41FA5}">
                      <a16:colId xmlns:a16="http://schemas.microsoft.com/office/drawing/2014/main" val="4287897689"/>
                    </a:ext>
                  </a:extLst>
                </a:gridCol>
                <a:gridCol w="1785798">
                  <a:extLst>
                    <a:ext uri="{9D8B030D-6E8A-4147-A177-3AD203B41FA5}">
                      <a16:colId xmlns:a16="http://schemas.microsoft.com/office/drawing/2014/main" val="3436183281"/>
                    </a:ext>
                  </a:extLst>
                </a:gridCol>
                <a:gridCol w="1785798">
                  <a:extLst>
                    <a:ext uri="{9D8B030D-6E8A-4147-A177-3AD203B41FA5}">
                      <a16:colId xmlns:a16="http://schemas.microsoft.com/office/drawing/2014/main" val="3004742433"/>
                    </a:ext>
                  </a:extLst>
                </a:gridCol>
                <a:gridCol w="1785798">
                  <a:extLst>
                    <a:ext uri="{9D8B030D-6E8A-4147-A177-3AD203B41FA5}">
                      <a16:colId xmlns:a16="http://schemas.microsoft.com/office/drawing/2014/main" val="3595383097"/>
                    </a:ext>
                  </a:extLst>
                </a:gridCol>
              </a:tblGrid>
              <a:tr h="369465">
                <a:tc>
                  <a:txBody>
                    <a:bodyPr/>
                    <a:lstStyle/>
                    <a:p>
                      <a:pPr algn="ctr"/>
                      <a:r>
                        <a:rPr lang="en-CA" sz="1200" dirty="0"/>
                        <a:t>Not applicable/ never did this before anyway</a:t>
                      </a:r>
                    </a:p>
                  </a:txBody>
                  <a:tcPr anchor="ctr"/>
                </a:tc>
                <a:tc>
                  <a:txBody>
                    <a:bodyPr/>
                    <a:lstStyle/>
                    <a:p>
                      <a:pPr algn="ctr"/>
                      <a:r>
                        <a:rPr lang="en-CA" sz="1400" dirty="0"/>
                        <a:t>29%</a:t>
                      </a:r>
                    </a:p>
                  </a:txBody>
                  <a:tcPr anchor="ctr"/>
                </a:tc>
                <a:tc>
                  <a:txBody>
                    <a:bodyPr/>
                    <a:lstStyle/>
                    <a:p>
                      <a:pPr algn="ctr"/>
                      <a:r>
                        <a:rPr lang="en-CA" sz="1400" dirty="0"/>
                        <a:t>16%</a:t>
                      </a:r>
                    </a:p>
                  </a:txBody>
                  <a:tcPr anchor="ctr"/>
                </a:tc>
                <a:tc>
                  <a:txBody>
                    <a:bodyPr/>
                    <a:lstStyle/>
                    <a:p>
                      <a:pPr algn="ctr"/>
                      <a:r>
                        <a:rPr lang="en-CA" sz="1400" dirty="0"/>
                        <a:t>33%</a:t>
                      </a:r>
                    </a:p>
                  </a:txBody>
                  <a:tcPr anchor="ctr"/>
                </a:tc>
                <a:tc>
                  <a:txBody>
                    <a:bodyPr/>
                    <a:lstStyle/>
                    <a:p>
                      <a:pPr algn="ctr"/>
                      <a:r>
                        <a:rPr lang="en-CA" sz="1400" dirty="0"/>
                        <a:t>38%</a:t>
                      </a:r>
                    </a:p>
                  </a:txBody>
                  <a:tcPr anchor="ctr"/>
                </a:tc>
                <a:tc>
                  <a:txBody>
                    <a:bodyPr/>
                    <a:lstStyle/>
                    <a:p>
                      <a:pPr algn="ctr"/>
                      <a:r>
                        <a:rPr lang="en-CA" sz="1400" dirty="0"/>
                        <a:t>37%</a:t>
                      </a:r>
                    </a:p>
                  </a:txBody>
                  <a:tcPr anchor="ctr"/>
                </a:tc>
                <a:extLst>
                  <a:ext uri="{0D108BD9-81ED-4DB2-BD59-A6C34878D82A}">
                    <a16:rowId xmlns:a16="http://schemas.microsoft.com/office/drawing/2014/main" val="2582084929"/>
                  </a:ext>
                </a:extLst>
              </a:tr>
            </a:tbl>
          </a:graphicData>
        </a:graphic>
      </p:graphicFrame>
    </p:spTree>
    <p:extLst>
      <p:ext uri="{BB962C8B-B14F-4D97-AF65-F5344CB8AC3E}">
        <p14:creationId xmlns:p14="http://schemas.microsoft.com/office/powerpoint/2010/main" val="292451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Conflict of Interest Disclosure for Dr. Dobson </a:t>
            </a:r>
            <a:endParaRPr lang="en-US" dirty="0"/>
          </a:p>
        </p:txBody>
      </p:sp>
      <p:sp>
        <p:nvSpPr>
          <p:cNvPr id="3" name="Text Placeholder 2"/>
          <p:cNvSpPr>
            <a:spLocks noGrp="1"/>
          </p:cNvSpPr>
          <p:nvPr>
            <p:ph type="body" idx="2"/>
          </p:nvPr>
        </p:nvSpPr>
        <p:spPr/>
        <p:txBody>
          <a:bodyPr/>
          <a:lstStyle/>
          <a:p>
            <a:pPr marL="25400" indent="0">
              <a:buNone/>
              <a:defRPr/>
            </a:pPr>
            <a:r>
              <a:rPr lang="en-CA" altLang="en-US" b="1" dirty="0">
                <a:latin typeface="Calibri" panose="020F0502020204030204" pitchFamily="34" charset="0"/>
                <a:ea typeface="ＭＳ Ｐゴシック" panose="020B0600070205080204" pitchFamily="34" charset="-128"/>
                <a:cs typeface="Calibri" panose="020F0502020204030204" pitchFamily="34" charset="0"/>
              </a:rPr>
              <a:t>Relationships with financial sponsors:</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Grants/Research Support: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Speakers Bureau/Honoraria: </a:t>
            </a:r>
            <a:r>
              <a:rPr lang="en-US" altLang="en-US" dirty="0">
                <a:solidFill>
                  <a:srgbClr val="20754C"/>
                </a:solidFill>
                <a:latin typeface="Calibri" panose="020F0502020204030204" pitchFamily="34" charset="0"/>
                <a:ea typeface="ＭＳ Ｐゴシック" panose="020B0600070205080204" pitchFamily="34" charset="-128"/>
                <a:cs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Consulting Fees:</a:t>
            </a:r>
            <a:r>
              <a:rPr lang="en-CA" altLang="en-US"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Patents: </a:t>
            </a:r>
            <a:r>
              <a:rPr lang="en-US" dirty="0">
                <a:solidFill>
                  <a:srgbClr val="20754C"/>
                </a:solidFill>
                <a:latin typeface="Calibri" panose="020F0502020204030204" pitchFamily="34" charset="0"/>
              </a:rPr>
              <a:t>NONE</a:t>
            </a:r>
          </a:p>
          <a:p>
            <a:pPr marL="285750" indent="-285750">
              <a:buFont typeface="Arial" panose="020B0604020202020204" pitchFamily="34" charset="0"/>
              <a:buChar char="•"/>
              <a:defRPr/>
            </a:pPr>
            <a:r>
              <a:rPr lang="en-CA" altLang="en-US" b="1" dirty="0">
                <a:solidFill>
                  <a:schemeClr val="tx1">
                    <a:lumMod val="95000"/>
                    <a:lumOff val="5000"/>
                  </a:schemeClr>
                </a:solidFill>
                <a:latin typeface="Calibri" panose="020F0502020204030204" pitchFamily="34" charset="0"/>
                <a:ea typeface="ＭＳ Ｐゴシック" panose="020B0600070205080204" pitchFamily="34" charset="-128"/>
                <a:cs typeface="Calibri" panose="020F0502020204030204" pitchFamily="34" charset="0"/>
              </a:rPr>
              <a:t>Other: </a:t>
            </a:r>
            <a:r>
              <a:rPr lang="en-CA" altLang="en-US" dirty="0" smtClean="0">
                <a:solidFill>
                  <a:srgbClr val="20754C"/>
                </a:solidFill>
                <a:latin typeface="Calibri" panose="020F0502020204030204" pitchFamily="34" charset="0"/>
              </a:rPr>
              <a:t>Contracted to 3sHealth to work on </a:t>
            </a:r>
            <a:r>
              <a:rPr lang="en-CA" altLang="en-US" dirty="0" err="1" smtClean="0">
                <a:solidFill>
                  <a:srgbClr val="20754C"/>
                </a:solidFill>
                <a:latin typeface="Calibri" panose="020F0502020204030204" pitchFamily="34" charset="0"/>
              </a:rPr>
              <a:t>MySkHR</a:t>
            </a:r>
            <a:r>
              <a:rPr lang="en-CA" altLang="en-US" dirty="0" smtClean="0">
                <a:solidFill>
                  <a:srgbClr val="20754C"/>
                </a:solidFill>
                <a:latin typeface="Calibri" panose="020F0502020204030204" pitchFamily="34" charset="0"/>
              </a:rPr>
              <a:t> project</a:t>
            </a:r>
            <a:endParaRPr lang="en-CA" altLang="en-US" dirty="0">
              <a:solidFill>
                <a:srgbClr val="20754C"/>
              </a:solidFill>
              <a:latin typeface="Calibri" panose="020F0502020204030204" pitchFamily="34" charset="0"/>
            </a:endParaRPr>
          </a:p>
          <a:p>
            <a:endParaRPr lang="en-US" dirty="0"/>
          </a:p>
        </p:txBody>
      </p:sp>
    </p:spTree>
    <p:extLst>
      <p:ext uri="{BB962C8B-B14F-4D97-AF65-F5344CB8AC3E}">
        <p14:creationId xmlns:p14="http://schemas.microsoft.com/office/powerpoint/2010/main" val="37077097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580F-4327-EF39-A59A-BAADD2B21C38}"/>
              </a:ext>
            </a:extLst>
          </p:cNvPr>
          <p:cNvSpPr>
            <a:spLocks noGrp="1"/>
          </p:cNvSpPr>
          <p:nvPr>
            <p:ph type="title"/>
          </p:nvPr>
        </p:nvSpPr>
        <p:spPr/>
        <p:txBody>
          <a:bodyPr>
            <a:normAutofit fontScale="90000"/>
          </a:bodyPr>
          <a:lstStyle/>
          <a:p>
            <a:r>
              <a:rPr lang="en-US" dirty="0"/>
              <a:t>Most users are interested in seeing additional information available within MySaskHealthRecord and interest in a mobile app is strong.</a:t>
            </a:r>
          </a:p>
        </p:txBody>
      </p:sp>
      <p:sp>
        <p:nvSpPr>
          <p:cNvPr id="3" name="Slide Number Placeholder 2">
            <a:extLst>
              <a:ext uri="{FF2B5EF4-FFF2-40B4-BE49-F238E27FC236}">
                <a16:creationId xmlns:a16="http://schemas.microsoft.com/office/drawing/2014/main" id="{4FCA2B5C-0F16-9922-9FFA-98B0FB0B6E46}"/>
              </a:ext>
            </a:extLst>
          </p:cNvPr>
          <p:cNvSpPr>
            <a:spLocks noGrp="1"/>
          </p:cNvSpPr>
          <p:nvPr>
            <p:ph type="sldNum" sz="quarter" idx="12"/>
          </p:nvPr>
        </p:nvSpPr>
        <p:spPr>
          <a:xfrm>
            <a:off x="5710875" y="6453336"/>
            <a:ext cx="838200" cy="239715"/>
          </a:xfrm>
        </p:spPr>
        <p:txBody>
          <a:bodyPr/>
          <a:lstStyle/>
          <a:p>
            <a:fld id="{E31375A4-56A4-47D6-9801-1991572033F7}" type="slidenum">
              <a:rPr lang="en-US" smtClean="0"/>
              <a:t>70</a:t>
            </a:fld>
            <a:endParaRPr lang="en-US"/>
          </a:p>
        </p:txBody>
      </p:sp>
      <p:graphicFrame>
        <p:nvGraphicFramePr>
          <p:cNvPr id="4" name="Chart 3">
            <a:extLst>
              <a:ext uri="{FF2B5EF4-FFF2-40B4-BE49-F238E27FC236}">
                <a16:creationId xmlns:a16="http://schemas.microsoft.com/office/drawing/2014/main" id="{012B6C9C-194A-FC54-72E7-FE9643714476}"/>
              </a:ext>
            </a:extLst>
          </p:cNvPr>
          <p:cNvGraphicFramePr/>
          <p:nvPr>
            <p:custDataLst>
              <p:tags r:id="rId1"/>
            </p:custDataLst>
            <p:extLst/>
          </p:nvPr>
        </p:nvGraphicFramePr>
        <p:xfrm>
          <a:off x="264631" y="1340910"/>
          <a:ext cx="5976664" cy="4811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AA589C41-079A-7D8C-43A7-A02B71550253}"/>
              </a:ext>
            </a:extLst>
          </p:cNvPr>
          <p:cNvGraphicFramePr/>
          <p:nvPr>
            <p:custDataLst>
              <p:tags r:id="rId2"/>
            </p:custDataLst>
            <p:extLst/>
          </p:nvPr>
        </p:nvGraphicFramePr>
        <p:xfrm>
          <a:off x="6169306" y="1340911"/>
          <a:ext cx="5976664" cy="4811483"/>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F9D0FE7E-B925-BD7E-B72A-26CF183EC807}"/>
              </a:ext>
            </a:extLst>
          </p:cNvPr>
          <p:cNvSpPr txBox="1"/>
          <p:nvPr/>
        </p:nvSpPr>
        <p:spPr>
          <a:xfrm>
            <a:off x="643984" y="1913741"/>
            <a:ext cx="5567759" cy="646331"/>
          </a:xfrm>
          <a:prstGeom prst="rect">
            <a:avLst/>
          </a:prstGeom>
          <a:noFill/>
        </p:spPr>
        <p:txBody>
          <a:bodyPr wrap="square" rtlCol="0">
            <a:spAutoFit/>
          </a:bodyPr>
          <a:lstStyle/>
          <a:p>
            <a:pPr algn="ctr"/>
            <a:r>
              <a:rPr lang="en-CA" dirty="0"/>
              <a:t>Interest in Additional Information on </a:t>
            </a:r>
            <a:r>
              <a:rPr lang="en-CA" dirty="0" err="1"/>
              <a:t>MySaskHealthRecord</a:t>
            </a:r>
            <a:endParaRPr lang="en-CA" dirty="0"/>
          </a:p>
        </p:txBody>
      </p:sp>
      <p:sp>
        <p:nvSpPr>
          <p:cNvPr id="7" name="TextBox 6">
            <a:extLst>
              <a:ext uri="{FF2B5EF4-FFF2-40B4-BE49-F238E27FC236}">
                <a16:creationId xmlns:a16="http://schemas.microsoft.com/office/drawing/2014/main" id="{8167DC61-22A4-F44A-FE83-189961B58FEF}"/>
              </a:ext>
            </a:extLst>
          </p:cNvPr>
          <p:cNvSpPr txBox="1"/>
          <p:nvPr/>
        </p:nvSpPr>
        <p:spPr>
          <a:xfrm>
            <a:off x="5735960" y="1934223"/>
            <a:ext cx="6552728" cy="646331"/>
          </a:xfrm>
          <a:prstGeom prst="rect">
            <a:avLst/>
          </a:prstGeom>
          <a:noFill/>
        </p:spPr>
        <p:txBody>
          <a:bodyPr wrap="square" rtlCol="0">
            <a:spAutoFit/>
          </a:bodyPr>
          <a:lstStyle/>
          <a:p>
            <a:pPr algn="ctr"/>
            <a:r>
              <a:rPr lang="en-CA" dirty="0"/>
              <a:t>Likelihood to Utilize Mobile App Version of </a:t>
            </a:r>
            <a:r>
              <a:rPr lang="en-CA" dirty="0" err="1"/>
              <a:t>MySaskHealthRecord</a:t>
            </a:r>
            <a:endParaRPr lang="en-CA" dirty="0"/>
          </a:p>
        </p:txBody>
      </p:sp>
      <p:sp>
        <p:nvSpPr>
          <p:cNvPr id="8" name="TextBox 7">
            <a:extLst>
              <a:ext uri="{FF2B5EF4-FFF2-40B4-BE49-F238E27FC236}">
                <a16:creationId xmlns:a16="http://schemas.microsoft.com/office/drawing/2014/main" id="{DCB7660C-B8F9-01C0-D5F2-9FFB774CFBE3}"/>
              </a:ext>
            </a:extLst>
          </p:cNvPr>
          <p:cNvSpPr txBox="1"/>
          <p:nvPr/>
        </p:nvSpPr>
        <p:spPr>
          <a:xfrm>
            <a:off x="125506" y="5805264"/>
            <a:ext cx="11952820" cy="461665"/>
          </a:xfrm>
          <a:prstGeom prst="rect">
            <a:avLst/>
          </a:prstGeom>
          <a:noFill/>
        </p:spPr>
        <p:txBody>
          <a:bodyPr wrap="square" rtlCol="0">
            <a:spAutoFit/>
          </a:bodyPr>
          <a:lstStyle/>
          <a:p>
            <a:pPr algn="ctr"/>
            <a:r>
              <a:rPr lang="en-CA" sz="1200" dirty="0"/>
              <a:t>6b. </a:t>
            </a:r>
            <a:r>
              <a:rPr lang="en-US" sz="1200" dirty="0"/>
              <a:t>What additional information would you be interested in seeing within </a:t>
            </a:r>
            <a:r>
              <a:rPr lang="en-US" sz="1200" dirty="0" err="1"/>
              <a:t>MySaskHealthRecord</a:t>
            </a:r>
            <a:r>
              <a:rPr lang="en-US" sz="1200" dirty="0"/>
              <a:t>? Base: All respondents, 2023: n=2,212.</a:t>
            </a:r>
          </a:p>
          <a:p>
            <a:pPr algn="ctr"/>
            <a:r>
              <a:rPr lang="en-US" sz="1200" dirty="0"/>
              <a:t>6c. How likely are you to utilize a user-friendly mobile application version of </a:t>
            </a:r>
            <a:r>
              <a:rPr lang="en-US" sz="1200" dirty="0" err="1"/>
              <a:t>MySaskHealthRecord</a:t>
            </a:r>
            <a:r>
              <a:rPr lang="en-US" sz="1200" dirty="0"/>
              <a:t>? Base: All respondents, 2023: n=2,212.</a:t>
            </a:r>
            <a:endParaRPr lang="en-CA" sz="1200" dirty="0"/>
          </a:p>
        </p:txBody>
      </p:sp>
      <p:sp>
        <p:nvSpPr>
          <p:cNvPr id="9" name="Right Brace 8">
            <a:extLst>
              <a:ext uri="{FF2B5EF4-FFF2-40B4-BE49-F238E27FC236}">
                <a16:creationId xmlns:a16="http://schemas.microsoft.com/office/drawing/2014/main" id="{C9AECEB4-889E-0054-6A7E-4414BD8FE4C2}"/>
              </a:ext>
            </a:extLst>
          </p:cNvPr>
          <p:cNvSpPr/>
          <p:nvPr/>
        </p:nvSpPr>
        <p:spPr>
          <a:xfrm>
            <a:off x="10704512" y="2780927"/>
            <a:ext cx="432048" cy="14965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34B1F66-6558-F47E-94E3-98DDED18E5AB}"/>
              </a:ext>
            </a:extLst>
          </p:cNvPr>
          <p:cNvSpPr txBox="1"/>
          <p:nvPr/>
        </p:nvSpPr>
        <p:spPr>
          <a:xfrm>
            <a:off x="11103397" y="3256516"/>
            <a:ext cx="933018" cy="461665"/>
          </a:xfrm>
          <a:prstGeom prst="rect">
            <a:avLst/>
          </a:prstGeom>
          <a:noFill/>
        </p:spPr>
        <p:txBody>
          <a:bodyPr wrap="square" rtlCol="0">
            <a:spAutoFit/>
          </a:bodyPr>
          <a:lstStyle/>
          <a:p>
            <a:pPr algn="ctr"/>
            <a:r>
              <a:rPr lang="en-US" sz="1200" dirty="0"/>
              <a:t>NET Likely: 87%</a:t>
            </a:r>
          </a:p>
        </p:txBody>
      </p:sp>
    </p:spTree>
    <p:extLst>
      <p:ext uri="{BB962C8B-B14F-4D97-AF65-F5344CB8AC3E}">
        <p14:creationId xmlns:p14="http://schemas.microsoft.com/office/powerpoint/2010/main" val="277895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FDBF-B562-4C82-BE16-EEAFA1D657DE}"/>
              </a:ext>
            </a:extLst>
          </p:cNvPr>
          <p:cNvSpPr>
            <a:spLocks noGrp="1"/>
          </p:cNvSpPr>
          <p:nvPr>
            <p:ph type="title"/>
          </p:nvPr>
        </p:nvSpPr>
        <p:spPr/>
        <p:txBody>
          <a:bodyPr>
            <a:noAutofit/>
          </a:bodyPr>
          <a:lstStyle/>
          <a:p>
            <a:r>
              <a:rPr lang="en-CA" sz="1800" dirty="0"/>
              <a:t>Many users believe there should not be a delay in posting potentially sensitive test results to allow for review by a health-care provider. Opinions remain consistent with 2020. </a:t>
            </a:r>
          </a:p>
        </p:txBody>
      </p:sp>
      <p:sp>
        <p:nvSpPr>
          <p:cNvPr id="3" name="Slide Number Placeholder 2">
            <a:extLst>
              <a:ext uri="{FF2B5EF4-FFF2-40B4-BE49-F238E27FC236}">
                <a16:creationId xmlns:a16="http://schemas.microsoft.com/office/drawing/2014/main" id="{EB88AF7F-FE39-423A-9A3E-8B8079A3E939}"/>
              </a:ext>
            </a:extLst>
          </p:cNvPr>
          <p:cNvSpPr>
            <a:spLocks noGrp="1"/>
          </p:cNvSpPr>
          <p:nvPr>
            <p:ph type="sldNum" sz="quarter" idx="12"/>
          </p:nvPr>
        </p:nvSpPr>
        <p:spPr/>
        <p:txBody>
          <a:bodyPr/>
          <a:lstStyle/>
          <a:p>
            <a:fld id="{E31375A4-56A4-47D6-9801-1991572033F7}" type="slidenum">
              <a:rPr lang="en-CA" smtClean="0"/>
              <a:t>71</a:t>
            </a:fld>
            <a:endParaRPr lang="en-CA"/>
          </a:p>
        </p:txBody>
      </p:sp>
      <p:sp>
        <p:nvSpPr>
          <p:cNvPr id="5" name="TextBox 4">
            <a:extLst>
              <a:ext uri="{FF2B5EF4-FFF2-40B4-BE49-F238E27FC236}">
                <a16:creationId xmlns:a16="http://schemas.microsoft.com/office/drawing/2014/main" id="{306FC80F-E0B9-413C-BBF8-48D3E63AFA21}"/>
              </a:ext>
            </a:extLst>
          </p:cNvPr>
          <p:cNvSpPr txBox="1"/>
          <p:nvPr/>
        </p:nvSpPr>
        <p:spPr>
          <a:xfrm>
            <a:off x="76199" y="5661262"/>
            <a:ext cx="11964652" cy="646331"/>
          </a:xfrm>
          <a:prstGeom prst="rect">
            <a:avLst/>
          </a:prstGeom>
          <a:noFill/>
        </p:spPr>
        <p:txBody>
          <a:bodyPr wrap="square" rtlCol="0">
            <a:spAutoFit/>
          </a:bodyPr>
          <a:lstStyle/>
          <a:p>
            <a:pPr algn="ctr"/>
            <a:r>
              <a:rPr lang="en-CA" sz="1200" dirty="0"/>
              <a:t>7. There may be some sensitive test results and information that would benefit from a review by a health care provider prior to being made available in your </a:t>
            </a:r>
            <a:r>
              <a:rPr lang="en-CA" sz="1200" dirty="0" err="1"/>
              <a:t>MySaskHealthRecord</a:t>
            </a:r>
            <a:r>
              <a:rPr lang="en-CA" sz="1200" dirty="0"/>
              <a:t> account. What do you think is a reasonable amount of time for your provider to review your results before you are able to see them? Base: All respondents, 2023: n=2,212; 2020: n=13,025.</a:t>
            </a:r>
          </a:p>
        </p:txBody>
      </p:sp>
      <p:sp>
        <p:nvSpPr>
          <p:cNvPr id="8" name="TextBox 7">
            <a:extLst>
              <a:ext uri="{FF2B5EF4-FFF2-40B4-BE49-F238E27FC236}">
                <a16:creationId xmlns:a16="http://schemas.microsoft.com/office/drawing/2014/main" id="{F28476CD-D265-4A37-B970-0B2E139C8A62}"/>
              </a:ext>
            </a:extLst>
          </p:cNvPr>
          <p:cNvSpPr txBox="1"/>
          <p:nvPr/>
        </p:nvSpPr>
        <p:spPr>
          <a:xfrm>
            <a:off x="2819636" y="1894928"/>
            <a:ext cx="6552728" cy="369332"/>
          </a:xfrm>
          <a:prstGeom prst="rect">
            <a:avLst/>
          </a:prstGeom>
          <a:noFill/>
        </p:spPr>
        <p:txBody>
          <a:bodyPr wrap="square" rtlCol="0">
            <a:spAutoFit/>
          </a:bodyPr>
          <a:lstStyle/>
          <a:p>
            <a:pPr algn="ctr"/>
            <a:r>
              <a:rPr lang="en-CA" dirty="0"/>
              <a:t>Suggested Delay for Provider to Review Results</a:t>
            </a:r>
          </a:p>
        </p:txBody>
      </p:sp>
      <p:graphicFrame>
        <p:nvGraphicFramePr>
          <p:cNvPr id="9" name="Chart 8">
            <a:extLst>
              <a:ext uri="{FF2B5EF4-FFF2-40B4-BE49-F238E27FC236}">
                <a16:creationId xmlns:a16="http://schemas.microsoft.com/office/drawing/2014/main" id="{C0255F0A-0DA3-2F71-97AC-509C198625FF}"/>
              </a:ext>
            </a:extLst>
          </p:cNvPr>
          <p:cNvGraphicFramePr/>
          <p:nvPr>
            <p:extLst/>
          </p:nvPr>
        </p:nvGraphicFramePr>
        <p:xfrm>
          <a:off x="2032000" y="-243408"/>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589C59-AB00-04F3-4ACB-A48C5B5F67B2}"/>
              </a:ext>
            </a:extLst>
          </p:cNvPr>
          <p:cNvSpPr>
            <a:spLocks noGrp="1"/>
          </p:cNvSpPr>
          <p:nvPr>
            <p:ph type="sldNum" sz="quarter" idx="12"/>
          </p:nvPr>
        </p:nvSpPr>
        <p:spPr/>
        <p:txBody>
          <a:bodyPr/>
          <a:lstStyle/>
          <a:p>
            <a:fld id="{E31375A4-56A4-47D6-9801-1991572033F7}" type="slidenum">
              <a:rPr lang="en-US" smtClean="0"/>
              <a:t>72</a:t>
            </a:fld>
            <a:endParaRPr lang="en-US"/>
          </a:p>
        </p:txBody>
      </p:sp>
      <p:graphicFrame>
        <p:nvGraphicFramePr>
          <p:cNvPr id="4" name="Chart 3">
            <a:extLst>
              <a:ext uri="{FF2B5EF4-FFF2-40B4-BE49-F238E27FC236}">
                <a16:creationId xmlns:a16="http://schemas.microsoft.com/office/drawing/2014/main" id="{82B516F1-DA03-7227-DDA3-838290C9B00F}"/>
              </a:ext>
            </a:extLst>
          </p:cNvPr>
          <p:cNvGraphicFramePr/>
          <p:nvPr>
            <p:custDataLst>
              <p:tags r:id="rId1"/>
            </p:custDataLst>
            <p:extLst/>
          </p:nvPr>
        </p:nvGraphicFramePr>
        <p:xfrm>
          <a:off x="-2110170" y="1358856"/>
          <a:ext cx="12151257" cy="46969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D2D77BED-B83D-E89B-CF2D-18B8A8C9F112}"/>
              </a:ext>
            </a:extLst>
          </p:cNvPr>
          <p:cNvSpPr txBox="1"/>
          <p:nvPr/>
        </p:nvSpPr>
        <p:spPr>
          <a:xfrm>
            <a:off x="2819636" y="953941"/>
            <a:ext cx="6552728" cy="369332"/>
          </a:xfrm>
          <a:prstGeom prst="rect">
            <a:avLst/>
          </a:prstGeom>
          <a:noFill/>
        </p:spPr>
        <p:txBody>
          <a:bodyPr wrap="square" rtlCol="0">
            <a:spAutoFit/>
          </a:bodyPr>
          <a:lstStyle/>
          <a:p>
            <a:pPr algn="ctr"/>
            <a:r>
              <a:rPr lang="en-CA" dirty="0"/>
              <a:t>Suggested Improvements</a:t>
            </a:r>
          </a:p>
        </p:txBody>
      </p:sp>
      <p:sp>
        <p:nvSpPr>
          <p:cNvPr id="6" name="Speech Bubble: Rectangle with Corners Rounded 5">
            <a:extLst>
              <a:ext uri="{FF2B5EF4-FFF2-40B4-BE49-F238E27FC236}">
                <a16:creationId xmlns:a16="http://schemas.microsoft.com/office/drawing/2014/main" id="{9A5F4CC2-FB64-0E8D-FA38-26DD7D327DE8}"/>
              </a:ext>
            </a:extLst>
          </p:cNvPr>
          <p:cNvSpPr/>
          <p:nvPr/>
        </p:nvSpPr>
        <p:spPr>
          <a:xfrm>
            <a:off x="8304147" y="1170439"/>
            <a:ext cx="3681244" cy="1060738"/>
          </a:xfrm>
          <a:prstGeom prst="wedgeRoundRectCallout">
            <a:avLst>
              <a:gd name="adj1" fmla="val -19613"/>
              <a:gd name="adj2" fmla="val 56860"/>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Although the turnover time is pretty good, I would like the </a:t>
            </a:r>
            <a:r>
              <a:rPr lang="en-US" sz="1200" b="1" dirty="0"/>
              <a:t>information added to MySaskHealthRecord sooner </a:t>
            </a:r>
            <a:r>
              <a:rPr lang="en-US" sz="1200" dirty="0"/>
              <a:t>than it is right now. Some added information would be the </a:t>
            </a:r>
            <a:r>
              <a:rPr lang="en-US" sz="1200" b="1" dirty="0"/>
              <a:t>doctor's notes and specialists' notes</a:t>
            </a:r>
            <a:r>
              <a:rPr lang="en-US" sz="1200" dirty="0"/>
              <a:t>.</a:t>
            </a:r>
          </a:p>
        </p:txBody>
      </p:sp>
      <p:sp>
        <p:nvSpPr>
          <p:cNvPr id="7" name="Speech Bubble: Rectangle with Corners Rounded 6">
            <a:extLst>
              <a:ext uri="{FF2B5EF4-FFF2-40B4-BE49-F238E27FC236}">
                <a16:creationId xmlns:a16="http://schemas.microsoft.com/office/drawing/2014/main" id="{381256F4-BE4B-3761-1162-E4127BA94A65}"/>
              </a:ext>
            </a:extLst>
          </p:cNvPr>
          <p:cNvSpPr/>
          <p:nvPr/>
        </p:nvSpPr>
        <p:spPr>
          <a:xfrm>
            <a:off x="5474349" y="1970480"/>
            <a:ext cx="2582673" cy="842255"/>
          </a:xfrm>
          <a:prstGeom prst="wedgeRoundRectCallout">
            <a:avLst>
              <a:gd name="adj1" fmla="val -18628"/>
              <a:gd name="adj2" fmla="val 55709"/>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t>Keep adding more information. </a:t>
            </a:r>
            <a:r>
              <a:rPr lang="en-US" sz="1200" dirty="0"/>
              <a:t>We should have free access to all of our personal medical information</a:t>
            </a:r>
          </a:p>
        </p:txBody>
      </p:sp>
      <p:sp>
        <p:nvSpPr>
          <p:cNvPr id="8" name="Speech Bubble: Rectangle with Corners Rounded 7">
            <a:extLst>
              <a:ext uri="{FF2B5EF4-FFF2-40B4-BE49-F238E27FC236}">
                <a16:creationId xmlns:a16="http://schemas.microsoft.com/office/drawing/2014/main" id="{B4BACD13-A019-3330-3BE5-9E233F215DDC}"/>
              </a:ext>
            </a:extLst>
          </p:cNvPr>
          <p:cNvSpPr/>
          <p:nvPr/>
        </p:nvSpPr>
        <p:spPr>
          <a:xfrm>
            <a:off x="8112224" y="2383785"/>
            <a:ext cx="2582673" cy="842255"/>
          </a:xfrm>
          <a:prstGeom prst="wedgeRoundRectCallout">
            <a:avLst>
              <a:gd name="adj1" fmla="val -18994"/>
              <a:gd name="adj2" fmla="val 55450"/>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t>Create a mobile app.</a:t>
            </a:r>
            <a:r>
              <a:rPr lang="en-US" sz="1200" dirty="0"/>
              <a:t> Access to specialist referrals and reports  See my wait time to see a specialist or getting a test.</a:t>
            </a:r>
          </a:p>
        </p:txBody>
      </p:sp>
      <p:sp>
        <p:nvSpPr>
          <p:cNvPr id="9" name="TextBox 8">
            <a:extLst>
              <a:ext uri="{FF2B5EF4-FFF2-40B4-BE49-F238E27FC236}">
                <a16:creationId xmlns:a16="http://schemas.microsoft.com/office/drawing/2014/main" id="{64720795-57AF-1219-7098-933275EE3546}"/>
              </a:ext>
            </a:extLst>
          </p:cNvPr>
          <p:cNvSpPr txBox="1"/>
          <p:nvPr/>
        </p:nvSpPr>
        <p:spPr>
          <a:xfrm>
            <a:off x="113674" y="6014471"/>
            <a:ext cx="11964652" cy="276999"/>
          </a:xfrm>
          <a:prstGeom prst="rect">
            <a:avLst/>
          </a:prstGeom>
          <a:noFill/>
        </p:spPr>
        <p:txBody>
          <a:bodyPr wrap="square" rtlCol="0">
            <a:spAutoFit/>
          </a:bodyPr>
          <a:lstStyle/>
          <a:p>
            <a:pPr algn="ctr"/>
            <a:r>
              <a:rPr lang="en-CA" sz="1200" dirty="0"/>
              <a:t>13. </a:t>
            </a:r>
            <a:r>
              <a:rPr lang="en-US" sz="1200" dirty="0"/>
              <a:t>Have you noticed a change in your stress level due to access to information in </a:t>
            </a:r>
            <a:r>
              <a:rPr lang="en-US" sz="1200" dirty="0" err="1"/>
              <a:t>MySaskHealthRecord</a:t>
            </a:r>
            <a:r>
              <a:rPr lang="en-US" sz="1200" dirty="0"/>
              <a:t>? </a:t>
            </a:r>
            <a:r>
              <a:rPr lang="en-CA" sz="1200" dirty="0"/>
              <a:t>Base: All respondents, 2023: n=2,212.</a:t>
            </a:r>
          </a:p>
        </p:txBody>
      </p:sp>
      <p:sp>
        <p:nvSpPr>
          <p:cNvPr id="10" name="Speech Bubble: Rectangle with Corners Rounded 9">
            <a:extLst>
              <a:ext uri="{FF2B5EF4-FFF2-40B4-BE49-F238E27FC236}">
                <a16:creationId xmlns:a16="http://schemas.microsoft.com/office/drawing/2014/main" id="{DAB27FC0-5DDA-4C67-9863-DC4CFD2B706B}"/>
              </a:ext>
            </a:extLst>
          </p:cNvPr>
          <p:cNvSpPr/>
          <p:nvPr/>
        </p:nvSpPr>
        <p:spPr>
          <a:xfrm>
            <a:off x="10805301" y="2392641"/>
            <a:ext cx="1180090" cy="2764551"/>
          </a:xfrm>
          <a:prstGeom prst="wedgeRoundRectCallout">
            <a:avLst>
              <a:gd name="adj1" fmla="val -20833"/>
              <a:gd name="adj2" fmla="val 53430"/>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 find that </a:t>
            </a:r>
            <a:r>
              <a:rPr lang="en-US" sz="1200" b="1" dirty="0"/>
              <a:t>clinical visits depending on the physician or nurse practitioner may not be included</a:t>
            </a:r>
            <a:r>
              <a:rPr lang="en-US" sz="1200" dirty="0"/>
              <a:t>.  This would be beneficial.  Record of prescriptions is excellent.</a:t>
            </a:r>
          </a:p>
        </p:txBody>
      </p:sp>
      <p:sp>
        <p:nvSpPr>
          <p:cNvPr id="11" name="Speech Bubble: Rectangle with Corners Rounded 10">
            <a:extLst>
              <a:ext uri="{FF2B5EF4-FFF2-40B4-BE49-F238E27FC236}">
                <a16:creationId xmlns:a16="http://schemas.microsoft.com/office/drawing/2014/main" id="{7D1224CE-E309-ED67-1D54-0A07E712C7C2}"/>
              </a:ext>
            </a:extLst>
          </p:cNvPr>
          <p:cNvSpPr/>
          <p:nvPr/>
        </p:nvSpPr>
        <p:spPr>
          <a:xfrm>
            <a:off x="7511453" y="3316871"/>
            <a:ext cx="3166584" cy="1197255"/>
          </a:xfrm>
          <a:prstGeom prst="wedgeRoundRectCallout">
            <a:avLst>
              <a:gd name="adj1" fmla="val -20833"/>
              <a:gd name="adj2" fmla="val 53544"/>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t>The sign in is very kludgy</a:t>
            </a:r>
            <a:r>
              <a:rPr lang="en-US" sz="1200" dirty="0"/>
              <a:t>, especially when I forget to sign out of the site the previous time I accessed it, or if my previous visit timed out. Streamlining the sign in and sign out process would be very helpful.</a:t>
            </a:r>
          </a:p>
        </p:txBody>
      </p:sp>
      <p:sp>
        <p:nvSpPr>
          <p:cNvPr id="12" name="Speech Bubble: Rectangle with Corners Rounded 11">
            <a:extLst>
              <a:ext uri="{FF2B5EF4-FFF2-40B4-BE49-F238E27FC236}">
                <a16:creationId xmlns:a16="http://schemas.microsoft.com/office/drawing/2014/main" id="{31FF9A09-24E3-667A-08F8-78DDADF95694}"/>
              </a:ext>
            </a:extLst>
          </p:cNvPr>
          <p:cNvSpPr/>
          <p:nvPr/>
        </p:nvSpPr>
        <p:spPr>
          <a:xfrm>
            <a:off x="5095457" y="2949599"/>
            <a:ext cx="2321975" cy="1535759"/>
          </a:xfrm>
          <a:prstGeom prst="wedgeRoundRectCallout">
            <a:avLst>
              <a:gd name="adj1" fmla="val -20833"/>
              <a:gd name="adj2" fmla="val 53544"/>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t>Improve the landing page</a:t>
            </a:r>
            <a:r>
              <a:rPr lang="en-US" sz="1200" dirty="0"/>
              <a:t>. It looks incredibly outdated and is </a:t>
            </a:r>
            <a:r>
              <a:rPr lang="en-US" sz="1200" b="1" dirty="0"/>
              <a:t>hard to navigate  </a:t>
            </a:r>
            <a:r>
              <a:rPr lang="en-US" sz="1200" dirty="0"/>
              <a:t>I have never seen some of the features you listed and I have used this quite frequently lately  It is hard to sign up.</a:t>
            </a:r>
          </a:p>
        </p:txBody>
      </p:sp>
      <p:sp>
        <p:nvSpPr>
          <p:cNvPr id="13" name="Speech Bubble: Rectangle with Corners Rounded 12">
            <a:extLst>
              <a:ext uri="{FF2B5EF4-FFF2-40B4-BE49-F238E27FC236}">
                <a16:creationId xmlns:a16="http://schemas.microsoft.com/office/drawing/2014/main" id="{3D1F0CBB-AEB5-5EB8-B230-CE4DB37B3C2F}"/>
              </a:ext>
            </a:extLst>
          </p:cNvPr>
          <p:cNvSpPr/>
          <p:nvPr/>
        </p:nvSpPr>
        <p:spPr>
          <a:xfrm>
            <a:off x="5061165" y="4622223"/>
            <a:ext cx="2907870" cy="935855"/>
          </a:xfrm>
          <a:prstGeom prst="wedgeRoundRectCallout">
            <a:avLst>
              <a:gd name="adj1" fmla="val -20833"/>
              <a:gd name="adj2" fmla="val 53430"/>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Once you receive a notification that </a:t>
            </a:r>
            <a:r>
              <a:rPr lang="en-US" sz="1200" b="1" dirty="0"/>
              <a:t>something has been added, let me know where to go to see </a:t>
            </a:r>
            <a:r>
              <a:rPr lang="en-US" sz="1200" dirty="0"/>
              <a:t>what has been added. Sometimes I can’t find it.</a:t>
            </a:r>
          </a:p>
        </p:txBody>
      </p:sp>
      <p:sp>
        <p:nvSpPr>
          <p:cNvPr id="14" name="Speech Bubble: Rectangle with Corners Rounded 13">
            <a:extLst>
              <a:ext uri="{FF2B5EF4-FFF2-40B4-BE49-F238E27FC236}">
                <a16:creationId xmlns:a16="http://schemas.microsoft.com/office/drawing/2014/main" id="{95958D5F-1A73-8BC0-ED52-ADE460CF4273}"/>
              </a:ext>
            </a:extLst>
          </p:cNvPr>
          <p:cNvSpPr/>
          <p:nvPr/>
        </p:nvSpPr>
        <p:spPr>
          <a:xfrm>
            <a:off x="8226542" y="4656967"/>
            <a:ext cx="2468355" cy="992429"/>
          </a:xfrm>
          <a:prstGeom prst="wedgeRoundRectCallout">
            <a:avLst>
              <a:gd name="adj1" fmla="val -20833"/>
              <a:gd name="adj2" fmla="val 53430"/>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It seems that </a:t>
            </a:r>
            <a:r>
              <a:rPr lang="en-US" sz="1200" b="1" dirty="0"/>
              <a:t>not all prescriptions of medicine </a:t>
            </a:r>
            <a:r>
              <a:rPr lang="en-US" sz="1200" dirty="0"/>
              <a:t>are uploaded from the pharmacy.  It is random each month which ones are uploaded.</a:t>
            </a:r>
          </a:p>
        </p:txBody>
      </p:sp>
    </p:spTree>
    <p:extLst>
      <p:ext uri="{BB962C8B-B14F-4D97-AF65-F5344CB8AC3E}">
        <p14:creationId xmlns:p14="http://schemas.microsoft.com/office/powerpoint/2010/main" val="198793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B0DD1-E6E2-C5B0-B4FD-182436F6CCDE}"/>
              </a:ext>
            </a:extLst>
          </p:cNvPr>
          <p:cNvSpPr>
            <a:spLocks noGrp="1"/>
          </p:cNvSpPr>
          <p:nvPr>
            <p:ph type="title"/>
          </p:nvPr>
        </p:nvSpPr>
        <p:spPr>
          <a:xfrm>
            <a:off x="70404" y="239554"/>
            <a:ext cx="12002909" cy="665484"/>
          </a:xfrm>
        </p:spPr>
        <p:txBody>
          <a:bodyPr>
            <a:normAutofit/>
          </a:bodyPr>
          <a:lstStyle/>
          <a:p>
            <a:r>
              <a:rPr lang="en-US" sz="1600" dirty="0"/>
              <a:t>Nearly all users have something positive to say about MySaskHealthRecord. Being able to see personal health related information and being able to contribute more during doctor visits are the most common positive impacts.</a:t>
            </a:r>
          </a:p>
        </p:txBody>
      </p:sp>
      <p:sp>
        <p:nvSpPr>
          <p:cNvPr id="3" name="Slide Number Placeholder 2">
            <a:extLst>
              <a:ext uri="{FF2B5EF4-FFF2-40B4-BE49-F238E27FC236}">
                <a16:creationId xmlns:a16="http://schemas.microsoft.com/office/drawing/2014/main" id="{55059047-0276-D8A9-0CB2-4E5B50C698B3}"/>
              </a:ext>
            </a:extLst>
          </p:cNvPr>
          <p:cNvSpPr>
            <a:spLocks noGrp="1"/>
          </p:cNvSpPr>
          <p:nvPr>
            <p:ph type="sldNum" sz="quarter" idx="12"/>
          </p:nvPr>
        </p:nvSpPr>
        <p:spPr/>
        <p:txBody>
          <a:bodyPr/>
          <a:lstStyle/>
          <a:p>
            <a:fld id="{E31375A4-56A4-47D6-9801-1991572033F7}" type="slidenum">
              <a:rPr lang="en-US" smtClean="0"/>
              <a:t>73</a:t>
            </a:fld>
            <a:endParaRPr lang="en-US"/>
          </a:p>
        </p:txBody>
      </p:sp>
      <p:graphicFrame>
        <p:nvGraphicFramePr>
          <p:cNvPr id="4" name="Chart 3">
            <a:extLst>
              <a:ext uri="{FF2B5EF4-FFF2-40B4-BE49-F238E27FC236}">
                <a16:creationId xmlns:a16="http://schemas.microsoft.com/office/drawing/2014/main" id="{82DA1CA6-E06B-EE48-A402-0089BBBF764D}"/>
              </a:ext>
            </a:extLst>
          </p:cNvPr>
          <p:cNvGraphicFramePr/>
          <p:nvPr>
            <p:custDataLst>
              <p:tags r:id="rId1"/>
            </p:custDataLst>
            <p:extLst/>
          </p:nvPr>
        </p:nvGraphicFramePr>
        <p:xfrm>
          <a:off x="-2266633" y="1257609"/>
          <a:ext cx="12002909" cy="4673495"/>
        </p:xfrm>
        <a:graphic>
          <a:graphicData uri="http://schemas.openxmlformats.org/drawingml/2006/chart">
            <c:chart xmlns:c="http://schemas.openxmlformats.org/drawingml/2006/chart" xmlns:r="http://schemas.openxmlformats.org/officeDocument/2006/relationships" r:id="rId4"/>
          </a:graphicData>
        </a:graphic>
      </p:graphicFrame>
      <p:sp>
        <p:nvSpPr>
          <p:cNvPr id="5" name="Speech Bubble: Rectangle with Corners Rounded 4">
            <a:extLst>
              <a:ext uri="{FF2B5EF4-FFF2-40B4-BE49-F238E27FC236}">
                <a16:creationId xmlns:a16="http://schemas.microsoft.com/office/drawing/2014/main" id="{7B6F45E1-3920-AD35-AD12-4C8E48ADFC53}"/>
              </a:ext>
            </a:extLst>
          </p:cNvPr>
          <p:cNvSpPr/>
          <p:nvPr/>
        </p:nvSpPr>
        <p:spPr>
          <a:xfrm>
            <a:off x="9722513" y="1084693"/>
            <a:ext cx="2350800" cy="864096"/>
          </a:xfrm>
          <a:prstGeom prst="wedgeRoundRectCallout">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 appreciate the help it's nice to get the results of lab work done and </a:t>
            </a:r>
            <a:r>
              <a:rPr lang="en-US" sz="1200" b="1" dirty="0"/>
              <a:t>not wait for a month for a doctor visit</a:t>
            </a:r>
            <a:r>
              <a:rPr lang="en-US" sz="1200" dirty="0"/>
              <a:t>.</a:t>
            </a:r>
          </a:p>
        </p:txBody>
      </p:sp>
      <p:sp>
        <p:nvSpPr>
          <p:cNvPr id="6" name="Speech Bubble: Rectangle with Corners Rounded 5">
            <a:extLst>
              <a:ext uri="{FF2B5EF4-FFF2-40B4-BE49-F238E27FC236}">
                <a16:creationId xmlns:a16="http://schemas.microsoft.com/office/drawing/2014/main" id="{F829E597-D575-30E7-5591-2BB5FEBAC596}"/>
              </a:ext>
            </a:extLst>
          </p:cNvPr>
          <p:cNvSpPr/>
          <p:nvPr/>
        </p:nvSpPr>
        <p:spPr>
          <a:xfrm>
            <a:off x="6622205" y="2084318"/>
            <a:ext cx="3672408" cy="648072"/>
          </a:xfrm>
          <a:prstGeom prst="wedgeRoundRectCallout">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Especially the information provided regarding my CT/MRI's was particularly informative.  </a:t>
            </a:r>
            <a:r>
              <a:rPr lang="en-US" sz="1200" b="1" dirty="0"/>
              <a:t>I really learned a lot from reviewing these reports</a:t>
            </a:r>
            <a:r>
              <a:rPr lang="en-US" sz="1200" dirty="0"/>
              <a:t>.</a:t>
            </a:r>
          </a:p>
        </p:txBody>
      </p:sp>
      <p:sp>
        <p:nvSpPr>
          <p:cNvPr id="7" name="Speech Bubble: Rectangle with Corners Rounded 6">
            <a:extLst>
              <a:ext uri="{FF2B5EF4-FFF2-40B4-BE49-F238E27FC236}">
                <a16:creationId xmlns:a16="http://schemas.microsoft.com/office/drawing/2014/main" id="{A7030CD6-A169-98DA-205D-C323BAE850DD}"/>
              </a:ext>
            </a:extLst>
          </p:cNvPr>
          <p:cNvSpPr/>
          <p:nvPr/>
        </p:nvSpPr>
        <p:spPr>
          <a:xfrm>
            <a:off x="10352795" y="2039701"/>
            <a:ext cx="1793756" cy="1787013"/>
          </a:xfrm>
          <a:prstGeom prst="wedgeRoundRectCallout">
            <a:avLst>
              <a:gd name="adj1" fmla="val -20833"/>
              <a:gd name="adj2" fmla="val 51307"/>
              <a:gd name="adj3" fmla="val 16667"/>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t>It has reduced my stress and anxiety significantly</a:t>
            </a:r>
            <a:r>
              <a:rPr lang="en-US" sz="1200" dirty="0"/>
              <a:t> since  can see my full test results sooner, and thus be more prepared if necessary for a visit with a health care provider.</a:t>
            </a:r>
          </a:p>
        </p:txBody>
      </p:sp>
      <p:sp>
        <p:nvSpPr>
          <p:cNvPr id="8" name="Speech Bubble: Rectangle with Corners Rounded 7">
            <a:extLst>
              <a:ext uri="{FF2B5EF4-FFF2-40B4-BE49-F238E27FC236}">
                <a16:creationId xmlns:a16="http://schemas.microsoft.com/office/drawing/2014/main" id="{8D2416ED-43DB-C22C-FF4C-E32BF2BE2661}"/>
              </a:ext>
            </a:extLst>
          </p:cNvPr>
          <p:cNvSpPr/>
          <p:nvPr/>
        </p:nvSpPr>
        <p:spPr>
          <a:xfrm>
            <a:off x="6753302" y="2933207"/>
            <a:ext cx="3410213" cy="911482"/>
          </a:xfrm>
          <a:prstGeom prst="wedgeRoundRectCallout">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t>I can easily compare results over time</a:t>
            </a:r>
            <a:r>
              <a:rPr lang="en-US" sz="1200" dirty="0"/>
              <a:t>. What may look abnormal or concerning may not be given the context of historical data.   I am </a:t>
            </a:r>
            <a:r>
              <a:rPr lang="en-US" sz="1200" b="1" dirty="0"/>
              <a:t>much more prepared for appointments with my doctor</a:t>
            </a:r>
            <a:r>
              <a:rPr lang="en-US" sz="1200" dirty="0"/>
              <a:t>.</a:t>
            </a:r>
          </a:p>
        </p:txBody>
      </p:sp>
      <p:sp>
        <p:nvSpPr>
          <p:cNvPr id="9" name="Speech Bubble: Rectangle with Corners Rounded 8">
            <a:extLst>
              <a:ext uri="{FF2B5EF4-FFF2-40B4-BE49-F238E27FC236}">
                <a16:creationId xmlns:a16="http://schemas.microsoft.com/office/drawing/2014/main" id="{DD624881-F7D6-CBAB-5110-9C260BB4B6B8}"/>
              </a:ext>
            </a:extLst>
          </p:cNvPr>
          <p:cNvSpPr/>
          <p:nvPr/>
        </p:nvSpPr>
        <p:spPr>
          <a:xfrm>
            <a:off x="9552384" y="3951886"/>
            <a:ext cx="2454067" cy="1164860"/>
          </a:xfrm>
          <a:prstGeom prst="wedgeRoundRectCallout">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 have type 2 diabetes and have </a:t>
            </a:r>
            <a:r>
              <a:rPr lang="en-US" sz="1200" b="1" dirty="0"/>
              <a:t>been able to see my A1c results and how my kidneys are doing right away</a:t>
            </a:r>
            <a:r>
              <a:rPr lang="en-US" sz="1200" dirty="0"/>
              <a:t>. I was pretty happy with my last result.</a:t>
            </a:r>
          </a:p>
        </p:txBody>
      </p:sp>
      <p:sp>
        <p:nvSpPr>
          <p:cNvPr id="10" name="Speech Bubble: Rectangle with Corners Rounded 9">
            <a:extLst>
              <a:ext uri="{FF2B5EF4-FFF2-40B4-BE49-F238E27FC236}">
                <a16:creationId xmlns:a16="http://schemas.microsoft.com/office/drawing/2014/main" id="{DAA5A896-A66D-4AC4-6828-B2544533DF63}"/>
              </a:ext>
            </a:extLst>
          </p:cNvPr>
          <p:cNvSpPr/>
          <p:nvPr/>
        </p:nvSpPr>
        <p:spPr>
          <a:xfrm>
            <a:off x="6362926" y="4028756"/>
            <a:ext cx="3024336" cy="1164860"/>
          </a:xfrm>
          <a:prstGeom prst="wedgeRoundRectCallout">
            <a:avLst/>
          </a:prstGeom>
          <a:solidFill>
            <a:srgbClr val="F9F9F9"/>
          </a:solidFill>
          <a:ln w="28575">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It has been great to see </a:t>
            </a:r>
            <a:r>
              <a:rPr lang="en-US" sz="1200" b="1" dirty="0"/>
              <a:t>results of tests within a timely manner because often my doctor is so busy &amp; doesn’t get back to me with results for some time</a:t>
            </a:r>
            <a:r>
              <a:rPr lang="en-US" sz="1200" dirty="0"/>
              <a:t>. It helps put my mind at ease being able to look up results myself!</a:t>
            </a:r>
          </a:p>
        </p:txBody>
      </p:sp>
      <p:sp>
        <p:nvSpPr>
          <p:cNvPr id="11" name="Speech Bubble: Rectangle with Corners Rounded 10">
            <a:extLst>
              <a:ext uri="{FF2B5EF4-FFF2-40B4-BE49-F238E27FC236}">
                <a16:creationId xmlns:a16="http://schemas.microsoft.com/office/drawing/2014/main" id="{0F0D5EDE-BDD6-959C-9641-B66A0083DCCD}"/>
              </a:ext>
            </a:extLst>
          </p:cNvPr>
          <p:cNvSpPr/>
          <p:nvPr/>
        </p:nvSpPr>
        <p:spPr>
          <a:xfrm>
            <a:off x="7378157" y="5317917"/>
            <a:ext cx="4754407" cy="617222"/>
          </a:xfrm>
          <a:prstGeom prst="wedgeRoundRectCallout">
            <a:avLst/>
          </a:prstGeom>
          <a:solidFill>
            <a:srgbClr val="F9F9F9"/>
          </a:solidFill>
          <a:ln w="28575">
            <a:solidFill>
              <a:srgbClr val="FC717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dirty="0"/>
              <a:t>I appreciate the access to information I was unable to access prior to </a:t>
            </a:r>
            <a:r>
              <a:rPr lang="en-US" sz="1200" dirty="0" err="1"/>
              <a:t>MySaskHealthRecord</a:t>
            </a:r>
            <a:r>
              <a:rPr lang="en-US" sz="1200" dirty="0"/>
              <a:t>, but the website in general is very poorly made with horrible user experience. </a:t>
            </a:r>
            <a:r>
              <a:rPr lang="en-US" sz="1200" b="1" dirty="0"/>
              <a:t>It's a frustrating tool to use.</a:t>
            </a:r>
          </a:p>
        </p:txBody>
      </p:sp>
      <p:sp>
        <p:nvSpPr>
          <p:cNvPr id="12" name="TextBox 11">
            <a:extLst>
              <a:ext uri="{FF2B5EF4-FFF2-40B4-BE49-F238E27FC236}">
                <a16:creationId xmlns:a16="http://schemas.microsoft.com/office/drawing/2014/main" id="{FC707887-AFF0-1FB0-809B-528E80F95365}"/>
              </a:ext>
            </a:extLst>
          </p:cNvPr>
          <p:cNvSpPr txBox="1"/>
          <p:nvPr/>
        </p:nvSpPr>
        <p:spPr>
          <a:xfrm>
            <a:off x="2819636" y="922861"/>
            <a:ext cx="6552728" cy="369332"/>
          </a:xfrm>
          <a:prstGeom prst="rect">
            <a:avLst/>
          </a:prstGeom>
          <a:noFill/>
        </p:spPr>
        <p:txBody>
          <a:bodyPr wrap="square" rtlCol="0">
            <a:spAutoFit/>
          </a:bodyPr>
          <a:lstStyle/>
          <a:p>
            <a:pPr algn="ctr"/>
            <a:r>
              <a:rPr lang="en-CA" dirty="0"/>
              <a:t>Impact of </a:t>
            </a:r>
            <a:r>
              <a:rPr lang="en-CA" dirty="0" err="1"/>
              <a:t>MySaskHealthRecord</a:t>
            </a:r>
            <a:endParaRPr lang="en-CA" dirty="0"/>
          </a:p>
        </p:txBody>
      </p:sp>
      <p:sp>
        <p:nvSpPr>
          <p:cNvPr id="13" name="TextBox 12">
            <a:extLst>
              <a:ext uri="{FF2B5EF4-FFF2-40B4-BE49-F238E27FC236}">
                <a16:creationId xmlns:a16="http://schemas.microsoft.com/office/drawing/2014/main" id="{700E4DEF-813D-5F43-CC79-D0E1866CB35B}"/>
              </a:ext>
            </a:extLst>
          </p:cNvPr>
          <p:cNvSpPr txBox="1"/>
          <p:nvPr/>
        </p:nvSpPr>
        <p:spPr>
          <a:xfrm>
            <a:off x="113674" y="6014471"/>
            <a:ext cx="11964652" cy="276999"/>
          </a:xfrm>
          <a:prstGeom prst="rect">
            <a:avLst/>
          </a:prstGeom>
          <a:noFill/>
        </p:spPr>
        <p:txBody>
          <a:bodyPr wrap="square" rtlCol="0">
            <a:spAutoFit/>
          </a:bodyPr>
          <a:lstStyle/>
          <a:p>
            <a:pPr algn="ctr"/>
            <a:r>
              <a:rPr lang="en-CA" sz="1200" dirty="0"/>
              <a:t>15. </a:t>
            </a:r>
            <a:r>
              <a:rPr lang="en-US" sz="1200" dirty="0"/>
              <a:t>We would love to learn if </a:t>
            </a:r>
            <a:r>
              <a:rPr lang="en-US" sz="1200" dirty="0" err="1"/>
              <a:t>MySaskHealthRecord</a:t>
            </a:r>
            <a:r>
              <a:rPr lang="en-US" sz="1200" dirty="0"/>
              <a:t> was able to make a difference for you, and to hear your “</a:t>
            </a:r>
            <a:r>
              <a:rPr lang="en-US" sz="1200" dirty="0" err="1"/>
              <a:t>MySaskHealthRecord</a:t>
            </a:r>
            <a:r>
              <a:rPr lang="en-US" sz="1200" dirty="0"/>
              <a:t> Story”. </a:t>
            </a:r>
            <a:r>
              <a:rPr lang="en-CA" sz="1200" dirty="0"/>
              <a:t>Base: All respondents, 2023: n=2,212.</a:t>
            </a:r>
          </a:p>
        </p:txBody>
      </p:sp>
    </p:spTree>
    <p:extLst>
      <p:ext uri="{BB962C8B-B14F-4D97-AF65-F5344CB8AC3E}">
        <p14:creationId xmlns:p14="http://schemas.microsoft.com/office/powerpoint/2010/main" val="20154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971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Mitigation of Bias</a:t>
            </a:r>
            <a:endParaRPr lang="en-US" dirty="0"/>
          </a:p>
        </p:txBody>
      </p:sp>
      <p:sp>
        <p:nvSpPr>
          <p:cNvPr id="3" name="Text Placeholder 2"/>
          <p:cNvSpPr>
            <a:spLocks noGrp="1"/>
          </p:cNvSpPr>
          <p:nvPr>
            <p:ph type="body" idx="2"/>
          </p:nvPr>
        </p:nvSpPr>
        <p:spPr/>
        <p:txBody>
          <a:bodyPr/>
          <a:lstStyle/>
          <a:p>
            <a:r>
              <a:rPr lang="en-US" dirty="0" smtClean="0"/>
              <a:t>No one presenting today has financial ties to the software vendors that contribute to the creation of open clinical documents</a:t>
            </a:r>
            <a:endParaRPr lang="en-US" dirty="0"/>
          </a:p>
        </p:txBody>
      </p:sp>
    </p:spTree>
    <p:extLst>
      <p:ext uri="{BB962C8B-B14F-4D97-AF65-F5344CB8AC3E}">
        <p14:creationId xmlns:p14="http://schemas.microsoft.com/office/powerpoint/2010/main" val="1777048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1043" y="250178"/>
            <a:ext cx="11629281" cy="733987"/>
          </a:xfrm>
        </p:spPr>
        <p:txBody>
          <a:bodyPr>
            <a:normAutofit fontScale="70000" lnSpcReduction="20000"/>
          </a:bodyPr>
          <a:lstStyle/>
          <a:p>
            <a:r>
              <a:rPr lang="en-US" dirty="0" smtClean="0"/>
              <a:t>     Proposed MSHR Open Clinical Documents Implementation Timeline</a:t>
            </a:r>
            <a:endParaRPr lang="en-US" dirty="0"/>
          </a:p>
        </p:txBody>
      </p:sp>
      <p:sp>
        <p:nvSpPr>
          <p:cNvPr id="64" name="TextBox 63"/>
          <p:cNvSpPr txBox="1"/>
          <p:nvPr/>
        </p:nvSpPr>
        <p:spPr>
          <a:xfrm>
            <a:off x="6941575" y="1794164"/>
            <a:ext cx="2487560" cy="1477328"/>
          </a:xfrm>
          <a:prstGeom prst="rect">
            <a:avLst/>
          </a:prstGeom>
          <a:noFill/>
        </p:spPr>
        <p:txBody>
          <a:bodyPr wrap="square" rtlCol="0">
            <a:spAutoFit/>
          </a:bodyPr>
          <a:lstStyle/>
          <a:p>
            <a:endParaRPr lang="en-US" sz="1800" b="1" u="sng" dirty="0" smtClean="0">
              <a:solidFill>
                <a:srgbClr val="0070C0"/>
              </a:solidFill>
            </a:endParaRPr>
          </a:p>
          <a:p>
            <a:endParaRPr lang="en-US" sz="1800" b="1" u="sng" dirty="0">
              <a:solidFill>
                <a:srgbClr val="0070C0"/>
              </a:solidFill>
            </a:endParaRPr>
          </a:p>
          <a:p>
            <a:r>
              <a:rPr lang="en-US" sz="1800" b="1" u="sng" dirty="0" smtClean="0">
                <a:solidFill>
                  <a:srgbClr val="0070C0"/>
                </a:solidFill>
              </a:rPr>
              <a:t>SHA Go-live </a:t>
            </a:r>
          </a:p>
          <a:p>
            <a:r>
              <a:rPr lang="en-US" sz="1800" b="1" u="sng" dirty="0" smtClean="0">
                <a:solidFill>
                  <a:srgbClr val="0070C0"/>
                </a:solidFill>
              </a:rPr>
              <a:t>Phase 1</a:t>
            </a:r>
            <a:r>
              <a:rPr lang="en-US" sz="1800" dirty="0" smtClean="0">
                <a:solidFill>
                  <a:srgbClr val="0070C0"/>
                </a:solidFill>
              </a:rPr>
              <a:t> </a:t>
            </a:r>
          </a:p>
          <a:p>
            <a:r>
              <a:rPr lang="en-US" sz="1800" dirty="0" smtClean="0"/>
              <a:t>Diagnostic Reports  </a:t>
            </a:r>
          </a:p>
        </p:txBody>
      </p:sp>
      <p:sp>
        <p:nvSpPr>
          <p:cNvPr id="95" name="TextBox 94"/>
          <p:cNvSpPr txBox="1"/>
          <p:nvPr/>
        </p:nvSpPr>
        <p:spPr>
          <a:xfrm>
            <a:off x="9429133" y="1368256"/>
            <a:ext cx="2828947" cy="2031325"/>
          </a:xfrm>
          <a:prstGeom prst="rect">
            <a:avLst/>
          </a:prstGeom>
          <a:noFill/>
        </p:spPr>
        <p:txBody>
          <a:bodyPr wrap="square" rtlCol="0">
            <a:spAutoFit/>
          </a:bodyPr>
          <a:lstStyle/>
          <a:p>
            <a:r>
              <a:rPr lang="en-US" sz="1800" b="1" u="sng" dirty="0" smtClean="0">
                <a:solidFill>
                  <a:srgbClr val="0070C0"/>
                </a:solidFill>
              </a:rPr>
              <a:t>SHA Go-live</a:t>
            </a:r>
          </a:p>
          <a:p>
            <a:r>
              <a:rPr lang="en-US" sz="1800" b="1" u="sng" dirty="0" smtClean="0">
                <a:solidFill>
                  <a:srgbClr val="0070C0"/>
                </a:solidFill>
              </a:rPr>
              <a:t> Phase 2 </a:t>
            </a:r>
            <a:r>
              <a:rPr lang="en-US" sz="1800" dirty="0" smtClean="0">
                <a:solidFill>
                  <a:srgbClr val="0070C0"/>
                </a:solidFill>
              </a:rPr>
              <a:t> </a:t>
            </a:r>
          </a:p>
          <a:p>
            <a:r>
              <a:rPr lang="en-US" sz="1800" dirty="0" smtClean="0"/>
              <a:t>Operative Report</a:t>
            </a:r>
          </a:p>
          <a:p>
            <a:r>
              <a:rPr lang="en-US" sz="1800" dirty="0" smtClean="0"/>
              <a:t>Discharge Summary</a:t>
            </a:r>
          </a:p>
          <a:p>
            <a:r>
              <a:rPr lang="en-US" sz="1800" dirty="0" smtClean="0"/>
              <a:t>Consult</a:t>
            </a:r>
          </a:p>
          <a:p>
            <a:r>
              <a:rPr lang="en-US" sz="1800" dirty="0" smtClean="0"/>
              <a:t>Outpatient Report</a:t>
            </a:r>
          </a:p>
          <a:p>
            <a:r>
              <a:rPr lang="en-US" sz="1800" dirty="0" smtClean="0"/>
              <a:t>History and Physical</a:t>
            </a:r>
          </a:p>
        </p:txBody>
      </p:sp>
      <p:sp>
        <p:nvSpPr>
          <p:cNvPr id="125" name="5-Point Star 124"/>
          <p:cNvSpPr/>
          <p:nvPr/>
        </p:nvSpPr>
        <p:spPr>
          <a:xfrm flipH="1" flipV="1">
            <a:off x="7640543" y="1368255"/>
            <a:ext cx="598887" cy="4259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5-Point Star 125"/>
          <p:cNvSpPr/>
          <p:nvPr/>
        </p:nvSpPr>
        <p:spPr>
          <a:xfrm>
            <a:off x="10546096" y="941651"/>
            <a:ext cx="352464" cy="31905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94585" y="3706123"/>
            <a:ext cx="12133247" cy="1269000"/>
            <a:chOff x="-25918" y="3264029"/>
            <a:chExt cx="12133247" cy="790250"/>
          </a:xfrm>
        </p:grpSpPr>
        <p:sp>
          <p:nvSpPr>
            <p:cNvPr id="12" name="Rectangle 11"/>
            <p:cNvSpPr/>
            <p:nvPr/>
          </p:nvSpPr>
          <p:spPr>
            <a:xfrm>
              <a:off x="476901" y="3357417"/>
              <a:ext cx="1357069" cy="189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1388448" y="3264029"/>
              <a:ext cx="10718881" cy="790250"/>
              <a:chOff x="-430437" y="3251689"/>
              <a:chExt cx="12321871" cy="1033557"/>
            </a:xfrm>
          </p:grpSpPr>
          <p:grpSp>
            <p:nvGrpSpPr>
              <p:cNvPr id="9" name="Group 8"/>
              <p:cNvGrpSpPr/>
              <p:nvPr/>
            </p:nvGrpSpPr>
            <p:grpSpPr>
              <a:xfrm>
                <a:off x="66674" y="3251689"/>
                <a:ext cx="11824760" cy="533400"/>
                <a:chOff x="329421" y="2533651"/>
                <a:chExt cx="11874301" cy="533400"/>
              </a:xfrm>
            </p:grpSpPr>
            <p:sp>
              <p:nvSpPr>
                <p:cNvPr id="4" name="Rectangle 3"/>
                <p:cNvSpPr/>
                <p:nvPr/>
              </p:nvSpPr>
              <p:spPr>
                <a:xfrm>
                  <a:off x="329421" y="2670362"/>
                  <a:ext cx="10240340" cy="248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 name="Right Arrow 4"/>
                <p:cNvSpPr/>
                <p:nvPr/>
              </p:nvSpPr>
              <p:spPr>
                <a:xfrm>
                  <a:off x="10559395" y="2533651"/>
                  <a:ext cx="1644327" cy="533400"/>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0" name="Oval 9"/>
              <p:cNvSpPr/>
              <p:nvPr/>
            </p:nvSpPr>
            <p:spPr>
              <a:xfrm>
                <a:off x="10148268" y="3260673"/>
                <a:ext cx="406758" cy="496891"/>
              </a:xfrm>
              <a:prstGeom prst="ellipse">
                <a:avLst/>
              </a:prstGeom>
              <a:solidFill>
                <a:srgbClr val="92D050"/>
              </a:solid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23" name="TextBox 22"/>
              <p:cNvSpPr txBox="1"/>
              <p:nvPr/>
            </p:nvSpPr>
            <p:spPr>
              <a:xfrm>
                <a:off x="9646593" y="3725084"/>
                <a:ext cx="1508538" cy="275741"/>
              </a:xfrm>
              <a:prstGeom prst="rect">
                <a:avLst/>
              </a:prstGeom>
              <a:noFill/>
            </p:spPr>
            <p:txBody>
              <a:bodyPr wrap="square" rtlCol="0">
                <a:spAutoFit/>
              </a:bodyPr>
              <a:lstStyle/>
              <a:p>
                <a:pPr algn="ctr"/>
                <a:r>
                  <a:rPr lang="en-US" sz="1600" b="1" dirty="0" smtClean="0"/>
                  <a:t>Early 2024</a:t>
                </a:r>
                <a:endParaRPr lang="en-US" sz="1600" b="1" dirty="0"/>
              </a:p>
            </p:txBody>
          </p:sp>
          <p:sp>
            <p:nvSpPr>
              <p:cNvPr id="26" name="TextBox 25"/>
              <p:cNvSpPr txBox="1"/>
              <p:nvPr/>
            </p:nvSpPr>
            <p:spPr>
              <a:xfrm>
                <a:off x="6125806" y="3746264"/>
                <a:ext cx="1279030" cy="338554"/>
              </a:xfrm>
              <a:prstGeom prst="rect">
                <a:avLst/>
              </a:prstGeom>
              <a:noFill/>
            </p:spPr>
            <p:txBody>
              <a:bodyPr wrap="square" rtlCol="0">
                <a:spAutoFit/>
              </a:bodyPr>
              <a:lstStyle/>
              <a:p>
                <a:pPr algn="ctr"/>
                <a:r>
                  <a:rPr lang="en-US" sz="1600" b="1" dirty="0" smtClean="0"/>
                  <a:t>Oct 2023</a:t>
                </a:r>
                <a:endParaRPr lang="en-US" sz="1600" b="1" dirty="0"/>
              </a:p>
            </p:txBody>
          </p:sp>
          <p:sp>
            <p:nvSpPr>
              <p:cNvPr id="27" name="TextBox 26"/>
              <p:cNvSpPr txBox="1"/>
              <p:nvPr/>
            </p:nvSpPr>
            <p:spPr>
              <a:xfrm rot="10800000" flipV="1">
                <a:off x="4329158" y="3842456"/>
                <a:ext cx="1700253" cy="442790"/>
              </a:xfrm>
              <a:prstGeom prst="rect">
                <a:avLst/>
              </a:prstGeom>
              <a:noFill/>
            </p:spPr>
            <p:txBody>
              <a:bodyPr wrap="square" rtlCol="0">
                <a:spAutoFit/>
              </a:bodyPr>
              <a:lstStyle/>
              <a:p>
                <a:pPr algn="ctr"/>
                <a:endParaRPr lang="en-US" sz="1600" b="1" dirty="0"/>
              </a:p>
            </p:txBody>
          </p:sp>
          <p:sp>
            <p:nvSpPr>
              <p:cNvPr id="28" name="Oval 27"/>
              <p:cNvSpPr/>
              <p:nvPr/>
            </p:nvSpPr>
            <p:spPr>
              <a:xfrm>
                <a:off x="-29441" y="3284456"/>
                <a:ext cx="406758" cy="496891"/>
              </a:xfrm>
              <a:prstGeom prst="ellipse">
                <a:avLst/>
              </a:prstGeom>
              <a:solidFill>
                <a:srgbClr val="92D050"/>
              </a:solid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30" name="TextBox 29"/>
              <p:cNvSpPr txBox="1"/>
              <p:nvPr/>
            </p:nvSpPr>
            <p:spPr>
              <a:xfrm>
                <a:off x="-430437" y="3754923"/>
                <a:ext cx="1279030" cy="338554"/>
              </a:xfrm>
              <a:prstGeom prst="rect">
                <a:avLst/>
              </a:prstGeom>
              <a:noFill/>
            </p:spPr>
            <p:txBody>
              <a:bodyPr wrap="square" rtlCol="0">
                <a:spAutoFit/>
              </a:bodyPr>
              <a:lstStyle/>
              <a:p>
                <a:pPr algn="ctr"/>
                <a:r>
                  <a:rPr lang="en-US" sz="1600" b="1" dirty="0" smtClean="0"/>
                  <a:t>July 2023</a:t>
                </a:r>
                <a:endParaRPr lang="en-US" sz="1600" b="1" dirty="0"/>
              </a:p>
            </p:txBody>
          </p:sp>
          <p:sp>
            <p:nvSpPr>
              <p:cNvPr id="19" name="Oval 18"/>
              <p:cNvSpPr/>
              <p:nvPr/>
            </p:nvSpPr>
            <p:spPr>
              <a:xfrm>
                <a:off x="6618125" y="3260673"/>
                <a:ext cx="406758" cy="496891"/>
              </a:xfrm>
              <a:prstGeom prst="ellipse">
                <a:avLst/>
              </a:prstGeom>
              <a:solidFill>
                <a:srgbClr val="92D050"/>
              </a:solid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grpSp>
        <p:sp>
          <p:nvSpPr>
            <p:cNvPr id="53" name="Oval 52"/>
            <p:cNvSpPr/>
            <p:nvPr/>
          </p:nvSpPr>
          <p:spPr>
            <a:xfrm>
              <a:off x="271043" y="3269900"/>
              <a:ext cx="367116" cy="379919"/>
            </a:xfrm>
            <a:prstGeom prst="ellipse">
              <a:avLst/>
            </a:prstGeom>
            <a:solidFill>
              <a:srgbClr val="92D050"/>
            </a:solid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endParaRPr>
            </a:p>
          </p:txBody>
        </p:sp>
        <p:sp>
          <p:nvSpPr>
            <p:cNvPr id="54" name="TextBox 53"/>
            <p:cNvSpPr txBox="1"/>
            <p:nvPr/>
          </p:nvSpPr>
          <p:spPr>
            <a:xfrm>
              <a:off x="-25918" y="3672358"/>
              <a:ext cx="1112637" cy="338554"/>
            </a:xfrm>
            <a:prstGeom prst="rect">
              <a:avLst/>
            </a:prstGeom>
            <a:noFill/>
          </p:spPr>
          <p:txBody>
            <a:bodyPr wrap="square" rtlCol="0">
              <a:spAutoFit/>
            </a:bodyPr>
            <a:lstStyle/>
            <a:p>
              <a:pPr algn="ctr"/>
              <a:r>
                <a:rPr lang="en-US" sz="1600" b="1" dirty="0" smtClean="0"/>
                <a:t>May 2023</a:t>
              </a:r>
              <a:endParaRPr lang="en-US" sz="1600" b="1" dirty="0"/>
            </a:p>
          </p:txBody>
        </p:sp>
      </p:grpSp>
      <p:sp>
        <p:nvSpPr>
          <p:cNvPr id="55" name="5-Point Star 54"/>
          <p:cNvSpPr/>
          <p:nvPr/>
        </p:nvSpPr>
        <p:spPr>
          <a:xfrm>
            <a:off x="1123572" y="2047722"/>
            <a:ext cx="290794" cy="26322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85180" y="2426088"/>
            <a:ext cx="2041824" cy="538609"/>
          </a:xfrm>
          <a:prstGeom prst="rect">
            <a:avLst/>
          </a:prstGeom>
          <a:noFill/>
        </p:spPr>
        <p:txBody>
          <a:bodyPr wrap="square" rtlCol="0">
            <a:spAutoFit/>
          </a:bodyPr>
          <a:lstStyle/>
          <a:p>
            <a:r>
              <a:rPr lang="en-US" sz="1800" b="1" u="sng" dirty="0" smtClean="0">
                <a:solidFill>
                  <a:srgbClr val="0070C0"/>
                </a:solidFill>
              </a:rPr>
              <a:t>SCA Go-live </a:t>
            </a:r>
            <a:endParaRPr lang="en-US" sz="1800" b="1" u="sng" dirty="0">
              <a:solidFill>
                <a:srgbClr val="0070C0"/>
              </a:solidFill>
            </a:endParaRPr>
          </a:p>
          <a:p>
            <a:endParaRPr lang="en-US" sz="1100" dirty="0" smtClean="0"/>
          </a:p>
        </p:txBody>
      </p:sp>
      <p:sp>
        <p:nvSpPr>
          <p:cNvPr id="6" name="TextBox 5"/>
          <p:cNvSpPr txBox="1"/>
          <p:nvPr/>
        </p:nvSpPr>
        <p:spPr>
          <a:xfrm flipH="1">
            <a:off x="3359190" y="4739669"/>
            <a:ext cx="3464397" cy="523220"/>
          </a:xfrm>
          <a:prstGeom prst="rect">
            <a:avLst/>
          </a:prstGeom>
          <a:noFill/>
        </p:spPr>
        <p:txBody>
          <a:bodyPr wrap="square" rtlCol="0">
            <a:spAutoFit/>
          </a:bodyPr>
          <a:lstStyle/>
          <a:p>
            <a:r>
              <a:rPr lang="en-US" dirty="0" smtClean="0"/>
              <a:t>Time for evaluation and corrections processes to be confirmed</a:t>
            </a:r>
            <a:endParaRPr lang="en-US" dirty="0"/>
          </a:p>
        </p:txBody>
      </p:sp>
      <p:sp>
        <p:nvSpPr>
          <p:cNvPr id="7" name="TextBox 6"/>
          <p:cNvSpPr txBox="1"/>
          <p:nvPr/>
        </p:nvSpPr>
        <p:spPr>
          <a:xfrm>
            <a:off x="7212272" y="4954848"/>
            <a:ext cx="4375045" cy="738664"/>
          </a:xfrm>
          <a:prstGeom prst="rect">
            <a:avLst/>
          </a:prstGeom>
          <a:noFill/>
        </p:spPr>
        <p:txBody>
          <a:bodyPr wrap="square" rtlCol="0">
            <a:spAutoFit/>
          </a:bodyPr>
          <a:lstStyle/>
          <a:p>
            <a:r>
              <a:rPr lang="en-US" dirty="0" smtClean="0"/>
              <a:t>	Time for sensitive document 	technology processes to be 	implemented</a:t>
            </a:r>
            <a:endParaRPr lang="en-US" dirty="0"/>
          </a:p>
        </p:txBody>
      </p:sp>
      <p:sp>
        <p:nvSpPr>
          <p:cNvPr id="8" name="TextBox 7"/>
          <p:cNvSpPr txBox="1"/>
          <p:nvPr/>
        </p:nvSpPr>
        <p:spPr>
          <a:xfrm>
            <a:off x="597404" y="5300627"/>
            <a:ext cx="10467878" cy="1384995"/>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r>
              <a:rPr lang="en-US" dirty="0"/>
              <a:t> </a:t>
            </a:r>
            <a:r>
              <a:rPr lang="en-US" dirty="0" smtClean="0"/>
              <a:t>                                 </a:t>
            </a:r>
            <a:r>
              <a:rPr lang="en-US" b="1" dirty="0" smtClean="0">
                <a:solidFill>
                  <a:srgbClr val="FF0000"/>
                </a:solidFill>
              </a:rPr>
              <a:t>Scope is limited to documents in the </a:t>
            </a:r>
            <a:r>
              <a:rPr lang="en-US" b="1" dirty="0" err="1" smtClean="0">
                <a:solidFill>
                  <a:srgbClr val="FF0000"/>
                </a:solidFill>
              </a:rPr>
              <a:t>eViewer</a:t>
            </a:r>
            <a:r>
              <a:rPr lang="en-US" b="1" dirty="0" smtClean="0">
                <a:solidFill>
                  <a:srgbClr val="FF0000"/>
                </a:solidFill>
              </a:rPr>
              <a:t> created using Varian, SCM or Fluency/3M</a:t>
            </a:r>
            <a:endParaRPr lang="en-US" b="1" dirty="0">
              <a:solidFill>
                <a:srgbClr val="FF0000"/>
              </a:solidFill>
            </a:endParaRPr>
          </a:p>
        </p:txBody>
      </p:sp>
    </p:spTree>
    <p:extLst>
      <p:ext uri="{BB962C8B-B14F-4D97-AF65-F5344CB8AC3E}">
        <p14:creationId xmlns:p14="http://schemas.microsoft.com/office/powerpoint/2010/main" val="16144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5" grpId="0"/>
      <p:bldP spid="125" grpId="0" animBg="1"/>
      <p:bldP spid="126" grpId="0" animBg="1"/>
      <p:bldP spid="55" grpId="0" animBg="1"/>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ANALYSISITEM" val="9964b772-9ded-4a70-b440-1bee3dd1be61"/>
  <p:tag name="ANALYSISITEMDATABOUNDS" val="1x1-2x8"/>
</p:tagLst>
</file>

<file path=ppt/tags/tag2.xml><?xml version="1.0" encoding="utf-8"?>
<p:tagLst xmlns:a="http://schemas.openxmlformats.org/drawingml/2006/main" xmlns:r="http://schemas.openxmlformats.org/officeDocument/2006/relationships" xmlns:p="http://schemas.openxmlformats.org/presentationml/2006/main">
  <p:tag name="ANALYSISITEM" val="9964b772-9ded-4a70-b440-1bee3dd1be61"/>
  <p:tag name="ANALYSISITEMDATABOUNDS" val="1x1-2x8"/>
</p:tagLst>
</file>

<file path=ppt/tags/tag3.xml><?xml version="1.0" encoding="utf-8"?>
<p:tagLst xmlns:a="http://schemas.openxmlformats.org/drawingml/2006/main" xmlns:r="http://schemas.openxmlformats.org/officeDocument/2006/relationships" xmlns:p="http://schemas.openxmlformats.org/presentationml/2006/main">
  <p:tag name="ANALYSISITEM" val="57fa2a40-104e-4763-97b9-e4363fb66994"/>
  <p:tag name="ANALYSISITEMDATABOUNDS" val="1x1-2x9"/>
</p:tagLst>
</file>

<file path=ppt/tags/tag4.xml><?xml version="1.0" encoding="utf-8"?>
<p:tagLst xmlns:a="http://schemas.openxmlformats.org/drawingml/2006/main" xmlns:r="http://schemas.openxmlformats.org/officeDocument/2006/relationships" xmlns:p="http://schemas.openxmlformats.org/presentationml/2006/main">
  <p:tag name="ANALYSISITEM" val="57fa2a40-104e-4763-97b9-e4363fb66994"/>
  <p:tag name="ANALYSISITEMDATABOUNDS" val="1x1-2x9"/>
</p:tagLst>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 eHS Corporate PowerPoint" id="{9597BFDA-56F2-407F-93AC-3C47DFF74373}" vid="{9FF55990-3A09-4166-B8DD-D848968A7716}"/>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1B34D6BBDBB4784CA913113B72E18" ma:contentTypeVersion="1" ma:contentTypeDescription="Create a new document." ma:contentTypeScope="" ma:versionID="91445c49e73ce2437b77ebe21595c7c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72A59B-4A7F-4B8B-BA16-70AE883C565D}">
  <ds:schemaRefs>
    <ds:schemaRef ds:uri="http://purl.org/dc/elements/1.1/"/>
    <ds:schemaRef ds:uri="http://schemas.microsoft.com/office/2006/metadata/properties"/>
    <ds:schemaRef ds:uri="http://schemas.microsoft.com/sharepoint/v4"/>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D181057-DCC3-496E-AD32-B2B8F4997023}">
  <ds:schemaRefs>
    <ds:schemaRef ds:uri="http://schemas.microsoft.com/sharepoint/v3/contenttype/forms"/>
  </ds:schemaRefs>
</ds:datastoreItem>
</file>

<file path=customXml/itemProps3.xml><?xml version="1.0" encoding="utf-8"?>
<ds:datastoreItem xmlns:ds="http://schemas.openxmlformats.org/officeDocument/2006/customXml" ds:itemID="{7E9D640D-AD42-4A63-9691-A39892706782}"/>
</file>

<file path=docProps/app.xml><?xml version="1.0" encoding="utf-8"?>
<Properties xmlns="http://schemas.openxmlformats.org/officeDocument/2006/extended-properties" xmlns:vt="http://schemas.openxmlformats.org/officeDocument/2006/docPropsVTypes">
  <TotalTime>16599</TotalTime>
  <Words>6265</Words>
  <Application>Microsoft Office PowerPoint</Application>
  <PresentationFormat>Widescreen</PresentationFormat>
  <Paragraphs>570</Paragraphs>
  <Slides>74</Slides>
  <Notes>54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74</vt:i4>
      </vt:variant>
    </vt:vector>
  </HeadingPairs>
  <TitlesOfParts>
    <vt:vector size="92" baseType="lpstr">
      <vt:lpstr>Open Sans</vt:lpstr>
      <vt:lpstr>Times New Roman</vt:lpstr>
      <vt:lpstr>MS PGothic</vt:lpstr>
      <vt:lpstr>Segoe UI</vt:lpstr>
      <vt:lpstr>Myriad Pro Semibold</vt:lpstr>
      <vt:lpstr>Book Antiqua</vt:lpstr>
      <vt:lpstr>Arial</vt:lpstr>
      <vt:lpstr>MS PGothic</vt:lpstr>
      <vt:lpstr>Bookman Old Style</vt:lpstr>
      <vt:lpstr>Arial Narrow</vt:lpstr>
      <vt:lpstr>Myriad Pro</vt:lpstr>
      <vt:lpstr>Wingdings</vt:lpstr>
      <vt:lpstr>Century Gothic</vt:lpstr>
      <vt:lpstr>Calibri</vt:lpstr>
      <vt:lpstr>Segoe UI Light</vt:lpstr>
      <vt:lpstr>Open Sans SemiBold</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Sharing Our Clinical Notes Directly with Our Patients:  OpenNotes &amp; Health Care Equity </vt:lpstr>
      <vt:lpstr>Relevant Beth Israel Deaconess Medical Center History</vt:lpstr>
      <vt:lpstr>Underlying Values</vt:lpstr>
      <vt:lpstr>Who Do We Write Note For?</vt:lpstr>
      <vt:lpstr>HEALTH CARE DISPARITY:   BIAS AND STIGMA </vt:lpstr>
      <vt:lpstr>21st Century Cures Act</vt:lpstr>
      <vt:lpstr>  How Can Sharing Clinical Notes Help Patients?</vt:lpstr>
      <vt:lpstr>  OpenNotes Research  </vt:lpstr>
      <vt:lpstr>  Clinician Concerns  </vt:lpstr>
      <vt:lpstr>  Clinician Concerns  </vt:lpstr>
      <vt:lpstr>  Clinician Concerns  </vt:lpstr>
      <vt:lpstr>   What Did We Find From a Patient Perspective??  </vt:lpstr>
      <vt:lpstr>   What Did We Find From a Patient Perspective??  </vt:lpstr>
      <vt:lpstr>PowerPoint Presentation</vt:lpstr>
      <vt:lpstr>PowerPoint Presentation</vt:lpstr>
      <vt:lpstr>  What did we find??  </vt:lpstr>
      <vt:lpstr>     PRIVACY VS CONFIDENTIALITY </vt:lpstr>
      <vt:lpstr>Special Population Concerns</vt:lpstr>
      <vt:lpstr>Writing Open Notes Tips</vt:lpstr>
      <vt:lpstr>Thanks!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RECENT  PUBLICATIONS</vt:lpstr>
      <vt:lpstr>PowerPoint Presentation</vt:lpstr>
      <vt:lpstr>PowerPoint Presentation</vt:lpstr>
      <vt:lpstr> </vt:lpstr>
      <vt:lpstr>  Challenging Situations: The delusional patient</vt:lpstr>
      <vt:lpstr>Challenging Situations: The borderline patient</vt:lpstr>
      <vt:lpstr>  Challenging Situations: The survivor of sexual trauma   </vt:lpstr>
      <vt:lpstr>Challenging Situations: The dishonest patient </vt:lpstr>
      <vt:lpstr>MySaskHealthRecord User Survey</vt:lpstr>
      <vt:lpstr>Background &amp; Methodology</vt:lpstr>
      <vt:lpstr>Key Findings</vt:lpstr>
      <vt:lpstr>PowerPoint Presentation</vt:lpstr>
      <vt:lpstr>Most users are interested in seeing additional information available within MySaskHealthRecord and interest in a mobile app is strong.</vt:lpstr>
      <vt:lpstr>Many users believe there should not be a delay in posting potentially sensitive test results to allow for review by a health-care provider. Opinions remain consistent with 2020. </vt:lpstr>
      <vt:lpstr>PowerPoint Presentation</vt:lpstr>
      <vt:lpstr>Nearly all users have something positive to say about MySaskHealthRecord. Being able to see personal health related information and being able to contribute more during doctor visits are the most common positive impacts.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Saffarek, Lisa</dc:creator>
  <cp:lastModifiedBy>Smith, Gord eHS</cp:lastModifiedBy>
  <cp:revision>384</cp:revision>
  <dcterms:created xsi:type="dcterms:W3CDTF">2021-12-08T04:49:51Z</dcterms:created>
  <dcterms:modified xsi:type="dcterms:W3CDTF">2023-08-29T17:52:27Z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0x010100EB01B34D6BBDBB4784CA913113B72E18</vt:lpwstr>
  </property>
</Properties>
</file>