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74" r:id="rId7"/>
  </p:sldMasterIdLst>
  <p:notesMasterIdLst>
    <p:notesMasterId r:id="rId43"/>
  </p:notesMasterIdLst>
  <p:sldIdLst>
    <p:sldId id="296" r:id="rId8"/>
    <p:sldId id="269" r:id="rId9"/>
    <p:sldId id="352" r:id="rId10"/>
    <p:sldId id="418" r:id="rId11"/>
    <p:sldId id="391" r:id="rId12"/>
    <p:sldId id="390" r:id="rId13"/>
    <p:sldId id="385" r:id="rId14"/>
    <p:sldId id="392" r:id="rId15"/>
    <p:sldId id="350" r:id="rId16"/>
    <p:sldId id="371" r:id="rId17"/>
    <p:sldId id="398" r:id="rId18"/>
    <p:sldId id="399" r:id="rId19"/>
    <p:sldId id="400" r:id="rId20"/>
    <p:sldId id="401" r:id="rId21"/>
    <p:sldId id="393" r:id="rId22"/>
    <p:sldId id="402" r:id="rId23"/>
    <p:sldId id="404" r:id="rId24"/>
    <p:sldId id="421" r:id="rId25"/>
    <p:sldId id="423" r:id="rId26"/>
    <p:sldId id="424" r:id="rId27"/>
    <p:sldId id="425" r:id="rId28"/>
    <p:sldId id="407" r:id="rId29"/>
    <p:sldId id="405" r:id="rId30"/>
    <p:sldId id="406" r:id="rId31"/>
    <p:sldId id="410" r:id="rId32"/>
    <p:sldId id="420" r:id="rId33"/>
    <p:sldId id="411" r:id="rId34"/>
    <p:sldId id="413" r:id="rId35"/>
    <p:sldId id="415" r:id="rId36"/>
    <p:sldId id="416" r:id="rId37"/>
    <p:sldId id="417" r:id="rId38"/>
    <p:sldId id="349" r:id="rId39"/>
    <p:sldId id="412" r:id="rId40"/>
    <p:sldId id="298" r:id="rId41"/>
    <p:sldId id="259" r:id="rId4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4253"/>
    <a:srgbClr val="00A44A"/>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17" autoAdjust="0"/>
    <p:restoredTop sz="81081" autoAdjust="0"/>
  </p:normalViewPr>
  <p:slideViewPr>
    <p:cSldViewPr>
      <p:cViewPr varScale="1">
        <p:scale>
          <a:sx n="117" d="100"/>
          <a:sy n="117" d="100"/>
        </p:scale>
        <p:origin x="1026" y="102"/>
      </p:cViewPr>
      <p:guideLst>
        <p:guide orient="horz" pos="1620"/>
        <p:guide pos="2880"/>
      </p:guideLst>
    </p:cSldViewPr>
  </p:slideViewPr>
  <p:outlineViewPr>
    <p:cViewPr>
      <p:scale>
        <a:sx n="33" d="100"/>
        <a:sy n="33" d="100"/>
      </p:scale>
      <p:origin x="234"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75B15F-5DCF-46FE-AB42-D9DE76108A88}" type="doc">
      <dgm:prSet loTypeId="urn:microsoft.com/office/officeart/2005/8/layout/lProcess2" loCatId="list" qsTypeId="urn:microsoft.com/office/officeart/2005/8/quickstyle/simple1" qsCatId="simple" csTypeId="urn:microsoft.com/office/officeart/2005/8/colors/accent1_2" csCatId="accent1" phldr="1"/>
      <dgm:spPr/>
    </dgm:pt>
    <dgm:pt modelId="{58DA22F4-D94C-49F7-ABF1-5243180319DF}">
      <dgm:prSet phldrT="[Text]"/>
      <dgm:spPr/>
      <dgm:t>
        <a:bodyPr/>
        <a:lstStyle/>
        <a:p>
          <a:r>
            <a:rPr lang="en-US" dirty="0"/>
            <a:t>Validation Report (CP)</a:t>
          </a:r>
        </a:p>
      </dgm:t>
    </dgm:pt>
    <dgm:pt modelId="{EDD56454-6C27-4478-AE0C-F50F65E8D64A}" type="parTrans" cxnId="{A4B1366D-3B7B-4DC6-AC62-E9B5B88E9E7D}">
      <dgm:prSet/>
      <dgm:spPr/>
      <dgm:t>
        <a:bodyPr/>
        <a:lstStyle/>
        <a:p>
          <a:endParaRPr lang="en-US"/>
        </a:p>
      </dgm:t>
    </dgm:pt>
    <dgm:pt modelId="{46305485-CB39-4229-BD5D-2A4CA38E2D8C}" type="sibTrans" cxnId="{A4B1366D-3B7B-4DC6-AC62-E9B5B88E9E7D}">
      <dgm:prSet/>
      <dgm:spPr/>
      <dgm:t>
        <a:bodyPr/>
        <a:lstStyle/>
        <a:p>
          <a:endParaRPr lang="en-US"/>
        </a:p>
      </dgm:t>
    </dgm:pt>
    <dgm:pt modelId="{BFE8A992-D20E-4EE1-97DE-47183A9365AA}">
      <dgm:prSet phldrT="[Text]"/>
      <dgm:spPr/>
      <dgm:t>
        <a:bodyPr/>
        <a:lstStyle/>
        <a:p>
          <a:r>
            <a:rPr lang="en-US" dirty="0"/>
            <a:t>Daily Return File (CP)</a:t>
          </a:r>
        </a:p>
      </dgm:t>
    </dgm:pt>
    <dgm:pt modelId="{3C6CD3E4-3BC5-4AA5-8713-0C9BB0A204B0}" type="parTrans" cxnId="{51A1736E-E6CC-452A-9270-DD79AC3EB65B}">
      <dgm:prSet/>
      <dgm:spPr/>
      <dgm:t>
        <a:bodyPr/>
        <a:lstStyle/>
        <a:p>
          <a:endParaRPr lang="en-US"/>
        </a:p>
      </dgm:t>
    </dgm:pt>
    <dgm:pt modelId="{F6721B99-3AA0-4505-9E50-C522EA1ABEAB}" type="sibTrans" cxnId="{51A1736E-E6CC-452A-9270-DD79AC3EB65B}">
      <dgm:prSet/>
      <dgm:spPr/>
      <dgm:t>
        <a:bodyPr/>
        <a:lstStyle/>
        <a:p>
          <a:endParaRPr lang="en-US"/>
        </a:p>
      </dgm:t>
    </dgm:pt>
    <dgm:pt modelId="{DC869109-C6CB-40E3-9222-9085BFF3F9D8}">
      <dgm:prSet phldrT="[Text]"/>
      <dgm:spPr/>
      <dgm:t>
        <a:bodyPr/>
        <a:lstStyle/>
        <a:p>
          <a:r>
            <a:rPr lang="en-US" dirty="0"/>
            <a:t>Bi-Weekly Return File (CP)</a:t>
          </a:r>
        </a:p>
      </dgm:t>
    </dgm:pt>
    <dgm:pt modelId="{24D01DB8-424D-4756-9437-3FC88B2FFBF6}" type="parTrans" cxnId="{F9E3E804-ED99-4D44-BED8-70DA222E5F70}">
      <dgm:prSet/>
      <dgm:spPr/>
      <dgm:t>
        <a:bodyPr/>
        <a:lstStyle/>
        <a:p>
          <a:endParaRPr lang="en-US"/>
        </a:p>
      </dgm:t>
    </dgm:pt>
    <dgm:pt modelId="{9D94B950-E463-4CF8-A4FE-4D82C086988D}" type="sibTrans" cxnId="{F9E3E804-ED99-4D44-BED8-70DA222E5F70}">
      <dgm:prSet/>
      <dgm:spPr/>
      <dgm:t>
        <a:bodyPr/>
        <a:lstStyle/>
        <a:p>
          <a:endParaRPr lang="en-US"/>
        </a:p>
      </dgm:t>
    </dgm:pt>
    <dgm:pt modelId="{8C16F69E-D97C-4360-8A8D-C0B34FC01513}">
      <dgm:prSet phldrT="[Text]" custT="1"/>
      <dgm:spPr/>
      <dgm:t>
        <a:bodyPr/>
        <a:lstStyle/>
        <a:p>
          <a:r>
            <a:rPr lang="en-US" sz="2200" dirty="0"/>
            <a:t>Accepted</a:t>
          </a:r>
        </a:p>
      </dgm:t>
    </dgm:pt>
    <dgm:pt modelId="{B4146283-59F3-4D05-BFCA-41799FA31C0E}" type="parTrans" cxnId="{7F9247D7-2904-44E5-91F5-D7EAB5CE6768}">
      <dgm:prSet/>
      <dgm:spPr/>
      <dgm:t>
        <a:bodyPr/>
        <a:lstStyle/>
        <a:p>
          <a:endParaRPr lang="en-US"/>
        </a:p>
      </dgm:t>
    </dgm:pt>
    <dgm:pt modelId="{539A8BB7-324A-4557-81E1-58D390370FA0}" type="sibTrans" cxnId="{7F9247D7-2904-44E5-91F5-D7EAB5CE6768}">
      <dgm:prSet/>
      <dgm:spPr/>
      <dgm:t>
        <a:bodyPr/>
        <a:lstStyle/>
        <a:p>
          <a:endParaRPr lang="en-US"/>
        </a:p>
      </dgm:t>
    </dgm:pt>
    <dgm:pt modelId="{59DEE34C-D48B-4B75-B329-6968F1B45B8F}">
      <dgm:prSet phldrT="[Text]" custT="1"/>
      <dgm:spPr/>
      <dgm:t>
        <a:bodyPr/>
        <a:lstStyle/>
        <a:p>
          <a:r>
            <a:rPr lang="en-US" sz="2200" dirty="0"/>
            <a:t>Rejected</a:t>
          </a:r>
        </a:p>
      </dgm:t>
    </dgm:pt>
    <dgm:pt modelId="{462EB8ED-C7E4-4933-A8B2-C98C8A59B372}" type="parTrans" cxnId="{BCE34CFF-BD5C-4734-B9AE-490502BAC448}">
      <dgm:prSet/>
      <dgm:spPr/>
      <dgm:t>
        <a:bodyPr/>
        <a:lstStyle/>
        <a:p>
          <a:endParaRPr lang="en-US"/>
        </a:p>
      </dgm:t>
    </dgm:pt>
    <dgm:pt modelId="{6369CF1A-D4C2-45EE-A470-4195DD9C2718}" type="sibTrans" cxnId="{BCE34CFF-BD5C-4734-B9AE-490502BAC448}">
      <dgm:prSet/>
      <dgm:spPr/>
      <dgm:t>
        <a:bodyPr/>
        <a:lstStyle/>
        <a:p>
          <a:endParaRPr lang="en-US"/>
        </a:p>
      </dgm:t>
    </dgm:pt>
    <dgm:pt modelId="{1E7D44B0-5BD3-434B-BDE5-D8FC78BFB0D7}">
      <dgm:prSet phldrT="[Text]" custT="1"/>
      <dgm:spPr/>
      <dgm:t>
        <a:bodyPr/>
        <a:lstStyle/>
        <a:p>
          <a:r>
            <a:rPr lang="en-US" sz="2200" dirty="0"/>
            <a:t>Only Rejected lines items from previous days submission.</a:t>
          </a:r>
        </a:p>
      </dgm:t>
    </dgm:pt>
    <dgm:pt modelId="{0283D2DD-F1B6-467A-8F8D-3E283B988176}" type="parTrans" cxnId="{7A081732-AE54-4D5D-90AB-358AA05BF1E4}">
      <dgm:prSet/>
      <dgm:spPr/>
      <dgm:t>
        <a:bodyPr/>
        <a:lstStyle/>
        <a:p>
          <a:endParaRPr lang="en-US"/>
        </a:p>
      </dgm:t>
    </dgm:pt>
    <dgm:pt modelId="{F3191605-4159-465D-9009-328C7BD17529}" type="sibTrans" cxnId="{7A081732-AE54-4D5D-90AB-358AA05BF1E4}">
      <dgm:prSet/>
      <dgm:spPr/>
      <dgm:t>
        <a:bodyPr/>
        <a:lstStyle/>
        <a:p>
          <a:endParaRPr lang="en-US"/>
        </a:p>
      </dgm:t>
    </dgm:pt>
    <dgm:pt modelId="{4D3DFD62-0E77-4CFE-90D9-A065F4BE2D2E}">
      <dgm:prSet phldrT="[Text]" custT="1"/>
      <dgm:spPr/>
      <dgm:t>
        <a:bodyPr/>
        <a:lstStyle/>
        <a:p>
          <a:pPr>
            <a:buNone/>
          </a:pPr>
          <a:r>
            <a:rPr lang="en-US" sz="2200" dirty="0"/>
            <a:t>Summary of all:</a:t>
          </a:r>
        </a:p>
      </dgm:t>
    </dgm:pt>
    <dgm:pt modelId="{6DA5634C-7982-4DB7-B24A-640A640E23E8}" type="parTrans" cxnId="{855A28C3-5921-4652-95F3-71BC14BE3EBE}">
      <dgm:prSet/>
      <dgm:spPr/>
      <dgm:t>
        <a:bodyPr/>
        <a:lstStyle/>
        <a:p>
          <a:endParaRPr lang="en-US"/>
        </a:p>
      </dgm:t>
    </dgm:pt>
    <dgm:pt modelId="{68B39869-BA5C-4184-973E-C3F5063AE3CF}" type="sibTrans" cxnId="{855A28C3-5921-4652-95F3-71BC14BE3EBE}">
      <dgm:prSet/>
      <dgm:spPr/>
      <dgm:t>
        <a:bodyPr/>
        <a:lstStyle/>
        <a:p>
          <a:endParaRPr lang="en-US"/>
        </a:p>
      </dgm:t>
    </dgm:pt>
    <dgm:pt modelId="{12A9DF72-D683-4B65-BCFF-7884F2F66BA5}">
      <dgm:prSet phldrT="[Text]" custT="1"/>
      <dgm:spPr/>
      <dgm:t>
        <a:bodyPr/>
        <a:lstStyle/>
        <a:p>
          <a:pPr>
            <a:buNone/>
          </a:pPr>
          <a:r>
            <a:rPr lang="en-US" sz="2200" dirty="0"/>
            <a:t>- Paid</a:t>
          </a:r>
        </a:p>
      </dgm:t>
    </dgm:pt>
    <dgm:pt modelId="{7D113D44-DB2E-46D1-B820-33C00A0E832C}" type="parTrans" cxnId="{953CBC3B-C1C8-426C-8684-6E3473A767B6}">
      <dgm:prSet/>
      <dgm:spPr/>
      <dgm:t>
        <a:bodyPr/>
        <a:lstStyle/>
        <a:p>
          <a:endParaRPr lang="en-US"/>
        </a:p>
      </dgm:t>
    </dgm:pt>
    <dgm:pt modelId="{8631ACD2-483C-4584-BECA-F110A9862776}" type="sibTrans" cxnId="{953CBC3B-C1C8-426C-8684-6E3473A767B6}">
      <dgm:prSet/>
      <dgm:spPr/>
      <dgm:t>
        <a:bodyPr/>
        <a:lstStyle/>
        <a:p>
          <a:endParaRPr lang="en-US"/>
        </a:p>
      </dgm:t>
    </dgm:pt>
    <dgm:pt modelId="{E7BF7757-D5EA-4B48-A8C0-4FDA9C494656}">
      <dgm:prSet phldrT="[Text]" custT="1"/>
      <dgm:spPr/>
      <dgm:t>
        <a:bodyPr/>
        <a:lstStyle/>
        <a:p>
          <a:pPr>
            <a:buNone/>
          </a:pPr>
          <a:r>
            <a:rPr lang="en-US" sz="2200" dirty="0"/>
            <a:t>- Pended</a:t>
          </a:r>
        </a:p>
      </dgm:t>
    </dgm:pt>
    <dgm:pt modelId="{7161B8BA-6007-4305-ABF2-305BB10E4B6E}" type="parTrans" cxnId="{C35717CC-67A1-475A-8376-D33FE46E3050}">
      <dgm:prSet/>
      <dgm:spPr/>
      <dgm:t>
        <a:bodyPr/>
        <a:lstStyle/>
        <a:p>
          <a:endParaRPr lang="en-US"/>
        </a:p>
      </dgm:t>
    </dgm:pt>
    <dgm:pt modelId="{631F8B47-34D9-4148-A22F-00B228E68288}" type="sibTrans" cxnId="{C35717CC-67A1-475A-8376-D33FE46E3050}">
      <dgm:prSet/>
      <dgm:spPr/>
      <dgm:t>
        <a:bodyPr/>
        <a:lstStyle/>
        <a:p>
          <a:endParaRPr lang="en-US"/>
        </a:p>
      </dgm:t>
    </dgm:pt>
    <dgm:pt modelId="{5096595B-704E-486C-AB00-D7494C5EF4DE}">
      <dgm:prSet phldrT="[Text]" custT="1"/>
      <dgm:spPr/>
      <dgm:t>
        <a:bodyPr/>
        <a:lstStyle/>
        <a:p>
          <a:pPr>
            <a:buNone/>
          </a:pPr>
          <a:r>
            <a:rPr lang="en-US" sz="2200" dirty="0"/>
            <a:t>- Rejected</a:t>
          </a:r>
        </a:p>
      </dgm:t>
    </dgm:pt>
    <dgm:pt modelId="{85888498-A29D-4E83-8B28-70FECE8ED38F}" type="parTrans" cxnId="{EEA80FEF-5E9F-4FAE-A301-6FE5B9BB0168}">
      <dgm:prSet/>
      <dgm:spPr/>
      <dgm:t>
        <a:bodyPr/>
        <a:lstStyle/>
        <a:p>
          <a:endParaRPr lang="en-US"/>
        </a:p>
      </dgm:t>
    </dgm:pt>
    <dgm:pt modelId="{DFCA3C7F-9056-4141-887C-AB6C94EBD0E8}" type="sibTrans" cxnId="{EEA80FEF-5E9F-4FAE-A301-6FE5B9BB0168}">
      <dgm:prSet/>
      <dgm:spPr/>
      <dgm:t>
        <a:bodyPr/>
        <a:lstStyle/>
        <a:p>
          <a:endParaRPr lang="en-US"/>
        </a:p>
      </dgm:t>
    </dgm:pt>
    <dgm:pt modelId="{A3E6FAFB-A18D-4F52-9486-D5689AFD0ACF}">
      <dgm:prSet phldrT="[Text]" custT="1"/>
      <dgm:spPr/>
      <dgm:t>
        <a:bodyPr/>
        <a:lstStyle/>
        <a:p>
          <a:pPr>
            <a:buNone/>
          </a:pPr>
          <a:r>
            <a:rPr lang="en-US" sz="2200" dirty="0"/>
            <a:t>claims for the</a:t>
          </a:r>
        </a:p>
      </dgm:t>
    </dgm:pt>
    <dgm:pt modelId="{A6504254-4021-4FE8-BCBE-B191246CA2C1}" type="parTrans" cxnId="{AF5B8F68-DC67-4C5F-A0C4-E8346684C0F1}">
      <dgm:prSet/>
      <dgm:spPr/>
      <dgm:t>
        <a:bodyPr/>
        <a:lstStyle/>
        <a:p>
          <a:endParaRPr lang="en-US"/>
        </a:p>
      </dgm:t>
    </dgm:pt>
    <dgm:pt modelId="{B6D58D7E-5E9C-4E23-AF27-8DE9A4332968}" type="sibTrans" cxnId="{AF5B8F68-DC67-4C5F-A0C4-E8346684C0F1}">
      <dgm:prSet/>
      <dgm:spPr/>
      <dgm:t>
        <a:bodyPr/>
        <a:lstStyle/>
        <a:p>
          <a:endParaRPr lang="en-US"/>
        </a:p>
      </dgm:t>
    </dgm:pt>
    <dgm:pt modelId="{3B5D63C4-7824-4DEF-A6BB-44611C42470B}">
      <dgm:prSet phldrT="[Text]" custT="1"/>
      <dgm:spPr/>
      <dgm:t>
        <a:bodyPr/>
        <a:lstStyle/>
        <a:p>
          <a:pPr>
            <a:buNone/>
          </a:pPr>
          <a:r>
            <a:rPr lang="en-US" sz="2200" dirty="0"/>
            <a:t>bi-weekly period.</a:t>
          </a:r>
        </a:p>
      </dgm:t>
    </dgm:pt>
    <dgm:pt modelId="{2C10B3B3-EFDB-4A78-9BC4-2CC62A306D05}" type="parTrans" cxnId="{BB6B93BA-D421-4C77-8EAF-1D13489EE421}">
      <dgm:prSet/>
      <dgm:spPr/>
      <dgm:t>
        <a:bodyPr/>
        <a:lstStyle/>
        <a:p>
          <a:endParaRPr lang="en-US"/>
        </a:p>
      </dgm:t>
    </dgm:pt>
    <dgm:pt modelId="{85D577F3-2559-421A-BAAC-A8BD2AE77CF0}" type="sibTrans" cxnId="{BB6B93BA-D421-4C77-8EAF-1D13489EE421}">
      <dgm:prSet/>
      <dgm:spPr/>
      <dgm:t>
        <a:bodyPr/>
        <a:lstStyle/>
        <a:p>
          <a:endParaRPr lang="en-US"/>
        </a:p>
      </dgm:t>
    </dgm:pt>
    <dgm:pt modelId="{3C34BD95-0658-4758-B32D-A1529325CE02}" type="pres">
      <dgm:prSet presAssocID="{C075B15F-5DCF-46FE-AB42-D9DE76108A88}" presName="theList" presStyleCnt="0">
        <dgm:presLayoutVars>
          <dgm:dir/>
          <dgm:animLvl val="lvl"/>
          <dgm:resizeHandles val="exact"/>
        </dgm:presLayoutVars>
      </dgm:prSet>
      <dgm:spPr/>
    </dgm:pt>
    <dgm:pt modelId="{7235E58B-8B8B-47DC-B454-7CA3FF4DDD42}" type="pres">
      <dgm:prSet presAssocID="{58DA22F4-D94C-49F7-ABF1-5243180319DF}" presName="compNode" presStyleCnt="0"/>
      <dgm:spPr/>
    </dgm:pt>
    <dgm:pt modelId="{7D9D9677-60FA-4F0F-ACEF-FC4E68C2F5E4}" type="pres">
      <dgm:prSet presAssocID="{58DA22F4-D94C-49F7-ABF1-5243180319DF}" presName="aNode" presStyleLbl="bgShp" presStyleIdx="0" presStyleCnt="3"/>
      <dgm:spPr/>
    </dgm:pt>
    <dgm:pt modelId="{A2EA9EE0-1694-4A91-AE42-E5C6CE8E2268}" type="pres">
      <dgm:prSet presAssocID="{58DA22F4-D94C-49F7-ABF1-5243180319DF}" presName="textNode" presStyleLbl="bgShp" presStyleIdx="0" presStyleCnt="3"/>
      <dgm:spPr/>
    </dgm:pt>
    <dgm:pt modelId="{77B5CAED-BACE-418B-9266-40F34B5469A5}" type="pres">
      <dgm:prSet presAssocID="{58DA22F4-D94C-49F7-ABF1-5243180319DF}" presName="compChildNode" presStyleCnt="0"/>
      <dgm:spPr/>
    </dgm:pt>
    <dgm:pt modelId="{63AB823B-068B-4FB9-94D7-171D94E3B3E8}" type="pres">
      <dgm:prSet presAssocID="{58DA22F4-D94C-49F7-ABF1-5243180319DF}" presName="theInnerList" presStyleCnt="0"/>
      <dgm:spPr/>
    </dgm:pt>
    <dgm:pt modelId="{84B85911-E5AB-4C99-BA4B-A45642369051}" type="pres">
      <dgm:prSet presAssocID="{8C16F69E-D97C-4360-8A8D-C0B34FC01513}" presName="childNode" presStyleLbl="node1" presStyleIdx="0" presStyleCnt="4" custScaleX="108294">
        <dgm:presLayoutVars>
          <dgm:bulletEnabled val="1"/>
        </dgm:presLayoutVars>
      </dgm:prSet>
      <dgm:spPr/>
    </dgm:pt>
    <dgm:pt modelId="{4D9CD95B-A2E6-4CD0-991D-FF8FB47A409C}" type="pres">
      <dgm:prSet presAssocID="{8C16F69E-D97C-4360-8A8D-C0B34FC01513}" presName="aSpace2" presStyleCnt="0"/>
      <dgm:spPr/>
    </dgm:pt>
    <dgm:pt modelId="{DEF95441-ACC9-4D0B-B4DD-19BC3F20739E}" type="pres">
      <dgm:prSet presAssocID="{59DEE34C-D48B-4B75-B329-6968F1B45B8F}" presName="childNode" presStyleLbl="node1" presStyleIdx="1" presStyleCnt="4" custScaleX="108294">
        <dgm:presLayoutVars>
          <dgm:bulletEnabled val="1"/>
        </dgm:presLayoutVars>
      </dgm:prSet>
      <dgm:spPr/>
    </dgm:pt>
    <dgm:pt modelId="{BE4EFA77-2A08-4BB0-9AD5-0F737BD04DA1}" type="pres">
      <dgm:prSet presAssocID="{58DA22F4-D94C-49F7-ABF1-5243180319DF}" presName="aSpace" presStyleCnt="0"/>
      <dgm:spPr/>
    </dgm:pt>
    <dgm:pt modelId="{7D0C40D1-76EA-416E-A1CB-D8BF9EF818CD}" type="pres">
      <dgm:prSet presAssocID="{BFE8A992-D20E-4EE1-97DE-47183A9365AA}" presName="compNode" presStyleCnt="0"/>
      <dgm:spPr/>
    </dgm:pt>
    <dgm:pt modelId="{D9129D9E-1496-4722-B99E-7818D3A08C56}" type="pres">
      <dgm:prSet presAssocID="{BFE8A992-D20E-4EE1-97DE-47183A9365AA}" presName="aNode" presStyleLbl="bgShp" presStyleIdx="1" presStyleCnt="3"/>
      <dgm:spPr/>
    </dgm:pt>
    <dgm:pt modelId="{869713F9-FFB3-462E-9B03-84CB4771A4DD}" type="pres">
      <dgm:prSet presAssocID="{BFE8A992-D20E-4EE1-97DE-47183A9365AA}" presName="textNode" presStyleLbl="bgShp" presStyleIdx="1" presStyleCnt="3"/>
      <dgm:spPr/>
    </dgm:pt>
    <dgm:pt modelId="{FAE65CAE-F334-4E5F-891D-CDBA9277E9DF}" type="pres">
      <dgm:prSet presAssocID="{BFE8A992-D20E-4EE1-97DE-47183A9365AA}" presName="compChildNode" presStyleCnt="0"/>
      <dgm:spPr/>
    </dgm:pt>
    <dgm:pt modelId="{46397BC2-0173-42BE-9FF5-9071CE617804}" type="pres">
      <dgm:prSet presAssocID="{BFE8A992-D20E-4EE1-97DE-47183A9365AA}" presName="theInnerList" presStyleCnt="0"/>
      <dgm:spPr/>
    </dgm:pt>
    <dgm:pt modelId="{9662D5CA-ECE6-44E4-A89D-A33C8B449FF4}" type="pres">
      <dgm:prSet presAssocID="{1E7D44B0-5BD3-434B-BDE5-D8FC78BFB0D7}" presName="childNode" presStyleLbl="node1" presStyleIdx="2" presStyleCnt="4" custScaleX="109402">
        <dgm:presLayoutVars>
          <dgm:bulletEnabled val="1"/>
        </dgm:presLayoutVars>
      </dgm:prSet>
      <dgm:spPr/>
    </dgm:pt>
    <dgm:pt modelId="{3448293D-47EB-4B50-A40C-35BD06FB0B88}" type="pres">
      <dgm:prSet presAssocID="{BFE8A992-D20E-4EE1-97DE-47183A9365AA}" presName="aSpace" presStyleCnt="0"/>
      <dgm:spPr/>
    </dgm:pt>
    <dgm:pt modelId="{09E21C9E-5AE9-46A1-9667-3F9C3F7E2EEA}" type="pres">
      <dgm:prSet presAssocID="{DC869109-C6CB-40E3-9222-9085BFF3F9D8}" presName="compNode" presStyleCnt="0"/>
      <dgm:spPr/>
    </dgm:pt>
    <dgm:pt modelId="{57B5131D-0330-4D28-8371-D4DD880C4D1F}" type="pres">
      <dgm:prSet presAssocID="{DC869109-C6CB-40E3-9222-9085BFF3F9D8}" presName="aNode" presStyleLbl="bgShp" presStyleIdx="2" presStyleCnt="3"/>
      <dgm:spPr/>
    </dgm:pt>
    <dgm:pt modelId="{5CF63966-DDC0-49A5-8218-918534BEF3CB}" type="pres">
      <dgm:prSet presAssocID="{DC869109-C6CB-40E3-9222-9085BFF3F9D8}" presName="textNode" presStyleLbl="bgShp" presStyleIdx="2" presStyleCnt="3"/>
      <dgm:spPr/>
    </dgm:pt>
    <dgm:pt modelId="{AC68D94A-0AFC-4A90-BD5E-23A0BA398BB5}" type="pres">
      <dgm:prSet presAssocID="{DC869109-C6CB-40E3-9222-9085BFF3F9D8}" presName="compChildNode" presStyleCnt="0"/>
      <dgm:spPr/>
    </dgm:pt>
    <dgm:pt modelId="{48408F08-DA22-452B-B8CF-965D4F2CD3DF}" type="pres">
      <dgm:prSet presAssocID="{DC869109-C6CB-40E3-9222-9085BFF3F9D8}" presName="theInnerList" presStyleCnt="0"/>
      <dgm:spPr/>
    </dgm:pt>
    <dgm:pt modelId="{2C3E3D70-1FE3-4C86-8ECA-DA791FE6998A}" type="pres">
      <dgm:prSet presAssocID="{4D3DFD62-0E77-4CFE-90D9-A065F4BE2D2E}" presName="childNode" presStyleLbl="node1" presStyleIdx="3" presStyleCnt="4" custScaleX="110509">
        <dgm:presLayoutVars>
          <dgm:bulletEnabled val="1"/>
        </dgm:presLayoutVars>
      </dgm:prSet>
      <dgm:spPr/>
    </dgm:pt>
  </dgm:ptLst>
  <dgm:cxnLst>
    <dgm:cxn modelId="{DE858004-8C82-4ABD-A524-62DE2429899A}" type="presOf" srcId="{12A9DF72-D683-4B65-BCFF-7884F2F66BA5}" destId="{2C3E3D70-1FE3-4C86-8ECA-DA791FE6998A}" srcOrd="0" destOrd="1" presId="urn:microsoft.com/office/officeart/2005/8/layout/lProcess2"/>
    <dgm:cxn modelId="{F9E3E804-ED99-4D44-BED8-70DA222E5F70}" srcId="{C075B15F-5DCF-46FE-AB42-D9DE76108A88}" destId="{DC869109-C6CB-40E3-9222-9085BFF3F9D8}" srcOrd="2" destOrd="0" parTransId="{24D01DB8-424D-4756-9437-3FC88B2FFBF6}" sibTransId="{9D94B950-E463-4CF8-A4FE-4D82C086988D}"/>
    <dgm:cxn modelId="{35B10805-C312-4621-8080-B0DF416C60BF}" type="presOf" srcId="{59DEE34C-D48B-4B75-B329-6968F1B45B8F}" destId="{DEF95441-ACC9-4D0B-B4DD-19BC3F20739E}" srcOrd="0" destOrd="0" presId="urn:microsoft.com/office/officeart/2005/8/layout/lProcess2"/>
    <dgm:cxn modelId="{0422920A-FAD5-47EF-8A2D-ACFC8455B54C}" type="presOf" srcId="{8C16F69E-D97C-4360-8A8D-C0B34FC01513}" destId="{84B85911-E5AB-4C99-BA4B-A45642369051}" srcOrd="0" destOrd="0" presId="urn:microsoft.com/office/officeart/2005/8/layout/lProcess2"/>
    <dgm:cxn modelId="{2865880B-D822-4A94-870B-33064BD8017F}" type="presOf" srcId="{58DA22F4-D94C-49F7-ABF1-5243180319DF}" destId="{A2EA9EE0-1694-4A91-AE42-E5C6CE8E2268}" srcOrd="1" destOrd="0" presId="urn:microsoft.com/office/officeart/2005/8/layout/lProcess2"/>
    <dgm:cxn modelId="{D716601B-0EEE-4FE8-9B79-FDE7E2F4E0B3}" type="presOf" srcId="{BFE8A992-D20E-4EE1-97DE-47183A9365AA}" destId="{D9129D9E-1496-4722-B99E-7818D3A08C56}" srcOrd="0" destOrd="0" presId="urn:microsoft.com/office/officeart/2005/8/layout/lProcess2"/>
    <dgm:cxn modelId="{7A081732-AE54-4D5D-90AB-358AA05BF1E4}" srcId="{BFE8A992-D20E-4EE1-97DE-47183A9365AA}" destId="{1E7D44B0-5BD3-434B-BDE5-D8FC78BFB0D7}" srcOrd="0" destOrd="0" parTransId="{0283D2DD-F1B6-467A-8F8D-3E283B988176}" sibTransId="{F3191605-4159-465D-9009-328C7BD17529}"/>
    <dgm:cxn modelId="{953CBC3B-C1C8-426C-8684-6E3473A767B6}" srcId="{4D3DFD62-0E77-4CFE-90D9-A065F4BE2D2E}" destId="{12A9DF72-D683-4B65-BCFF-7884F2F66BA5}" srcOrd="0" destOrd="0" parTransId="{7D113D44-DB2E-46D1-B820-33C00A0E832C}" sibTransId="{8631ACD2-483C-4584-BECA-F110A9862776}"/>
    <dgm:cxn modelId="{AF5B8F68-DC67-4C5F-A0C4-E8346684C0F1}" srcId="{4D3DFD62-0E77-4CFE-90D9-A065F4BE2D2E}" destId="{A3E6FAFB-A18D-4F52-9486-D5689AFD0ACF}" srcOrd="3" destOrd="0" parTransId="{A6504254-4021-4FE8-BCBE-B191246CA2C1}" sibTransId="{B6D58D7E-5E9C-4E23-AF27-8DE9A4332968}"/>
    <dgm:cxn modelId="{A4B1366D-3B7B-4DC6-AC62-E9B5B88E9E7D}" srcId="{C075B15F-5DCF-46FE-AB42-D9DE76108A88}" destId="{58DA22F4-D94C-49F7-ABF1-5243180319DF}" srcOrd="0" destOrd="0" parTransId="{EDD56454-6C27-4478-AE0C-F50F65E8D64A}" sibTransId="{46305485-CB39-4229-BD5D-2A4CA38E2D8C}"/>
    <dgm:cxn modelId="{51A1736E-E6CC-452A-9270-DD79AC3EB65B}" srcId="{C075B15F-5DCF-46FE-AB42-D9DE76108A88}" destId="{BFE8A992-D20E-4EE1-97DE-47183A9365AA}" srcOrd="1" destOrd="0" parTransId="{3C6CD3E4-3BC5-4AA5-8713-0C9BB0A204B0}" sibTransId="{F6721B99-3AA0-4505-9E50-C522EA1ABEAB}"/>
    <dgm:cxn modelId="{31123553-1BA1-4FC2-A6ED-F5E7B343C73C}" type="presOf" srcId="{3B5D63C4-7824-4DEF-A6BB-44611C42470B}" destId="{2C3E3D70-1FE3-4C86-8ECA-DA791FE6998A}" srcOrd="0" destOrd="5" presId="urn:microsoft.com/office/officeart/2005/8/layout/lProcess2"/>
    <dgm:cxn modelId="{0D9F0E79-8A7A-4F17-BF68-86BCFA423CEB}" type="presOf" srcId="{A3E6FAFB-A18D-4F52-9486-D5689AFD0ACF}" destId="{2C3E3D70-1FE3-4C86-8ECA-DA791FE6998A}" srcOrd="0" destOrd="4" presId="urn:microsoft.com/office/officeart/2005/8/layout/lProcess2"/>
    <dgm:cxn modelId="{ADFEF4A9-1D6D-4C2B-8028-8971258E8C56}" type="presOf" srcId="{DC869109-C6CB-40E3-9222-9085BFF3F9D8}" destId="{57B5131D-0330-4D28-8371-D4DD880C4D1F}" srcOrd="0" destOrd="0" presId="urn:microsoft.com/office/officeart/2005/8/layout/lProcess2"/>
    <dgm:cxn modelId="{692F93AC-A162-47D9-B872-816824C62CD1}" type="presOf" srcId="{E7BF7757-D5EA-4B48-A8C0-4FDA9C494656}" destId="{2C3E3D70-1FE3-4C86-8ECA-DA791FE6998A}" srcOrd="0" destOrd="2" presId="urn:microsoft.com/office/officeart/2005/8/layout/lProcess2"/>
    <dgm:cxn modelId="{899892AE-3039-43F2-BE02-EA1A1FCCA57D}" type="presOf" srcId="{4D3DFD62-0E77-4CFE-90D9-A065F4BE2D2E}" destId="{2C3E3D70-1FE3-4C86-8ECA-DA791FE6998A}" srcOrd="0" destOrd="0" presId="urn:microsoft.com/office/officeart/2005/8/layout/lProcess2"/>
    <dgm:cxn modelId="{8E72EEB0-B010-410F-BDA7-9410B9119894}" type="presOf" srcId="{BFE8A992-D20E-4EE1-97DE-47183A9365AA}" destId="{869713F9-FFB3-462E-9B03-84CB4771A4DD}" srcOrd="1" destOrd="0" presId="urn:microsoft.com/office/officeart/2005/8/layout/lProcess2"/>
    <dgm:cxn modelId="{363DDFB4-AE3B-4C36-977E-F0131772B375}" type="presOf" srcId="{58DA22F4-D94C-49F7-ABF1-5243180319DF}" destId="{7D9D9677-60FA-4F0F-ACEF-FC4E68C2F5E4}" srcOrd="0" destOrd="0" presId="urn:microsoft.com/office/officeart/2005/8/layout/lProcess2"/>
    <dgm:cxn modelId="{BB6B93BA-D421-4C77-8EAF-1D13489EE421}" srcId="{4D3DFD62-0E77-4CFE-90D9-A065F4BE2D2E}" destId="{3B5D63C4-7824-4DEF-A6BB-44611C42470B}" srcOrd="4" destOrd="0" parTransId="{2C10B3B3-EFDB-4A78-9BC4-2CC62A306D05}" sibTransId="{85D577F3-2559-421A-BAAC-A8BD2AE77CF0}"/>
    <dgm:cxn modelId="{855A28C3-5921-4652-95F3-71BC14BE3EBE}" srcId="{DC869109-C6CB-40E3-9222-9085BFF3F9D8}" destId="{4D3DFD62-0E77-4CFE-90D9-A065F4BE2D2E}" srcOrd="0" destOrd="0" parTransId="{6DA5634C-7982-4DB7-B24A-640A640E23E8}" sibTransId="{68B39869-BA5C-4184-973E-C3F5063AE3CF}"/>
    <dgm:cxn modelId="{D12900C8-6658-408A-B74F-CDE1427F79F3}" type="presOf" srcId="{1E7D44B0-5BD3-434B-BDE5-D8FC78BFB0D7}" destId="{9662D5CA-ECE6-44E4-A89D-A33C8B449FF4}" srcOrd="0" destOrd="0" presId="urn:microsoft.com/office/officeart/2005/8/layout/lProcess2"/>
    <dgm:cxn modelId="{C35717CC-67A1-475A-8376-D33FE46E3050}" srcId="{4D3DFD62-0E77-4CFE-90D9-A065F4BE2D2E}" destId="{E7BF7757-D5EA-4B48-A8C0-4FDA9C494656}" srcOrd="1" destOrd="0" parTransId="{7161B8BA-6007-4305-ABF2-305BB10E4B6E}" sibTransId="{631F8B47-34D9-4148-A22F-00B228E68288}"/>
    <dgm:cxn modelId="{7F9247D7-2904-44E5-91F5-D7EAB5CE6768}" srcId="{58DA22F4-D94C-49F7-ABF1-5243180319DF}" destId="{8C16F69E-D97C-4360-8A8D-C0B34FC01513}" srcOrd="0" destOrd="0" parTransId="{B4146283-59F3-4D05-BFCA-41799FA31C0E}" sibTransId="{539A8BB7-324A-4557-81E1-58D390370FA0}"/>
    <dgm:cxn modelId="{E330C8DC-514F-4317-BC3A-C5D5577DD5DC}" type="presOf" srcId="{5096595B-704E-486C-AB00-D7494C5EF4DE}" destId="{2C3E3D70-1FE3-4C86-8ECA-DA791FE6998A}" srcOrd="0" destOrd="3" presId="urn:microsoft.com/office/officeart/2005/8/layout/lProcess2"/>
    <dgm:cxn modelId="{A1A0CADE-E31A-4907-8050-25252DF67C29}" type="presOf" srcId="{DC869109-C6CB-40E3-9222-9085BFF3F9D8}" destId="{5CF63966-DDC0-49A5-8218-918534BEF3CB}" srcOrd="1" destOrd="0" presId="urn:microsoft.com/office/officeart/2005/8/layout/lProcess2"/>
    <dgm:cxn modelId="{C521CBE6-E080-44A8-B179-BB5DC62C217F}" type="presOf" srcId="{C075B15F-5DCF-46FE-AB42-D9DE76108A88}" destId="{3C34BD95-0658-4758-B32D-A1529325CE02}" srcOrd="0" destOrd="0" presId="urn:microsoft.com/office/officeart/2005/8/layout/lProcess2"/>
    <dgm:cxn modelId="{EEA80FEF-5E9F-4FAE-A301-6FE5B9BB0168}" srcId="{4D3DFD62-0E77-4CFE-90D9-A065F4BE2D2E}" destId="{5096595B-704E-486C-AB00-D7494C5EF4DE}" srcOrd="2" destOrd="0" parTransId="{85888498-A29D-4E83-8B28-70FECE8ED38F}" sibTransId="{DFCA3C7F-9056-4141-887C-AB6C94EBD0E8}"/>
    <dgm:cxn modelId="{BCE34CFF-BD5C-4734-B9AE-490502BAC448}" srcId="{58DA22F4-D94C-49F7-ABF1-5243180319DF}" destId="{59DEE34C-D48B-4B75-B329-6968F1B45B8F}" srcOrd="1" destOrd="0" parTransId="{462EB8ED-C7E4-4933-A8B2-C98C8A59B372}" sibTransId="{6369CF1A-D4C2-45EE-A470-4195DD9C2718}"/>
    <dgm:cxn modelId="{6E49D590-A7AB-433B-BB88-6311B4FC2277}" type="presParOf" srcId="{3C34BD95-0658-4758-B32D-A1529325CE02}" destId="{7235E58B-8B8B-47DC-B454-7CA3FF4DDD42}" srcOrd="0" destOrd="0" presId="urn:microsoft.com/office/officeart/2005/8/layout/lProcess2"/>
    <dgm:cxn modelId="{E0E76818-65C7-4F95-8B7D-F45317E3683F}" type="presParOf" srcId="{7235E58B-8B8B-47DC-B454-7CA3FF4DDD42}" destId="{7D9D9677-60FA-4F0F-ACEF-FC4E68C2F5E4}" srcOrd="0" destOrd="0" presId="urn:microsoft.com/office/officeart/2005/8/layout/lProcess2"/>
    <dgm:cxn modelId="{0DFA45F4-3FEC-48AF-A42C-FF3EE5865DBA}" type="presParOf" srcId="{7235E58B-8B8B-47DC-B454-7CA3FF4DDD42}" destId="{A2EA9EE0-1694-4A91-AE42-E5C6CE8E2268}" srcOrd="1" destOrd="0" presId="urn:microsoft.com/office/officeart/2005/8/layout/lProcess2"/>
    <dgm:cxn modelId="{4F7959AC-1BA6-4680-99EB-4D630570405E}" type="presParOf" srcId="{7235E58B-8B8B-47DC-B454-7CA3FF4DDD42}" destId="{77B5CAED-BACE-418B-9266-40F34B5469A5}" srcOrd="2" destOrd="0" presId="urn:microsoft.com/office/officeart/2005/8/layout/lProcess2"/>
    <dgm:cxn modelId="{716A08DD-4708-4C89-8EF0-F0DDDEB0E6CA}" type="presParOf" srcId="{77B5CAED-BACE-418B-9266-40F34B5469A5}" destId="{63AB823B-068B-4FB9-94D7-171D94E3B3E8}" srcOrd="0" destOrd="0" presId="urn:microsoft.com/office/officeart/2005/8/layout/lProcess2"/>
    <dgm:cxn modelId="{68144E1D-E2C0-4CFE-9399-5FA55F23CEC5}" type="presParOf" srcId="{63AB823B-068B-4FB9-94D7-171D94E3B3E8}" destId="{84B85911-E5AB-4C99-BA4B-A45642369051}" srcOrd="0" destOrd="0" presId="urn:microsoft.com/office/officeart/2005/8/layout/lProcess2"/>
    <dgm:cxn modelId="{89A19367-6A6B-418F-9FC3-F679BE01B6E1}" type="presParOf" srcId="{63AB823B-068B-4FB9-94D7-171D94E3B3E8}" destId="{4D9CD95B-A2E6-4CD0-991D-FF8FB47A409C}" srcOrd="1" destOrd="0" presId="urn:microsoft.com/office/officeart/2005/8/layout/lProcess2"/>
    <dgm:cxn modelId="{08383436-BC8F-4DF9-BCB7-81C488D94EFC}" type="presParOf" srcId="{63AB823B-068B-4FB9-94D7-171D94E3B3E8}" destId="{DEF95441-ACC9-4D0B-B4DD-19BC3F20739E}" srcOrd="2" destOrd="0" presId="urn:microsoft.com/office/officeart/2005/8/layout/lProcess2"/>
    <dgm:cxn modelId="{B30CB2A6-F565-43B9-A2BC-E3351F694C48}" type="presParOf" srcId="{3C34BD95-0658-4758-B32D-A1529325CE02}" destId="{BE4EFA77-2A08-4BB0-9AD5-0F737BD04DA1}" srcOrd="1" destOrd="0" presId="urn:microsoft.com/office/officeart/2005/8/layout/lProcess2"/>
    <dgm:cxn modelId="{66400667-E0EF-4465-81F2-13E5F2C72EAB}" type="presParOf" srcId="{3C34BD95-0658-4758-B32D-A1529325CE02}" destId="{7D0C40D1-76EA-416E-A1CB-D8BF9EF818CD}" srcOrd="2" destOrd="0" presId="urn:microsoft.com/office/officeart/2005/8/layout/lProcess2"/>
    <dgm:cxn modelId="{8E0FF948-6D3C-4ADB-AA8B-F0E8730B6121}" type="presParOf" srcId="{7D0C40D1-76EA-416E-A1CB-D8BF9EF818CD}" destId="{D9129D9E-1496-4722-B99E-7818D3A08C56}" srcOrd="0" destOrd="0" presId="urn:microsoft.com/office/officeart/2005/8/layout/lProcess2"/>
    <dgm:cxn modelId="{89153740-3E4C-418E-9EFD-D7533ACBAC4D}" type="presParOf" srcId="{7D0C40D1-76EA-416E-A1CB-D8BF9EF818CD}" destId="{869713F9-FFB3-462E-9B03-84CB4771A4DD}" srcOrd="1" destOrd="0" presId="urn:microsoft.com/office/officeart/2005/8/layout/lProcess2"/>
    <dgm:cxn modelId="{31753514-5738-48EF-B0B3-F1AF904A8ADE}" type="presParOf" srcId="{7D0C40D1-76EA-416E-A1CB-D8BF9EF818CD}" destId="{FAE65CAE-F334-4E5F-891D-CDBA9277E9DF}" srcOrd="2" destOrd="0" presId="urn:microsoft.com/office/officeart/2005/8/layout/lProcess2"/>
    <dgm:cxn modelId="{16DDDDE0-070B-4476-811D-8AB8EC9D165F}" type="presParOf" srcId="{FAE65CAE-F334-4E5F-891D-CDBA9277E9DF}" destId="{46397BC2-0173-42BE-9FF5-9071CE617804}" srcOrd="0" destOrd="0" presId="urn:microsoft.com/office/officeart/2005/8/layout/lProcess2"/>
    <dgm:cxn modelId="{D6CB52BB-45B3-4C24-B355-00E1538E19DB}" type="presParOf" srcId="{46397BC2-0173-42BE-9FF5-9071CE617804}" destId="{9662D5CA-ECE6-44E4-A89D-A33C8B449FF4}" srcOrd="0" destOrd="0" presId="urn:microsoft.com/office/officeart/2005/8/layout/lProcess2"/>
    <dgm:cxn modelId="{18CD16FC-2B22-4BCC-B585-68EEB6156895}" type="presParOf" srcId="{3C34BD95-0658-4758-B32D-A1529325CE02}" destId="{3448293D-47EB-4B50-A40C-35BD06FB0B88}" srcOrd="3" destOrd="0" presId="urn:microsoft.com/office/officeart/2005/8/layout/lProcess2"/>
    <dgm:cxn modelId="{2DA5EA12-02B2-4D33-8447-33F3AD91A11A}" type="presParOf" srcId="{3C34BD95-0658-4758-B32D-A1529325CE02}" destId="{09E21C9E-5AE9-46A1-9667-3F9C3F7E2EEA}" srcOrd="4" destOrd="0" presId="urn:microsoft.com/office/officeart/2005/8/layout/lProcess2"/>
    <dgm:cxn modelId="{0639985E-F0DF-4FE5-98D3-5A5259C1F6CE}" type="presParOf" srcId="{09E21C9E-5AE9-46A1-9667-3F9C3F7E2EEA}" destId="{57B5131D-0330-4D28-8371-D4DD880C4D1F}" srcOrd="0" destOrd="0" presId="urn:microsoft.com/office/officeart/2005/8/layout/lProcess2"/>
    <dgm:cxn modelId="{3BCDAEAB-7609-449A-B19C-8283174587EA}" type="presParOf" srcId="{09E21C9E-5AE9-46A1-9667-3F9C3F7E2EEA}" destId="{5CF63966-DDC0-49A5-8218-918534BEF3CB}" srcOrd="1" destOrd="0" presId="urn:microsoft.com/office/officeart/2005/8/layout/lProcess2"/>
    <dgm:cxn modelId="{79F9F79D-42CC-4986-AE47-8C6A2E04270C}" type="presParOf" srcId="{09E21C9E-5AE9-46A1-9667-3F9C3F7E2EEA}" destId="{AC68D94A-0AFC-4A90-BD5E-23A0BA398BB5}" srcOrd="2" destOrd="0" presId="urn:microsoft.com/office/officeart/2005/8/layout/lProcess2"/>
    <dgm:cxn modelId="{4194069A-51AE-4F2E-A5EE-2EE3C0905A21}" type="presParOf" srcId="{AC68D94A-0AFC-4A90-BD5E-23A0BA398BB5}" destId="{48408F08-DA22-452B-B8CF-965D4F2CD3DF}" srcOrd="0" destOrd="0" presId="urn:microsoft.com/office/officeart/2005/8/layout/lProcess2"/>
    <dgm:cxn modelId="{9AF62FED-0529-44F6-910C-226408645F27}" type="presParOf" srcId="{48408F08-DA22-452B-B8CF-965D4F2CD3DF}" destId="{2C3E3D70-1FE3-4C86-8ECA-DA791FE6998A}"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96CA75-15A1-48D5-999D-30CF8418BEE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F742BD60-256A-4988-8FC4-5D039E678F7D}">
      <dgm:prSet phldrT="[Text]"/>
      <dgm:spPr/>
      <dgm:t>
        <a:bodyPr/>
        <a:lstStyle/>
        <a:p>
          <a:r>
            <a:rPr lang="en-US" dirty="0"/>
            <a:t>Rejected Claim</a:t>
          </a:r>
        </a:p>
      </dgm:t>
    </dgm:pt>
    <dgm:pt modelId="{725E6ED2-04F2-400D-BAF7-E02197826DA3}" type="parTrans" cxnId="{BA5B17E0-DA44-453C-949A-070D69451F9D}">
      <dgm:prSet/>
      <dgm:spPr/>
      <dgm:t>
        <a:bodyPr/>
        <a:lstStyle/>
        <a:p>
          <a:endParaRPr lang="en-US"/>
        </a:p>
      </dgm:t>
    </dgm:pt>
    <dgm:pt modelId="{BCCC5190-5D81-4CF8-822A-F7363A01F513}" type="sibTrans" cxnId="{BA5B17E0-DA44-453C-949A-070D69451F9D}">
      <dgm:prSet/>
      <dgm:spPr/>
      <dgm:t>
        <a:bodyPr/>
        <a:lstStyle/>
        <a:p>
          <a:endParaRPr lang="en-US"/>
        </a:p>
      </dgm:t>
    </dgm:pt>
    <dgm:pt modelId="{7D6BBA27-A6BF-4C8C-8B56-634C0B007FCB}">
      <dgm:prSet phldrT="[Text]"/>
      <dgm:spPr/>
      <dgm:t>
        <a:bodyPr/>
        <a:lstStyle/>
        <a:p>
          <a:r>
            <a:rPr lang="en-US" dirty="0"/>
            <a:t>Explan Code (</a:t>
          </a:r>
          <a:r>
            <a:rPr lang="en-US" dirty="0" err="1"/>
            <a:t>ie</a:t>
          </a:r>
          <a:r>
            <a:rPr lang="en-US" dirty="0"/>
            <a:t>. AU)</a:t>
          </a:r>
        </a:p>
      </dgm:t>
    </dgm:pt>
    <dgm:pt modelId="{B4599668-AE0A-4846-B262-96753172CFBD}" type="parTrans" cxnId="{5C7BD7EE-EA8B-4C38-8064-93F6FBE3763F}">
      <dgm:prSet/>
      <dgm:spPr/>
      <dgm:t>
        <a:bodyPr/>
        <a:lstStyle/>
        <a:p>
          <a:endParaRPr lang="en-US"/>
        </a:p>
      </dgm:t>
    </dgm:pt>
    <dgm:pt modelId="{4C1122B0-00AF-4960-A02E-97B46A390120}" type="sibTrans" cxnId="{5C7BD7EE-EA8B-4C38-8064-93F6FBE3763F}">
      <dgm:prSet/>
      <dgm:spPr/>
      <dgm:t>
        <a:bodyPr/>
        <a:lstStyle/>
        <a:p>
          <a:endParaRPr lang="en-US"/>
        </a:p>
      </dgm:t>
    </dgm:pt>
    <dgm:pt modelId="{4741730F-9347-4B54-8DDF-FCECE31F897D}">
      <dgm:prSet phldrT="[Text]"/>
      <dgm:spPr/>
      <dgm:t>
        <a:bodyPr/>
        <a:lstStyle/>
        <a:p>
          <a:r>
            <a:rPr lang="en-US" dirty="0"/>
            <a:t>Add attachment</a:t>
          </a:r>
        </a:p>
      </dgm:t>
    </dgm:pt>
    <dgm:pt modelId="{498BB82E-58D2-49D9-AB2D-AE43E46DDDB3}" type="parTrans" cxnId="{AE279D81-91F3-4C3C-9ECA-0093E788AE85}">
      <dgm:prSet/>
      <dgm:spPr/>
      <dgm:t>
        <a:bodyPr/>
        <a:lstStyle/>
        <a:p>
          <a:endParaRPr lang="en-US"/>
        </a:p>
      </dgm:t>
    </dgm:pt>
    <dgm:pt modelId="{70C316E3-7F04-40DB-81E3-260DC0B0E93F}" type="sibTrans" cxnId="{AE279D81-91F3-4C3C-9ECA-0093E788AE85}">
      <dgm:prSet/>
      <dgm:spPr/>
      <dgm:t>
        <a:bodyPr/>
        <a:lstStyle/>
        <a:p>
          <a:endParaRPr lang="en-US"/>
        </a:p>
      </dgm:t>
    </dgm:pt>
    <dgm:pt modelId="{FD3B976A-1084-4DEE-8CBB-FFECAEC81AE3}">
      <dgm:prSet phldrT="[Text]"/>
      <dgm:spPr/>
      <dgm:t>
        <a:bodyPr/>
        <a:lstStyle/>
        <a:p>
          <a:r>
            <a:rPr lang="en-US" dirty="0"/>
            <a:t>Recovery of a</a:t>
          </a:r>
          <a:r>
            <a:rPr lang="en-US" b="1" u="sng" dirty="0"/>
            <a:t> Paid </a:t>
          </a:r>
          <a:r>
            <a:rPr lang="en-US" dirty="0"/>
            <a:t>Claim</a:t>
          </a:r>
        </a:p>
      </dgm:t>
    </dgm:pt>
    <dgm:pt modelId="{50E6A5BE-F12D-4286-A3AF-AA88617A0250}" type="parTrans" cxnId="{F3B52F98-F820-404D-89CF-648D01AF685B}">
      <dgm:prSet/>
      <dgm:spPr/>
      <dgm:t>
        <a:bodyPr/>
        <a:lstStyle/>
        <a:p>
          <a:endParaRPr lang="en-US"/>
        </a:p>
      </dgm:t>
    </dgm:pt>
    <dgm:pt modelId="{23F16B10-9D6D-49B5-885F-B6FB400B9121}" type="sibTrans" cxnId="{F3B52F98-F820-404D-89CF-648D01AF685B}">
      <dgm:prSet/>
      <dgm:spPr/>
      <dgm:t>
        <a:bodyPr/>
        <a:lstStyle/>
        <a:p>
          <a:endParaRPr lang="en-US"/>
        </a:p>
      </dgm:t>
    </dgm:pt>
    <dgm:pt modelId="{FC9907F0-9F30-4BB2-A21D-BCF3597DBA66}">
      <dgm:prSet phldrT="[Text]"/>
      <dgm:spPr/>
      <dgm:t>
        <a:bodyPr/>
        <a:lstStyle/>
        <a:p>
          <a:r>
            <a:rPr lang="en-US" dirty="0"/>
            <a:t>Billed in Error</a:t>
          </a:r>
        </a:p>
      </dgm:t>
    </dgm:pt>
    <dgm:pt modelId="{9C559EA5-5B80-4C25-9656-BB73517ABE78}" type="parTrans" cxnId="{22DAE78B-6BCE-49BC-9AFA-39123E1F7095}">
      <dgm:prSet/>
      <dgm:spPr/>
      <dgm:t>
        <a:bodyPr/>
        <a:lstStyle/>
        <a:p>
          <a:endParaRPr lang="en-US"/>
        </a:p>
      </dgm:t>
    </dgm:pt>
    <dgm:pt modelId="{6CE601B3-D406-4442-B3A2-5BB079C275B8}" type="sibTrans" cxnId="{22DAE78B-6BCE-49BC-9AFA-39123E1F7095}">
      <dgm:prSet/>
      <dgm:spPr/>
      <dgm:t>
        <a:bodyPr/>
        <a:lstStyle/>
        <a:p>
          <a:endParaRPr lang="en-US"/>
        </a:p>
      </dgm:t>
    </dgm:pt>
    <dgm:pt modelId="{03E60185-C165-40A4-9A67-04F6C3D21467}">
      <dgm:prSet phldrT="[Text]"/>
      <dgm:spPr/>
      <dgm:t>
        <a:bodyPr/>
        <a:lstStyle/>
        <a:p>
          <a:r>
            <a:rPr lang="en-US" dirty="0"/>
            <a:t>Status of a Claim</a:t>
          </a:r>
        </a:p>
      </dgm:t>
    </dgm:pt>
    <dgm:pt modelId="{05E180C1-FA44-4DFB-A60F-188AB968223D}" type="parTrans" cxnId="{3728DF61-6836-450E-ADD7-E55CA44FF165}">
      <dgm:prSet/>
      <dgm:spPr/>
      <dgm:t>
        <a:bodyPr/>
        <a:lstStyle/>
        <a:p>
          <a:endParaRPr lang="en-US"/>
        </a:p>
      </dgm:t>
    </dgm:pt>
    <dgm:pt modelId="{10781515-5028-4493-8078-4887395FBA27}" type="sibTrans" cxnId="{3728DF61-6836-450E-ADD7-E55CA44FF165}">
      <dgm:prSet/>
      <dgm:spPr/>
      <dgm:t>
        <a:bodyPr/>
        <a:lstStyle/>
        <a:p>
          <a:endParaRPr lang="en-US"/>
        </a:p>
      </dgm:t>
    </dgm:pt>
    <dgm:pt modelId="{8563C5E3-7314-45CE-A8BB-1F559B833EE9}">
      <dgm:prSet phldrT="[Text]"/>
      <dgm:spPr/>
      <dgm:t>
        <a:bodyPr/>
        <a:lstStyle/>
        <a:p>
          <a:r>
            <a:rPr lang="en-US" dirty="0"/>
            <a:t>Determine the status of a claim</a:t>
          </a:r>
        </a:p>
      </dgm:t>
    </dgm:pt>
    <dgm:pt modelId="{03AD36FA-9D89-437E-9B02-ACD9CBDB6AE7}" type="parTrans" cxnId="{5FC5F764-4E6B-4DA4-9E60-E3BE3BAEBE09}">
      <dgm:prSet/>
      <dgm:spPr/>
      <dgm:t>
        <a:bodyPr/>
        <a:lstStyle/>
        <a:p>
          <a:endParaRPr lang="en-US"/>
        </a:p>
      </dgm:t>
    </dgm:pt>
    <dgm:pt modelId="{BF4D83F0-3C2C-48CC-AC7A-110740FCE5F8}" type="sibTrans" cxnId="{5FC5F764-4E6B-4DA4-9E60-E3BE3BAEBE09}">
      <dgm:prSet/>
      <dgm:spPr/>
      <dgm:t>
        <a:bodyPr/>
        <a:lstStyle/>
        <a:p>
          <a:endParaRPr lang="en-US"/>
        </a:p>
      </dgm:t>
    </dgm:pt>
    <dgm:pt modelId="{D9826633-5459-40D8-B931-2F3E77BF84AC}">
      <dgm:prSet phldrT="[Text]"/>
      <dgm:spPr/>
      <dgm:t>
        <a:bodyPr/>
        <a:lstStyle/>
        <a:p>
          <a:r>
            <a:rPr lang="en-US" dirty="0"/>
            <a:t>Add a note</a:t>
          </a:r>
        </a:p>
      </dgm:t>
    </dgm:pt>
    <dgm:pt modelId="{64955C40-5836-4776-8ECD-0B40D8E60B99}" type="parTrans" cxnId="{77431741-57D0-462C-9A02-8B766EC77768}">
      <dgm:prSet/>
      <dgm:spPr/>
    </dgm:pt>
    <dgm:pt modelId="{BA2C1F44-298D-4962-B68B-F8ADB69AAAD5}" type="sibTrans" cxnId="{77431741-57D0-462C-9A02-8B766EC77768}">
      <dgm:prSet/>
      <dgm:spPr/>
    </dgm:pt>
    <dgm:pt modelId="{6E6A666F-2941-493D-9888-4A8879CB756A}">
      <dgm:prSet phldrT="[Text]"/>
      <dgm:spPr/>
      <dgm:t>
        <a:bodyPr/>
        <a:lstStyle/>
        <a:p>
          <a:r>
            <a:rPr lang="en-US" dirty="0"/>
            <a:t>Rejects the claim</a:t>
          </a:r>
        </a:p>
      </dgm:t>
    </dgm:pt>
    <dgm:pt modelId="{9F1821EE-322A-4E46-9BEB-0EC94BDFBA93}" type="parTrans" cxnId="{467C2BA9-C8E1-4DB0-A59B-A0CDD2951D02}">
      <dgm:prSet/>
      <dgm:spPr/>
    </dgm:pt>
    <dgm:pt modelId="{CBDCEA31-3B61-4E3D-B10B-EDC8DA7310B9}" type="sibTrans" cxnId="{467C2BA9-C8E1-4DB0-A59B-A0CDD2951D02}">
      <dgm:prSet/>
      <dgm:spPr/>
    </dgm:pt>
    <dgm:pt modelId="{B92E5EC4-C7D4-42AE-BB67-95C228ABF8E6}">
      <dgm:prSet phldrT="[Text]"/>
      <dgm:spPr/>
      <dgm:t>
        <a:bodyPr/>
        <a:lstStyle/>
        <a:p>
          <a:r>
            <a:rPr lang="en-US" b="1" u="sng" dirty="0"/>
            <a:t>NOTE</a:t>
          </a:r>
          <a:r>
            <a:rPr lang="en-US" dirty="0"/>
            <a:t>:  Can’t recover a rejected claim.</a:t>
          </a:r>
        </a:p>
      </dgm:t>
    </dgm:pt>
    <dgm:pt modelId="{0920DDAB-6D6C-46EB-B15C-A28A5DA027DA}" type="parTrans" cxnId="{10F6E8B6-C017-4F5C-8266-4340756AF40C}">
      <dgm:prSet/>
      <dgm:spPr/>
    </dgm:pt>
    <dgm:pt modelId="{2BBAF0DC-959E-486D-9ED2-5BA136704FF6}" type="sibTrans" cxnId="{10F6E8B6-C017-4F5C-8266-4340756AF40C}">
      <dgm:prSet/>
      <dgm:spPr/>
    </dgm:pt>
    <dgm:pt modelId="{4B064557-9CC0-4D0B-9218-8E7222F2A4D1}" type="pres">
      <dgm:prSet presAssocID="{7696CA75-15A1-48D5-999D-30CF8418BEEF}" presName="theList" presStyleCnt="0">
        <dgm:presLayoutVars>
          <dgm:dir/>
          <dgm:animLvl val="lvl"/>
          <dgm:resizeHandles val="exact"/>
        </dgm:presLayoutVars>
      </dgm:prSet>
      <dgm:spPr/>
    </dgm:pt>
    <dgm:pt modelId="{68023C92-9A4A-4A83-9B12-396F105E84F5}" type="pres">
      <dgm:prSet presAssocID="{F742BD60-256A-4988-8FC4-5D039E678F7D}" presName="compNode" presStyleCnt="0"/>
      <dgm:spPr/>
    </dgm:pt>
    <dgm:pt modelId="{EEC4ADE1-CFBF-4124-B2BE-42D718B161F0}" type="pres">
      <dgm:prSet presAssocID="{F742BD60-256A-4988-8FC4-5D039E678F7D}" presName="aNode" presStyleLbl="bgShp" presStyleIdx="0" presStyleCnt="3"/>
      <dgm:spPr/>
    </dgm:pt>
    <dgm:pt modelId="{4A23A893-C4F3-4203-B09E-A03865E26EB0}" type="pres">
      <dgm:prSet presAssocID="{F742BD60-256A-4988-8FC4-5D039E678F7D}" presName="textNode" presStyleLbl="bgShp" presStyleIdx="0" presStyleCnt="3"/>
      <dgm:spPr/>
    </dgm:pt>
    <dgm:pt modelId="{2450B586-A031-410D-B8E6-0375F73C642E}" type="pres">
      <dgm:prSet presAssocID="{F742BD60-256A-4988-8FC4-5D039E678F7D}" presName="compChildNode" presStyleCnt="0"/>
      <dgm:spPr/>
    </dgm:pt>
    <dgm:pt modelId="{FC701D9A-2F66-40BE-AC5E-ACFA43B517DF}" type="pres">
      <dgm:prSet presAssocID="{F742BD60-256A-4988-8FC4-5D039E678F7D}" presName="theInnerList" presStyleCnt="0"/>
      <dgm:spPr/>
    </dgm:pt>
    <dgm:pt modelId="{3615E699-B460-40BD-B5CB-23D9B4549A51}" type="pres">
      <dgm:prSet presAssocID="{7D6BBA27-A6BF-4C8C-8B56-634C0B007FCB}" presName="childNode" presStyleLbl="node1" presStyleIdx="0" presStyleCnt="7" custLinFactNeighborX="1774" custLinFactNeighborY="19035">
        <dgm:presLayoutVars>
          <dgm:bulletEnabled val="1"/>
        </dgm:presLayoutVars>
      </dgm:prSet>
      <dgm:spPr/>
    </dgm:pt>
    <dgm:pt modelId="{0DA361A6-B31F-4A27-AB97-CA75229E8851}" type="pres">
      <dgm:prSet presAssocID="{7D6BBA27-A6BF-4C8C-8B56-634C0B007FCB}" presName="aSpace2" presStyleCnt="0"/>
      <dgm:spPr/>
    </dgm:pt>
    <dgm:pt modelId="{B7411560-18CF-4168-89D2-3C135C81B03B}" type="pres">
      <dgm:prSet presAssocID="{4741730F-9347-4B54-8DDF-FCECE31F897D}" presName="childNode" presStyleLbl="node1" presStyleIdx="1" presStyleCnt="7">
        <dgm:presLayoutVars>
          <dgm:bulletEnabled val="1"/>
        </dgm:presLayoutVars>
      </dgm:prSet>
      <dgm:spPr/>
    </dgm:pt>
    <dgm:pt modelId="{89BEA727-657B-4BE6-88C8-D79F3FB493DD}" type="pres">
      <dgm:prSet presAssocID="{4741730F-9347-4B54-8DDF-FCECE31F897D}" presName="aSpace2" presStyleCnt="0"/>
      <dgm:spPr/>
    </dgm:pt>
    <dgm:pt modelId="{42BEE498-3BE7-4E4A-AD8B-6B690A238467}" type="pres">
      <dgm:prSet presAssocID="{D9826633-5459-40D8-B931-2F3E77BF84AC}" presName="childNode" presStyleLbl="node1" presStyleIdx="2" presStyleCnt="7">
        <dgm:presLayoutVars>
          <dgm:bulletEnabled val="1"/>
        </dgm:presLayoutVars>
      </dgm:prSet>
      <dgm:spPr/>
    </dgm:pt>
    <dgm:pt modelId="{DAFB445A-896F-4FEE-863E-A5A3E7F8D603}" type="pres">
      <dgm:prSet presAssocID="{F742BD60-256A-4988-8FC4-5D039E678F7D}" presName="aSpace" presStyleCnt="0"/>
      <dgm:spPr/>
    </dgm:pt>
    <dgm:pt modelId="{A3558E4E-10B7-47A4-B95C-3C2B081A5561}" type="pres">
      <dgm:prSet presAssocID="{FD3B976A-1084-4DEE-8CBB-FFECAEC81AE3}" presName="compNode" presStyleCnt="0"/>
      <dgm:spPr/>
    </dgm:pt>
    <dgm:pt modelId="{1AABDB29-EE10-48D1-800C-B3A8146E97B6}" type="pres">
      <dgm:prSet presAssocID="{FD3B976A-1084-4DEE-8CBB-FFECAEC81AE3}" presName="aNode" presStyleLbl="bgShp" presStyleIdx="1" presStyleCnt="3"/>
      <dgm:spPr/>
    </dgm:pt>
    <dgm:pt modelId="{8D2626DB-E4C4-423D-9310-4F6F5E48D339}" type="pres">
      <dgm:prSet presAssocID="{FD3B976A-1084-4DEE-8CBB-FFECAEC81AE3}" presName="textNode" presStyleLbl="bgShp" presStyleIdx="1" presStyleCnt="3"/>
      <dgm:spPr/>
    </dgm:pt>
    <dgm:pt modelId="{CC1751F2-82AC-4F9C-839B-EE4DE1643D30}" type="pres">
      <dgm:prSet presAssocID="{FD3B976A-1084-4DEE-8CBB-FFECAEC81AE3}" presName="compChildNode" presStyleCnt="0"/>
      <dgm:spPr/>
    </dgm:pt>
    <dgm:pt modelId="{BF547ECD-A644-4E0F-817C-63A3D233B05A}" type="pres">
      <dgm:prSet presAssocID="{FD3B976A-1084-4DEE-8CBB-FFECAEC81AE3}" presName="theInnerList" presStyleCnt="0"/>
      <dgm:spPr/>
    </dgm:pt>
    <dgm:pt modelId="{3D99C971-65DD-4348-8DD1-F1F8849F3CA8}" type="pres">
      <dgm:prSet presAssocID="{FC9907F0-9F30-4BB2-A21D-BCF3597DBA66}" presName="childNode" presStyleLbl="node1" presStyleIdx="3" presStyleCnt="7">
        <dgm:presLayoutVars>
          <dgm:bulletEnabled val="1"/>
        </dgm:presLayoutVars>
      </dgm:prSet>
      <dgm:spPr/>
    </dgm:pt>
    <dgm:pt modelId="{30B2F9F4-51DC-4593-93CB-6C7134ED4364}" type="pres">
      <dgm:prSet presAssocID="{FC9907F0-9F30-4BB2-A21D-BCF3597DBA66}" presName="aSpace2" presStyleCnt="0"/>
      <dgm:spPr/>
    </dgm:pt>
    <dgm:pt modelId="{51AFB8EB-4F6C-42D6-9E16-6AC0271DD666}" type="pres">
      <dgm:prSet presAssocID="{6E6A666F-2941-493D-9888-4A8879CB756A}" presName="childNode" presStyleLbl="node1" presStyleIdx="4" presStyleCnt="7">
        <dgm:presLayoutVars>
          <dgm:bulletEnabled val="1"/>
        </dgm:presLayoutVars>
      </dgm:prSet>
      <dgm:spPr/>
    </dgm:pt>
    <dgm:pt modelId="{DF40F2C9-A75D-46A9-BC02-F24A1D5C8F35}" type="pres">
      <dgm:prSet presAssocID="{6E6A666F-2941-493D-9888-4A8879CB756A}" presName="aSpace2" presStyleCnt="0"/>
      <dgm:spPr/>
    </dgm:pt>
    <dgm:pt modelId="{4F53BCA4-E88E-4EE8-89DD-F9A3F3F6405B}" type="pres">
      <dgm:prSet presAssocID="{B92E5EC4-C7D4-42AE-BB67-95C228ABF8E6}" presName="childNode" presStyleLbl="node1" presStyleIdx="5" presStyleCnt="7">
        <dgm:presLayoutVars>
          <dgm:bulletEnabled val="1"/>
        </dgm:presLayoutVars>
      </dgm:prSet>
      <dgm:spPr/>
    </dgm:pt>
    <dgm:pt modelId="{BA5BB082-890A-44B9-B32A-4365BCDE75D0}" type="pres">
      <dgm:prSet presAssocID="{FD3B976A-1084-4DEE-8CBB-FFECAEC81AE3}" presName="aSpace" presStyleCnt="0"/>
      <dgm:spPr/>
    </dgm:pt>
    <dgm:pt modelId="{FB0AB5DA-7447-4D1F-AB6C-1BED84CC2D82}" type="pres">
      <dgm:prSet presAssocID="{03E60185-C165-40A4-9A67-04F6C3D21467}" presName="compNode" presStyleCnt="0"/>
      <dgm:spPr/>
    </dgm:pt>
    <dgm:pt modelId="{820D982F-0A54-4B71-9064-378339B5999C}" type="pres">
      <dgm:prSet presAssocID="{03E60185-C165-40A4-9A67-04F6C3D21467}" presName="aNode" presStyleLbl="bgShp" presStyleIdx="2" presStyleCnt="3"/>
      <dgm:spPr/>
    </dgm:pt>
    <dgm:pt modelId="{8E7B3E9A-D3B5-4457-804D-100673ACBEA1}" type="pres">
      <dgm:prSet presAssocID="{03E60185-C165-40A4-9A67-04F6C3D21467}" presName="textNode" presStyleLbl="bgShp" presStyleIdx="2" presStyleCnt="3"/>
      <dgm:spPr/>
    </dgm:pt>
    <dgm:pt modelId="{5E59BD99-C099-44C6-B3F7-29C7EF909BD1}" type="pres">
      <dgm:prSet presAssocID="{03E60185-C165-40A4-9A67-04F6C3D21467}" presName="compChildNode" presStyleCnt="0"/>
      <dgm:spPr/>
    </dgm:pt>
    <dgm:pt modelId="{0B052A42-145A-4A45-8787-B74831C43930}" type="pres">
      <dgm:prSet presAssocID="{03E60185-C165-40A4-9A67-04F6C3D21467}" presName="theInnerList" presStyleCnt="0"/>
      <dgm:spPr/>
    </dgm:pt>
    <dgm:pt modelId="{BF2D4085-31FD-45F2-8EAD-05C4D367FBF9}" type="pres">
      <dgm:prSet presAssocID="{8563C5E3-7314-45CE-A8BB-1F559B833EE9}" presName="childNode" presStyleLbl="node1" presStyleIdx="6" presStyleCnt="7">
        <dgm:presLayoutVars>
          <dgm:bulletEnabled val="1"/>
        </dgm:presLayoutVars>
      </dgm:prSet>
      <dgm:spPr/>
    </dgm:pt>
  </dgm:ptLst>
  <dgm:cxnLst>
    <dgm:cxn modelId="{AA5BEB03-3B26-478D-A401-A2A345015FE0}" type="presOf" srcId="{FD3B976A-1084-4DEE-8CBB-FFECAEC81AE3}" destId="{1AABDB29-EE10-48D1-800C-B3A8146E97B6}" srcOrd="0" destOrd="0" presId="urn:microsoft.com/office/officeart/2005/8/layout/lProcess2"/>
    <dgm:cxn modelId="{DD1A412F-7C64-455A-9FEB-33BC7540697C}" type="presOf" srcId="{03E60185-C165-40A4-9A67-04F6C3D21467}" destId="{8E7B3E9A-D3B5-4457-804D-100673ACBEA1}" srcOrd="1" destOrd="0" presId="urn:microsoft.com/office/officeart/2005/8/layout/lProcess2"/>
    <dgm:cxn modelId="{62DF863F-AD40-4A0C-BC9F-3879E64502A8}" type="presOf" srcId="{7D6BBA27-A6BF-4C8C-8B56-634C0B007FCB}" destId="{3615E699-B460-40BD-B5CB-23D9B4549A51}" srcOrd="0" destOrd="0" presId="urn:microsoft.com/office/officeart/2005/8/layout/lProcess2"/>
    <dgm:cxn modelId="{F546903F-221E-48B2-8314-B8BD1021D7B4}" type="presOf" srcId="{F742BD60-256A-4988-8FC4-5D039E678F7D}" destId="{EEC4ADE1-CFBF-4124-B2BE-42D718B161F0}" srcOrd="0" destOrd="0" presId="urn:microsoft.com/office/officeart/2005/8/layout/lProcess2"/>
    <dgm:cxn modelId="{77431741-57D0-462C-9A02-8B766EC77768}" srcId="{F742BD60-256A-4988-8FC4-5D039E678F7D}" destId="{D9826633-5459-40D8-B931-2F3E77BF84AC}" srcOrd="2" destOrd="0" parTransId="{64955C40-5836-4776-8ECD-0B40D8E60B99}" sibTransId="{BA2C1F44-298D-4962-B68B-F8ADB69AAAD5}"/>
    <dgm:cxn modelId="{3728DF61-6836-450E-ADD7-E55CA44FF165}" srcId="{7696CA75-15A1-48D5-999D-30CF8418BEEF}" destId="{03E60185-C165-40A4-9A67-04F6C3D21467}" srcOrd="2" destOrd="0" parTransId="{05E180C1-FA44-4DFB-A60F-188AB968223D}" sibTransId="{10781515-5028-4493-8078-4887395FBA27}"/>
    <dgm:cxn modelId="{5FC5F764-4E6B-4DA4-9E60-E3BE3BAEBE09}" srcId="{03E60185-C165-40A4-9A67-04F6C3D21467}" destId="{8563C5E3-7314-45CE-A8BB-1F559B833EE9}" srcOrd="0" destOrd="0" parTransId="{03AD36FA-9D89-437E-9B02-ACD9CBDB6AE7}" sibTransId="{BF4D83F0-3C2C-48CC-AC7A-110740FCE5F8}"/>
    <dgm:cxn modelId="{715A6057-DA02-4C38-AFEC-BF56FB1706F7}" type="presOf" srcId="{B92E5EC4-C7D4-42AE-BB67-95C228ABF8E6}" destId="{4F53BCA4-E88E-4EE8-89DD-F9A3F3F6405B}" srcOrd="0" destOrd="0" presId="urn:microsoft.com/office/officeart/2005/8/layout/lProcess2"/>
    <dgm:cxn modelId="{C4DF0F7A-F175-4449-982C-F8BA6B548DBB}" type="presOf" srcId="{D9826633-5459-40D8-B931-2F3E77BF84AC}" destId="{42BEE498-3BE7-4E4A-AD8B-6B690A238467}" srcOrd="0" destOrd="0" presId="urn:microsoft.com/office/officeart/2005/8/layout/lProcess2"/>
    <dgm:cxn modelId="{A6311580-2391-4326-B7E2-125AFAF59295}" type="presOf" srcId="{4741730F-9347-4B54-8DDF-FCECE31F897D}" destId="{B7411560-18CF-4168-89D2-3C135C81B03B}" srcOrd="0" destOrd="0" presId="urn:microsoft.com/office/officeart/2005/8/layout/lProcess2"/>
    <dgm:cxn modelId="{AE279D81-91F3-4C3C-9ECA-0093E788AE85}" srcId="{F742BD60-256A-4988-8FC4-5D039E678F7D}" destId="{4741730F-9347-4B54-8DDF-FCECE31F897D}" srcOrd="1" destOrd="0" parTransId="{498BB82E-58D2-49D9-AB2D-AE43E46DDDB3}" sibTransId="{70C316E3-7F04-40DB-81E3-260DC0B0E93F}"/>
    <dgm:cxn modelId="{22DAE78B-6BCE-49BC-9AFA-39123E1F7095}" srcId="{FD3B976A-1084-4DEE-8CBB-FFECAEC81AE3}" destId="{FC9907F0-9F30-4BB2-A21D-BCF3597DBA66}" srcOrd="0" destOrd="0" parTransId="{9C559EA5-5B80-4C25-9656-BB73517ABE78}" sibTransId="{6CE601B3-D406-4442-B3A2-5BB079C275B8}"/>
    <dgm:cxn modelId="{743C3696-BC33-4D57-99D9-C4B49DB1D90C}" type="presOf" srcId="{FC9907F0-9F30-4BB2-A21D-BCF3597DBA66}" destId="{3D99C971-65DD-4348-8DD1-F1F8849F3CA8}" srcOrd="0" destOrd="0" presId="urn:microsoft.com/office/officeart/2005/8/layout/lProcess2"/>
    <dgm:cxn modelId="{EC852C97-6858-423F-9C7C-808245F79663}" type="presOf" srcId="{F742BD60-256A-4988-8FC4-5D039E678F7D}" destId="{4A23A893-C4F3-4203-B09E-A03865E26EB0}" srcOrd="1" destOrd="0" presId="urn:microsoft.com/office/officeart/2005/8/layout/lProcess2"/>
    <dgm:cxn modelId="{F3B52F98-F820-404D-89CF-648D01AF685B}" srcId="{7696CA75-15A1-48D5-999D-30CF8418BEEF}" destId="{FD3B976A-1084-4DEE-8CBB-FFECAEC81AE3}" srcOrd="1" destOrd="0" parTransId="{50E6A5BE-F12D-4286-A3AF-AA88617A0250}" sibTransId="{23F16B10-9D6D-49B5-885F-B6FB400B9121}"/>
    <dgm:cxn modelId="{15611B9B-CFAE-4B23-BD84-B2A0447369D8}" type="presOf" srcId="{8563C5E3-7314-45CE-A8BB-1F559B833EE9}" destId="{BF2D4085-31FD-45F2-8EAD-05C4D367FBF9}" srcOrd="0" destOrd="0" presId="urn:microsoft.com/office/officeart/2005/8/layout/lProcess2"/>
    <dgm:cxn modelId="{467C2BA9-C8E1-4DB0-A59B-A0CDD2951D02}" srcId="{FD3B976A-1084-4DEE-8CBB-FFECAEC81AE3}" destId="{6E6A666F-2941-493D-9888-4A8879CB756A}" srcOrd="1" destOrd="0" parTransId="{9F1821EE-322A-4E46-9BEB-0EC94BDFBA93}" sibTransId="{CBDCEA31-3B61-4E3D-B10B-EDC8DA7310B9}"/>
    <dgm:cxn modelId="{10F6E8B6-C017-4F5C-8266-4340756AF40C}" srcId="{FD3B976A-1084-4DEE-8CBB-FFECAEC81AE3}" destId="{B92E5EC4-C7D4-42AE-BB67-95C228ABF8E6}" srcOrd="2" destOrd="0" parTransId="{0920DDAB-6D6C-46EB-B15C-A28A5DA027DA}" sibTransId="{2BBAF0DC-959E-486D-9ED2-5BA136704FF6}"/>
    <dgm:cxn modelId="{D3C4E7C4-BE81-41B7-BBCB-410E3E0E41D7}" type="presOf" srcId="{FD3B976A-1084-4DEE-8CBB-FFECAEC81AE3}" destId="{8D2626DB-E4C4-423D-9310-4F6F5E48D339}" srcOrd="1" destOrd="0" presId="urn:microsoft.com/office/officeart/2005/8/layout/lProcess2"/>
    <dgm:cxn modelId="{FC36C4CC-52AC-4B5C-A9AE-7F2ADFD12B59}" type="presOf" srcId="{03E60185-C165-40A4-9A67-04F6C3D21467}" destId="{820D982F-0A54-4B71-9064-378339B5999C}" srcOrd="0" destOrd="0" presId="urn:microsoft.com/office/officeart/2005/8/layout/lProcess2"/>
    <dgm:cxn modelId="{BA5B17E0-DA44-453C-949A-070D69451F9D}" srcId="{7696CA75-15A1-48D5-999D-30CF8418BEEF}" destId="{F742BD60-256A-4988-8FC4-5D039E678F7D}" srcOrd="0" destOrd="0" parTransId="{725E6ED2-04F2-400D-BAF7-E02197826DA3}" sibTransId="{BCCC5190-5D81-4CF8-822A-F7363A01F513}"/>
    <dgm:cxn modelId="{5C7BD7EE-EA8B-4C38-8064-93F6FBE3763F}" srcId="{F742BD60-256A-4988-8FC4-5D039E678F7D}" destId="{7D6BBA27-A6BF-4C8C-8B56-634C0B007FCB}" srcOrd="0" destOrd="0" parTransId="{B4599668-AE0A-4846-B262-96753172CFBD}" sibTransId="{4C1122B0-00AF-4960-A02E-97B46A390120}"/>
    <dgm:cxn modelId="{EE42D3EF-B214-4B8C-8D27-F0BB25B1249F}" type="presOf" srcId="{7696CA75-15A1-48D5-999D-30CF8418BEEF}" destId="{4B064557-9CC0-4D0B-9218-8E7222F2A4D1}" srcOrd="0" destOrd="0" presId="urn:microsoft.com/office/officeart/2005/8/layout/lProcess2"/>
    <dgm:cxn modelId="{846733F2-085B-455A-8205-E22DEC294211}" type="presOf" srcId="{6E6A666F-2941-493D-9888-4A8879CB756A}" destId="{51AFB8EB-4F6C-42D6-9E16-6AC0271DD666}" srcOrd="0" destOrd="0" presId="urn:microsoft.com/office/officeart/2005/8/layout/lProcess2"/>
    <dgm:cxn modelId="{6FDD52AD-A1DF-42FA-A777-23A72E912122}" type="presParOf" srcId="{4B064557-9CC0-4D0B-9218-8E7222F2A4D1}" destId="{68023C92-9A4A-4A83-9B12-396F105E84F5}" srcOrd="0" destOrd="0" presId="urn:microsoft.com/office/officeart/2005/8/layout/lProcess2"/>
    <dgm:cxn modelId="{4AF8E8B3-1A1A-4FD5-AB2C-10A50F8B5A0C}" type="presParOf" srcId="{68023C92-9A4A-4A83-9B12-396F105E84F5}" destId="{EEC4ADE1-CFBF-4124-B2BE-42D718B161F0}" srcOrd="0" destOrd="0" presId="urn:microsoft.com/office/officeart/2005/8/layout/lProcess2"/>
    <dgm:cxn modelId="{B1905EFF-AAC6-478A-B88A-0C6E9EBA9BFC}" type="presParOf" srcId="{68023C92-9A4A-4A83-9B12-396F105E84F5}" destId="{4A23A893-C4F3-4203-B09E-A03865E26EB0}" srcOrd="1" destOrd="0" presId="urn:microsoft.com/office/officeart/2005/8/layout/lProcess2"/>
    <dgm:cxn modelId="{9D1FF331-D914-403B-B75E-CB36F6341F71}" type="presParOf" srcId="{68023C92-9A4A-4A83-9B12-396F105E84F5}" destId="{2450B586-A031-410D-B8E6-0375F73C642E}" srcOrd="2" destOrd="0" presId="urn:microsoft.com/office/officeart/2005/8/layout/lProcess2"/>
    <dgm:cxn modelId="{67DB3D02-C94B-4A7B-AC8D-B00662A6B48A}" type="presParOf" srcId="{2450B586-A031-410D-B8E6-0375F73C642E}" destId="{FC701D9A-2F66-40BE-AC5E-ACFA43B517DF}" srcOrd="0" destOrd="0" presId="urn:microsoft.com/office/officeart/2005/8/layout/lProcess2"/>
    <dgm:cxn modelId="{5EE30823-F284-4151-833E-62A12725C902}" type="presParOf" srcId="{FC701D9A-2F66-40BE-AC5E-ACFA43B517DF}" destId="{3615E699-B460-40BD-B5CB-23D9B4549A51}" srcOrd="0" destOrd="0" presId="urn:microsoft.com/office/officeart/2005/8/layout/lProcess2"/>
    <dgm:cxn modelId="{ECA395FF-5A28-409F-99BF-A2ACDCB9A22F}" type="presParOf" srcId="{FC701D9A-2F66-40BE-AC5E-ACFA43B517DF}" destId="{0DA361A6-B31F-4A27-AB97-CA75229E8851}" srcOrd="1" destOrd="0" presId="urn:microsoft.com/office/officeart/2005/8/layout/lProcess2"/>
    <dgm:cxn modelId="{6E713009-09C7-4A85-8330-4188716D2B42}" type="presParOf" srcId="{FC701D9A-2F66-40BE-AC5E-ACFA43B517DF}" destId="{B7411560-18CF-4168-89D2-3C135C81B03B}" srcOrd="2" destOrd="0" presId="urn:microsoft.com/office/officeart/2005/8/layout/lProcess2"/>
    <dgm:cxn modelId="{B28014AE-677B-42B9-8A57-3D494CB25D79}" type="presParOf" srcId="{FC701D9A-2F66-40BE-AC5E-ACFA43B517DF}" destId="{89BEA727-657B-4BE6-88C8-D79F3FB493DD}" srcOrd="3" destOrd="0" presId="urn:microsoft.com/office/officeart/2005/8/layout/lProcess2"/>
    <dgm:cxn modelId="{14DF68E7-42C6-4C4E-A203-EE32168F8DA2}" type="presParOf" srcId="{FC701D9A-2F66-40BE-AC5E-ACFA43B517DF}" destId="{42BEE498-3BE7-4E4A-AD8B-6B690A238467}" srcOrd="4" destOrd="0" presId="urn:microsoft.com/office/officeart/2005/8/layout/lProcess2"/>
    <dgm:cxn modelId="{514289E5-0B0E-48A6-A425-6F6889321C42}" type="presParOf" srcId="{4B064557-9CC0-4D0B-9218-8E7222F2A4D1}" destId="{DAFB445A-896F-4FEE-863E-A5A3E7F8D603}" srcOrd="1" destOrd="0" presId="urn:microsoft.com/office/officeart/2005/8/layout/lProcess2"/>
    <dgm:cxn modelId="{E1B8BA8E-447E-42C3-810E-E24DF99DD7CF}" type="presParOf" srcId="{4B064557-9CC0-4D0B-9218-8E7222F2A4D1}" destId="{A3558E4E-10B7-47A4-B95C-3C2B081A5561}" srcOrd="2" destOrd="0" presId="urn:microsoft.com/office/officeart/2005/8/layout/lProcess2"/>
    <dgm:cxn modelId="{90CAB75E-5B4C-490C-B3B2-03BC42C4015F}" type="presParOf" srcId="{A3558E4E-10B7-47A4-B95C-3C2B081A5561}" destId="{1AABDB29-EE10-48D1-800C-B3A8146E97B6}" srcOrd="0" destOrd="0" presId="urn:microsoft.com/office/officeart/2005/8/layout/lProcess2"/>
    <dgm:cxn modelId="{4525ED1E-0011-4B5C-B44F-FFBCD9865073}" type="presParOf" srcId="{A3558E4E-10B7-47A4-B95C-3C2B081A5561}" destId="{8D2626DB-E4C4-423D-9310-4F6F5E48D339}" srcOrd="1" destOrd="0" presId="urn:microsoft.com/office/officeart/2005/8/layout/lProcess2"/>
    <dgm:cxn modelId="{4E870395-0C99-4B32-9DDC-AD7632E8B74B}" type="presParOf" srcId="{A3558E4E-10B7-47A4-B95C-3C2B081A5561}" destId="{CC1751F2-82AC-4F9C-839B-EE4DE1643D30}" srcOrd="2" destOrd="0" presId="urn:microsoft.com/office/officeart/2005/8/layout/lProcess2"/>
    <dgm:cxn modelId="{FB20E7F6-EE7A-4DA0-BCCD-A5E93711D50A}" type="presParOf" srcId="{CC1751F2-82AC-4F9C-839B-EE4DE1643D30}" destId="{BF547ECD-A644-4E0F-817C-63A3D233B05A}" srcOrd="0" destOrd="0" presId="urn:microsoft.com/office/officeart/2005/8/layout/lProcess2"/>
    <dgm:cxn modelId="{FBF71F39-7467-479C-8863-8DC2DDF77A17}" type="presParOf" srcId="{BF547ECD-A644-4E0F-817C-63A3D233B05A}" destId="{3D99C971-65DD-4348-8DD1-F1F8849F3CA8}" srcOrd="0" destOrd="0" presId="urn:microsoft.com/office/officeart/2005/8/layout/lProcess2"/>
    <dgm:cxn modelId="{D6C5847F-07ED-419A-B3DA-E003A138F228}" type="presParOf" srcId="{BF547ECD-A644-4E0F-817C-63A3D233B05A}" destId="{30B2F9F4-51DC-4593-93CB-6C7134ED4364}" srcOrd="1" destOrd="0" presId="urn:microsoft.com/office/officeart/2005/8/layout/lProcess2"/>
    <dgm:cxn modelId="{2932729A-21AE-435A-BFC4-FE6C2B1DA1C4}" type="presParOf" srcId="{BF547ECD-A644-4E0F-817C-63A3D233B05A}" destId="{51AFB8EB-4F6C-42D6-9E16-6AC0271DD666}" srcOrd="2" destOrd="0" presId="urn:microsoft.com/office/officeart/2005/8/layout/lProcess2"/>
    <dgm:cxn modelId="{DEA04EE0-FFFD-464B-9997-ED361ED3F4ED}" type="presParOf" srcId="{BF547ECD-A644-4E0F-817C-63A3D233B05A}" destId="{DF40F2C9-A75D-46A9-BC02-F24A1D5C8F35}" srcOrd="3" destOrd="0" presId="urn:microsoft.com/office/officeart/2005/8/layout/lProcess2"/>
    <dgm:cxn modelId="{F406BB2E-1A56-4145-A425-FF66E0812FBF}" type="presParOf" srcId="{BF547ECD-A644-4E0F-817C-63A3D233B05A}" destId="{4F53BCA4-E88E-4EE8-89DD-F9A3F3F6405B}" srcOrd="4" destOrd="0" presId="urn:microsoft.com/office/officeart/2005/8/layout/lProcess2"/>
    <dgm:cxn modelId="{31DD698D-E990-430B-9BF9-A221110AEA2A}" type="presParOf" srcId="{4B064557-9CC0-4D0B-9218-8E7222F2A4D1}" destId="{BA5BB082-890A-44B9-B32A-4365BCDE75D0}" srcOrd="3" destOrd="0" presId="urn:microsoft.com/office/officeart/2005/8/layout/lProcess2"/>
    <dgm:cxn modelId="{9E657C13-E4DB-4214-9095-5AAAA1019D13}" type="presParOf" srcId="{4B064557-9CC0-4D0B-9218-8E7222F2A4D1}" destId="{FB0AB5DA-7447-4D1F-AB6C-1BED84CC2D82}" srcOrd="4" destOrd="0" presId="urn:microsoft.com/office/officeart/2005/8/layout/lProcess2"/>
    <dgm:cxn modelId="{253E327C-1AAC-4B52-9DF5-ACF9086B1413}" type="presParOf" srcId="{FB0AB5DA-7447-4D1F-AB6C-1BED84CC2D82}" destId="{820D982F-0A54-4B71-9064-378339B5999C}" srcOrd="0" destOrd="0" presId="urn:microsoft.com/office/officeart/2005/8/layout/lProcess2"/>
    <dgm:cxn modelId="{D529D33E-8538-4088-A249-158FAE34642F}" type="presParOf" srcId="{FB0AB5DA-7447-4D1F-AB6C-1BED84CC2D82}" destId="{8E7B3E9A-D3B5-4457-804D-100673ACBEA1}" srcOrd="1" destOrd="0" presId="urn:microsoft.com/office/officeart/2005/8/layout/lProcess2"/>
    <dgm:cxn modelId="{9EA2E5E4-4C14-4F58-9312-DF8C2F173FFC}" type="presParOf" srcId="{FB0AB5DA-7447-4D1F-AB6C-1BED84CC2D82}" destId="{5E59BD99-C099-44C6-B3F7-29C7EF909BD1}" srcOrd="2" destOrd="0" presId="urn:microsoft.com/office/officeart/2005/8/layout/lProcess2"/>
    <dgm:cxn modelId="{CAF1CE9D-6406-42B5-86C0-D512E12448F0}" type="presParOf" srcId="{5E59BD99-C099-44C6-B3F7-29C7EF909BD1}" destId="{0B052A42-145A-4A45-8787-B74831C43930}" srcOrd="0" destOrd="0" presId="urn:microsoft.com/office/officeart/2005/8/layout/lProcess2"/>
    <dgm:cxn modelId="{7C47F074-D6C1-462A-B127-9E0A379A4451}" type="presParOf" srcId="{0B052A42-145A-4A45-8787-B74831C43930}" destId="{BF2D4085-31FD-45F2-8EAD-05C4D367FBF9}"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AED513-1161-4877-AD8E-FFE92F5000C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EB23080-0A36-4F09-8897-2F2AD27FE57E}">
      <dgm:prSet phldrT="[Text]"/>
      <dgm:spPr/>
      <dgm:t>
        <a:bodyPr/>
        <a:lstStyle/>
        <a:p>
          <a:r>
            <a:rPr lang="en-US" dirty="0"/>
            <a:t>Submitted AFTER Feb 13</a:t>
          </a:r>
        </a:p>
      </dgm:t>
    </dgm:pt>
    <dgm:pt modelId="{ED67733A-5CE6-4168-AACB-B1F5FE725A8E}" type="parTrans" cxnId="{AA35C07A-C2AF-4BDB-95B1-F322FBC80BA5}">
      <dgm:prSet/>
      <dgm:spPr/>
      <dgm:t>
        <a:bodyPr/>
        <a:lstStyle/>
        <a:p>
          <a:endParaRPr lang="en-US"/>
        </a:p>
      </dgm:t>
    </dgm:pt>
    <dgm:pt modelId="{FA6F8713-27C2-45F3-8EE1-D9B009B09DB3}" type="sibTrans" cxnId="{AA35C07A-C2AF-4BDB-95B1-F322FBC80BA5}">
      <dgm:prSet/>
      <dgm:spPr/>
      <dgm:t>
        <a:bodyPr/>
        <a:lstStyle/>
        <a:p>
          <a:endParaRPr lang="en-US"/>
        </a:p>
      </dgm:t>
    </dgm:pt>
    <dgm:pt modelId="{3858FADE-41CB-4429-AFC1-B475C41E4242}">
      <dgm:prSet phldrT="[Text]"/>
      <dgm:spPr/>
      <dgm:t>
        <a:bodyPr/>
        <a:lstStyle/>
        <a:p>
          <a:r>
            <a:rPr lang="en-US" dirty="0"/>
            <a:t>Use exact date of submission</a:t>
          </a:r>
        </a:p>
      </dgm:t>
    </dgm:pt>
    <dgm:pt modelId="{7F13F6C5-C9B8-4FB1-B6EC-157C2C465A7D}" type="parTrans" cxnId="{C0CDAFF4-70D1-4F09-95D3-F1D84CBC6BB2}">
      <dgm:prSet/>
      <dgm:spPr/>
      <dgm:t>
        <a:bodyPr/>
        <a:lstStyle/>
        <a:p>
          <a:endParaRPr lang="en-US"/>
        </a:p>
      </dgm:t>
    </dgm:pt>
    <dgm:pt modelId="{54882E63-21B3-4E99-B3E4-BB53CA332A71}" type="sibTrans" cxnId="{C0CDAFF4-70D1-4F09-95D3-F1D84CBC6BB2}">
      <dgm:prSet/>
      <dgm:spPr/>
      <dgm:t>
        <a:bodyPr/>
        <a:lstStyle/>
        <a:p>
          <a:endParaRPr lang="en-US"/>
        </a:p>
      </dgm:t>
    </dgm:pt>
    <dgm:pt modelId="{AB638A8F-1940-45B2-8DBD-9BB166D29F72}">
      <dgm:prSet phldrT="[Text]"/>
      <dgm:spPr/>
      <dgm:t>
        <a:bodyPr/>
        <a:lstStyle/>
        <a:p>
          <a:r>
            <a:rPr lang="en-US" dirty="0"/>
            <a:t>Backlogged Claims Not Processed</a:t>
          </a:r>
        </a:p>
      </dgm:t>
    </dgm:pt>
    <dgm:pt modelId="{51D4E5E9-504E-409C-A8F7-175A72913AD1}" type="parTrans" cxnId="{1644AD78-445E-411E-B2A0-95B20B04C2F9}">
      <dgm:prSet/>
      <dgm:spPr/>
      <dgm:t>
        <a:bodyPr/>
        <a:lstStyle/>
        <a:p>
          <a:endParaRPr lang="en-US"/>
        </a:p>
      </dgm:t>
    </dgm:pt>
    <dgm:pt modelId="{0764E281-6EFA-4E69-A703-3A1B5305550F}" type="sibTrans" cxnId="{1644AD78-445E-411E-B2A0-95B20B04C2F9}">
      <dgm:prSet/>
      <dgm:spPr/>
      <dgm:t>
        <a:bodyPr/>
        <a:lstStyle/>
        <a:p>
          <a:endParaRPr lang="en-US"/>
        </a:p>
      </dgm:t>
    </dgm:pt>
    <dgm:pt modelId="{91796BAF-11BB-4475-BD22-C26293A961D5}">
      <dgm:prSet phldrT="[Text]"/>
      <dgm:spPr/>
      <dgm:t>
        <a:bodyPr/>
        <a:lstStyle/>
        <a:p>
          <a:r>
            <a:rPr lang="en-US" dirty="0"/>
            <a:t>Use February 13, 2024</a:t>
          </a:r>
        </a:p>
      </dgm:t>
    </dgm:pt>
    <dgm:pt modelId="{C5119378-BDBF-4133-AC03-59599D84D5CA}" type="parTrans" cxnId="{63B26F5A-BB61-4284-B59C-A7909AE0A8A4}">
      <dgm:prSet/>
      <dgm:spPr/>
      <dgm:t>
        <a:bodyPr/>
        <a:lstStyle/>
        <a:p>
          <a:endParaRPr lang="en-US"/>
        </a:p>
      </dgm:t>
    </dgm:pt>
    <dgm:pt modelId="{B7D5DA52-4A64-4BF3-923C-C82E752C4FC2}" type="sibTrans" cxnId="{63B26F5A-BB61-4284-B59C-A7909AE0A8A4}">
      <dgm:prSet/>
      <dgm:spPr/>
      <dgm:t>
        <a:bodyPr/>
        <a:lstStyle/>
        <a:p>
          <a:endParaRPr lang="en-US"/>
        </a:p>
      </dgm:t>
    </dgm:pt>
    <dgm:pt modelId="{79BF9783-A46B-45AD-B367-A3661C8788FA}">
      <dgm:prSet phldrT="[Text]"/>
      <dgm:spPr/>
      <dgm:t>
        <a:bodyPr/>
        <a:lstStyle/>
        <a:p>
          <a:r>
            <a:rPr lang="en-US" dirty="0"/>
            <a:t>Claims Processed in Old System</a:t>
          </a:r>
        </a:p>
      </dgm:t>
    </dgm:pt>
    <dgm:pt modelId="{036A3DEA-25CE-4D4E-B2E4-6FAE890CC4F7}" type="parTrans" cxnId="{4FA9CEC7-23CD-40EB-84FA-3AAE011925FE}">
      <dgm:prSet/>
      <dgm:spPr/>
      <dgm:t>
        <a:bodyPr/>
        <a:lstStyle/>
        <a:p>
          <a:endParaRPr lang="en-US"/>
        </a:p>
      </dgm:t>
    </dgm:pt>
    <dgm:pt modelId="{7CF4B1FA-A8F2-41FD-8826-953CCFD9284B}" type="sibTrans" cxnId="{4FA9CEC7-23CD-40EB-84FA-3AAE011925FE}">
      <dgm:prSet/>
      <dgm:spPr/>
      <dgm:t>
        <a:bodyPr/>
        <a:lstStyle/>
        <a:p>
          <a:endParaRPr lang="en-US"/>
        </a:p>
      </dgm:t>
    </dgm:pt>
    <dgm:pt modelId="{D081A79C-3070-45F3-BAE4-C035F13A8A9D}">
      <dgm:prSet phldrT="[Text]"/>
      <dgm:spPr/>
      <dgm:t>
        <a:bodyPr/>
        <a:lstStyle/>
        <a:p>
          <a:r>
            <a:rPr lang="en-US" dirty="0"/>
            <a:t>Use the payment run date of when your claim was submitted.</a:t>
          </a:r>
        </a:p>
      </dgm:t>
    </dgm:pt>
    <dgm:pt modelId="{7B852D3D-8AF6-4004-BD59-599DBE7BBCFA}" type="parTrans" cxnId="{3A928AB6-CB46-4A8F-914F-6B22C0B5AFC7}">
      <dgm:prSet/>
      <dgm:spPr/>
      <dgm:t>
        <a:bodyPr/>
        <a:lstStyle/>
        <a:p>
          <a:endParaRPr lang="en-US"/>
        </a:p>
      </dgm:t>
    </dgm:pt>
    <dgm:pt modelId="{BFE7DFEC-E613-417F-95F4-BC28F0ABE674}" type="sibTrans" cxnId="{3A928AB6-CB46-4A8F-914F-6B22C0B5AFC7}">
      <dgm:prSet/>
      <dgm:spPr/>
      <dgm:t>
        <a:bodyPr/>
        <a:lstStyle/>
        <a:p>
          <a:endParaRPr lang="en-US"/>
        </a:p>
      </dgm:t>
    </dgm:pt>
    <dgm:pt modelId="{138A14A0-1B50-4A6C-86C2-599E20D44D1C}">
      <dgm:prSet phldrT="[Text]"/>
      <dgm:spPr/>
      <dgm:t>
        <a:bodyPr/>
        <a:lstStyle/>
        <a:p>
          <a:r>
            <a:rPr lang="en-US" dirty="0"/>
            <a:t>For Example:  Submitted on November 14, 2023 (run </a:t>
          </a:r>
          <a:r>
            <a:rPr lang="en-US" dirty="0" err="1"/>
            <a:t>qh</a:t>
          </a:r>
          <a:r>
            <a:rPr lang="en-US" dirty="0"/>
            <a:t>), use November 14, 2023, as the submission date</a:t>
          </a:r>
        </a:p>
      </dgm:t>
    </dgm:pt>
    <dgm:pt modelId="{C6E3810F-9471-4FA2-A6F5-804CE698763D}" type="parTrans" cxnId="{AB2972EA-E791-4BAF-A9A5-DF5445FC70C7}">
      <dgm:prSet/>
      <dgm:spPr/>
      <dgm:t>
        <a:bodyPr/>
        <a:lstStyle/>
        <a:p>
          <a:endParaRPr lang="en-US"/>
        </a:p>
      </dgm:t>
    </dgm:pt>
    <dgm:pt modelId="{3204B21A-5BE1-440C-BEBC-42A21387C293}" type="sibTrans" cxnId="{AB2972EA-E791-4BAF-A9A5-DF5445FC70C7}">
      <dgm:prSet/>
      <dgm:spPr/>
      <dgm:t>
        <a:bodyPr/>
        <a:lstStyle/>
        <a:p>
          <a:endParaRPr lang="en-US"/>
        </a:p>
      </dgm:t>
    </dgm:pt>
    <dgm:pt modelId="{C6C6EB44-437F-47BC-B3B5-A10BA27278EC}" type="pres">
      <dgm:prSet presAssocID="{BEAED513-1161-4877-AD8E-FFE92F5000C2}" presName="Name0" presStyleCnt="0">
        <dgm:presLayoutVars>
          <dgm:dir/>
          <dgm:animLvl val="lvl"/>
          <dgm:resizeHandles val="exact"/>
        </dgm:presLayoutVars>
      </dgm:prSet>
      <dgm:spPr/>
    </dgm:pt>
    <dgm:pt modelId="{6DB7DA28-ED60-41D9-8056-BFAC211D6617}" type="pres">
      <dgm:prSet presAssocID="{7EB23080-0A36-4F09-8897-2F2AD27FE57E}" presName="linNode" presStyleCnt="0"/>
      <dgm:spPr/>
    </dgm:pt>
    <dgm:pt modelId="{51A53377-44A5-46B2-88CB-345C0A5DE80C}" type="pres">
      <dgm:prSet presAssocID="{7EB23080-0A36-4F09-8897-2F2AD27FE57E}" presName="parentText" presStyleLbl="node1" presStyleIdx="0" presStyleCnt="3" custScaleX="93344">
        <dgm:presLayoutVars>
          <dgm:chMax val="1"/>
          <dgm:bulletEnabled val="1"/>
        </dgm:presLayoutVars>
      </dgm:prSet>
      <dgm:spPr/>
    </dgm:pt>
    <dgm:pt modelId="{0A63D50B-1DE1-4B58-96AD-9DF551477E05}" type="pres">
      <dgm:prSet presAssocID="{7EB23080-0A36-4F09-8897-2F2AD27FE57E}" presName="descendantText" presStyleLbl="alignAccFollowNode1" presStyleIdx="0" presStyleCnt="3" custScaleX="116513">
        <dgm:presLayoutVars>
          <dgm:bulletEnabled val="1"/>
        </dgm:presLayoutVars>
      </dgm:prSet>
      <dgm:spPr/>
    </dgm:pt>
    <dgm:pt modelId="{2C868B08-BDEB-4654-8210-2C02CD5022DC}" type="pres">
      <dgm:prSet presAssocID="{FA6F8713-27C2-45F3-8EE1-D9B009B09DB3}" presName="sp" presStyleCnt="0"/>
      <dgm:spPr/>
    </dgm:pt>
    <dgm:pt modelId="{E6267F58-A73C-47E4-9D09-3A4264427FED}" type="pres">
      <dgm:prSet presAssocID="{AB638A8F-1940-45B2-8DBD-9BB166D29F72}" presName="linNode" presStyleCnt="0"/>
      <dgm:spPr/>
    </dgm:pt>
    <dgm:pt modelId="{97833980-220D-41BE-91D2-196A4C8B9BD6}" type="pres">
      <dgm:prSet presAssocID="{AB638A8F-1940-45B2-8DBD-9BB166D29F72}" presName="parentText" presStyleLbl="node1" presStyleIdx="1" presStyleCnt="3" custScaleX="109909" custLinFactNeighborY="-665">
        <dgm:presLayoutVars>
          <dgm:chMax val="1"/>
          <dgm:bulletEnabled val="1"/>
        </dgm:presLayoutVars>
      </dgm:prSet>
      <dgm:spPr/>
    </dgm:pt>
    <dgm:pt modelId="{5E8A44BB-E03E-4D53-9339-438379E3941C}" type="pres">
      <dgm:prSet presAssocID="{AB638A8F-1940-45B2-8DBD-9BB166D29F72}" presName="descendantText" presStyleLbl="alignAccFollowNode1" presStyleIdx="1" presStyleCnt="3" custScaleX="135810">
        <dgm:presLayoutVars>
          <dgm:bulletEnabled val="1"/>
        </dgm:presLayoutVars>
      </dgm:prSet>
      <dgm:spPr/>
    </dgm:pt>
    <dgm:pt modelId="{1E0D0255-53FA-4F88-80E1-F676DD9CA655}" type="pres">
      <dgm:prSet presAssocID="{0764E281-6EFA-4E69-A703-3A1B5305550F}" presName="sp" presStyleCnt="0"/>
      <dgm:spPr/>
    </dgm:pt>
    <dgm:pt modelId="{A0FA99EA-4B96-4BFC-85F9-032D9C9C9A71}" type="pres">
      <dgm:prSet presAssocID="{79BF9783-A46B-45AD-B367-A3661C8788FA}" presName="linNode" presStyleCnt="0"/>
      <dgm:spPr/>
    </dgm:pt>
    <dgm:pt modelId="{2A3C53BC-9EB1-4238-A511-FFD16CED73DB}" type="pres">
      <dgm:prSet presAssocID="{79BF9783-A46B-45AD-B367-A3661C8788FA}" presName="parentText" presStyleLbl="node1" presStyleIdx="2" presStyleCnt="3" custScaleX="90476">
        <dgm:presLayoutVars>
          <dgm:chMax val="1"/>
          <dgm:bulletEnabled val="1"/>
        </dgm:presLayoutVars>
      </dgm:prSet>
      <dgm:spPr/>
    </dgm:pt>
    <dgm:pt modelId="{8C98EBDA-2925-467F-9DF7-C4D089F5F444}" type="pres">
      <dgm:prSet presAssocID="{79BF9783-A46B-45AD-B367-A3661C8788FA}" presName="descendantText" presStyleLbl="alignAccFollowNode1" presStyleIdx="2" presStyleCnt="3" custScaleX="113037">
        <dgm:presLayoutVars>
          <dgm:bulletEnabled val="1"/>
        </dgm:presLayoutVars>
      </dgm:prSet>
      <dgm:spPr/>
    </dgm:pt>
  </dgm:ptLst>
  <dgm:cxnLst>
    <dgm:cxn modelId="{B2B1ED0E-B4F7-4D38-97F0-83E6CEF929D8}" type="presOf" srcId="{BEAED513-1161-4877-AD8E-FFE92F5000C2}" destId="{C6C6EB44-437F-47BC-B3B5-A10BA27278EC}" srcOrd="0" destOrd="0" presId="urn:microsoft.com/office/officeart/2005/8/layout/vList5"/>
    <dgm:cxn modelId="{7BA2434D-CA2E-4879-91C3-61E22B1EEA5D}" type="presOf" srcId="{AB638A8F-1940-45B2-8DBD-9BB166D29F72}" destId="{97833980-220D-41BE-91D2-196A4C8B9BD6}" srcOrd="0" destOrd="0" presId="urn:microsoft.com/office/officeart/2005/8/layout/vList5"/>
    <dgm:cxn modelId="{F25B1F56-66B6-43ED-836D-D654CD8FFB0E}" type="presOf" srcId="{138A14A0-1B50-4A6C-86C2-599E20D44D1C}" destId="{8C98EBDA-2925-467F-9DF7-C4D089F5F444}" srcOrd="0" destOrd="1" presId="urn:microsoft.com/office/officeart/2005/8/layout/vList5"/>
    <dgm:cxn modelId="{1644AD78-445E-411E-B2A0-95B20B04C2F9}" srcId="{BEAED513-1161-4877-AD8E-FFE92F5000C2}" destId="{AB638A8F-1940-45B2-8DBD-9BB166D29F72}" srcOrd="1" destOrd="0" parTransId="{51D4E5E9-504E-409C-A8F7-175A72913AD1}" sibTransId="{0764E281-6EFA-4E69-A703-3A1B5305550F}"/>
    <dgm:cxn modelId="{63B26F5A-BB61-4284-B59C-A7909AE0A8A4}" srcId="{AB638A8F-1940-45B2-8DBD-9BB166D29F72}" destId="{91796BAF-11BB-4475-BD22-C26293A961D5}" srcOrd="0" destOrd="0" parTransId="{C5119378-BDBF-4133-AC03-59599D84D5CA}" sibTransId="{B7D5DA52-4A64-4BF3-923C-C82E752C4FC2}"/>
    <dgm:cxn modelId="{AA35C07A-C2AF-4BDB-95B1-F322FBC80BA5}" srcId="{BEAED513-1161-4877-AD8E-FFE92F5000C2}" destId="{7EB23080-0A36-4F09-8897-2F2AD27FE57E}" srcOrd="0" destOrd="0" parTransId="{ED67733A-5CE6-4168-AACB-B1F5FE725A8E}" sibTransId="{FA6F8713-27C2-45F3-8EE1-D9B009B09DB3}"/>
    <dgm:cxn modelId="{F8C79390-4C5A-4775-9B91-02F4BD6FE4AB}" type="presOf" srcId="{79BF9783-A46B-45AD-B367-A3661C8788FA}" destId="{2A3C53BC-9EB1-4238-A511-FFD16CED73DB}" srcOrd="0" destOrd="0" presId="urn:microsoft.com/office/officeart/2005/8/layout/vList5"/>
    <dgm:cxn modelId="{5BAC7691-954F-4D46-A73F-371F12EC9928}" type="presOf" srcId="{91796BAF-11BB-4475-BD22-C26293A961D5}" destId="{5E8A44BB-E03E-4D53-9339-438379E3941C}" srcOrd="0" destOrd="0" presId="urn:microsoft.com/office/officeart/2005/8/layout/vList5"/>
    <dgm:cxn modelId="{3A928AB6-CB46-4A8F-914F-6B22C0B5AFC7}" srcId="{79BF9783-A46B-45AD-B367-A3661C8788FA}" destId="{D081A79C-3070-45F3-BAE4-C035F13A8A9D}" srcOrd="0" destOrd="0" parTransId="{7B852D3D-8AF6-4004-BD59-599DBE7BBCFA}" sibTransId="{BFE7DFEC-E613-417F-95F4-BC28F0ABE674}"/>
    <dgm:cxn modelId="{4FA9CEC7-23CD-40EB-84FA-3AAE011925FE}" srcId="{BEAED513-1161-4877-AD8E-FFE92F5000C2}" destId="{79BF9783-A46B-45AD-B367-A3661C8788FA}" srcOrd="2" destOrd="0" parTransId="{036A3DEA-25CE-4D4E-B2E4-6FAE890CC4F7}" sibTransId="{7CF4B1FA-A8F2-41FD-8826-953CCFD9284B}"/>
    <dgm:cxn modelId="{2C803ECE-715C-4BFD-B86A-8EB083270A5D}" type="presOf" srcId="{3858FADE-41CB-4429-AFC1-B475C41E4242}" destId="{0A63D50B-1DE1-4B58-96AD-9DF551477E05}" srcOrd="0" destOrd="0" presId="urn:microsoft.com/office/officeart/2005/8/layout/vList5"/>
    <dgm:cxn modelId="{95AA9BDB-5450-4011-BC72-79DDD31D1E5E}" type="presOf" srcId="{7EB23080-0A36-4F09-8897-2F2AD27FE57E}" destId="{51A53377-44A5-46B2-88CB-345C0A5DE80C}" srcOrd="0" destOrd="0" presId="urn:microsoft.com/office/officeart/2005/8/layout/vList5"/>
    <dgm:cxn modelId="{AB2972EA-E791-4BAF-A9A5-DF5445FC70C7}" srcId="{79BF9783-A46B-45AD-B367-A3661C8788FA}" destId="{138A14A0-1B50-4A6C-86C2-599E20D44D1C}" srcOrd="1" destOrd="0" parTransId="{C6E3810F-9471-4FA2-A6F5-804CE698763D}" sibTransId="{3204B21A-5BE1-440C-BEBC-42A21387C293}"/>
    <dgm:cxn modelId="{C0CDAFF4-70D1-4F09-95D3-F1D84CBC6BB2}" srcId="{7EB23080-0A36-4F09-8897-2F2AD27FE57E}" destId="{3858FADE-41CB-4429-AFC1-B475C41E4242}" srcOrd="0" destOrd="0" parTransId="{7F13F6C5-C9B8-4FB1-B6EC-157C2C465A7D}" sibTransId="{54882E63-21B3-4E99-B3E4-BB53CA332A71}"/>
    <dgm:cxn modelId="{18D345FE-7D38-49EB-A66E-D1D34028BE2F}" type="presOf" srcId="{D081A79C-3070-45F3-BAE4-C035F13A8A9D}" destId="{8C98EBDA-2925-467F-9DF7-C4D089F5F444}" srcOrd="0" destOrd="0" presId="urn:microsoft.com/office/officeart/2005/8/layout/vList5"/>
    <dgm:cxn modelId="{0040023B-A317-4432-BFD6-A5B1C02F9CDC}" type="presParOf" srcId="{C6C6EB44-437F-47BC-B3B5-A10BA27278EC}" destId="{6DB7DA28-ED60-41D9-8056-BFAC211D6617}" srcOrd="0" destOrd="0" presId="urn:microsoft.com/office/officeart/2005/8/layout/vList5"/>
    <dgm:cxn modelId="{D7D0D509-1617-4065-9FCF-57CA1B19DF20}" type="presParOf" srcId="{6DB7DA28-ED60-41D9-8056-BFAC211D6617}" destId="{51A53377-44A5-46B2-88CB-345C0A5DE80C}" srcOrd="0" destOrd="0" presId="urn:microsoft.com/office/officeart/2005/8/layout/vList5"/>
    <dgm:cxn modelId="{09A41C49-2F3E-4037-99B4-FA084CEF2570}" type="presParOf" srcId="{6DB7DA28-ED60-41D9-8056-BFAC211D6617}" destId="{0A63D50B-1DE1-4B58-96AD-9DF551477E05}" srcOrd="1" destOrd="0" presId="urn:microsoft.com/office/officeart/2005/8/layout/vList5"/>
    <dgm:cxn modelId="{73A11A91-3CE6-483A-B10B-BC872554209B}" type="presParOf" srcId="{C6C6EB44-437F-47BC-B3B5-A10BA27278EC}" destId="{2C868B08-BDEB-4654-8210-2C02CD5022DC}" srcOrd="1" destOrd="0" presId="urn:microsoft.com/office/officeart/2005/8/layout/vList5"/>
    <dgm:cxn modelId="{9DD52DF1-21C5-4172-9A6F-7BFBC0807C87}" type="presParOf" srcId="{C6C6EB44-437F-47BC-B3B5-A10BA27278EC}" destId="{E6267F58-A73C-47E4-9D09-3A4264427FED}" srcOrd="2" destOrd="0" presId="urn:microsoft.com/office/officeart/2005/8/layout/vList5"/>
    <dgm:cxn modelId="{5968C757-3CDF-48BF-988B-CE40C003D5FA}" type="presParOf" srcId="{E6267F58-A73C-47E4-9D09-3A4264427FED}" destId="{97833980-220D-41BE-91D2-196A4C8B9BD6}" srcOrd="0" destOrd="0" presId="urn:microsoft.com/office/officeart/2005/8/layout/vList5"/>
    <dgm:cxn modelId="{4D1B4F00-D19D-4ED0-95B5-F8A588E3F891}" type="presParOf" srcId="{E6267F58-A73C-47E4-9D09-3A4264427FED}" destId="{5E8A44BB-E03E-4D53-9339-438379E3941C}" srcOrd="1" destOrd="0" presId="urn:microsoft.com/office/officeart/2005/8/layout/vList5"/>
    <dgm:cxn modelId="{599ABC3E-999F-435E-8A02-A99C2468BB8E}" type="presParOf" srcId="{C6C6EB44-437F-47BC-B3B5-A10BA27278EC}" destId="{1E0D0255-53FA-4F88-80E1-F676DD9CA655}" srcOrd="3" destOrd="0" presId="urn:microsoft.com/office/officeart/2005/8/layout/vList5"/>
    <dgm:cxn modelId="{4268BA28-39B1-401C-8637-355F359D1502}" type="presParOf" srcId="{C6C6EB44-437F-47BC-B3B5-A10BA27278EC}" destId="{A0FA99EA-4B96-4BFC-85F9-032D9C9C9A71}" srcOrd="4" destOrd="0" presId="urn:microsoft.com/office/officeart/2005/8/layout/vList5"/>
    <dgm:cxn modelId="{1D893B72-EEE9-44A8-AC67-21A5F0AD8A89}" type="presParOf" srcId="{A0FA99EA-4B96-4BFC-85F9-032D9C9C9A71}" destId="{2A3C53BC-9EB1-4238-A511-FFD16CED73DB}" srcOrd="0" destOrd="0" presId="urn:microsoft.com/office/officeart/2005/8/layout/vList5"/>
    <dgm:cxn modelId="{2A4366C8-C7B5-456A-80CB-12C94CB5048D}" type="presParOf" srcId="{A0FA99EA-4B96-4BFC-85F9-032D9C9C9A71}" destId="{8C98EBDA-2925-467F-9DF7-C4D089F5F44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D9677-60FA-4F0F-ACEF-FC4E68C2F5E4}">
      <dsp:nvSpPr>
        <dsp:cNvPr id="0" name=""/>
        <dsp:cNvSpPr/>
      </dsp:nvSpPr>
      <dsp:spPr>
        <a:xfrm>
          <a:off x="1004" y="0"/>
          <a:ext cx="2611933" cy="43850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Validation Report (CP)</a:t>
          </a:r>
        </a:p>
      </dsp:txBody>
      <dsp:txXfrm>
        <a:off x="1004" y="0"/>
        <a:ext cx="2611933" cy="1315521"/>
      </dsp:txXfrm>
    </dsp:sp>
    <dsp:sp modelId="{84B85911-E5AB-4C99-BA4B-A45642369051}">
      <dsp:nvSpPr>
        <dsp:cNvPr id="0" name=""/>
        <dsp:cNvSpPr/>
      </dsp:nvSpPr>
      <dsp:spPr>
        <a:xfrm>
          <a:off x="175544" y="1316806"/>
          <a:ext cx="2262853" cy="13221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Accepted</a:t>
          </a:r>
        </a:p>
      </dsp:txBody>
      <dsp:txXfrm>
        <a:off x="214269" y="1355531"/>
        <a:ext cx="2185403" cy="1244709"/>
      </dsp:txXfrm>
    </dsp:sp>
    <dsp:sp modelId="{DEF95441-ACC9-4D0B-B4DD-19BC3F20739E}">
      <dsp:nvSpPr>
        <dsp:cNvPr id="0" name=""/>
        <dsp:cNvSpPr/>
      </dsp:nvSpPr>
      <dsp:spPr>
        <a:xfrm>
          <a:off x="175544" y="2842375"/>
          <a:ext cx="2262853" cy="13221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Rejected</a:t>
          </a:r>
        </a:p>
      </dsp:txBody>
      <dsp:txXfrm>
        <a:off x="214269" y="2881100"/>
        <a:ext cx="2185403" cy="1244709"/>
      </dsp:txXfrm>
    </dsp:sp>
    <dsp:sp modelId="{D9129D9E-1496-4722-B99E-7818D3A08C56}">
      <dsp:nvSpPr>
        <dsp:cNvPr id="0" name=""/>
        <dsp:cNvSpPr/>
      </dsp:nvSpPr>
      <dsp:spPr>
        <a:xfrm>
          <a:off x="2808833" y="0"/>
          <a:ext cx="2611933" cy="43850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Daily Return File (CP)</a:t>
          </a:r>
        </a:p>
      </dsp:txBody>
      <dsp:txXfrm>
        <a:off x="2808833" y="0"/>
        <a:ext cx="2611933" cy="1315521"/>
      </dsp:txXfrm>
    </dsp:sp>
    <dsp:sp modelId="{9662D5CA-ECE6-44E4-A89D-A33C8B449FF4}">
      <dsp:nvSpPr>
        <dsp:cNvPr id="0" name=""/>
        <dsp:cNvSpPr/>
      </dsp:nvSpPr>
      <dsp:spPr>
        <a:xfrm>
          <a:off x="2971796" y="1315521"/>
          <a:ext cx="2286006" cy="28502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Only Rejected lines items from previous days submission.</a:t>
          </a:r>
        </a:p>
      </dsp:txBody>
      <dsp:txXfrm>
        <a:off x="3038751" y="1382476"/>
        <a:ext cx="2152096" cy="2716387"/>
      </dsp:txXfrm>
    </dsp:sp>
    <dsp:sp modelId="{57B5131D-0330-4D28-8371-D4DD880C4D1F}">
      <dsp:nvSpPr>
        <dsp:cNvPr id="0" name=""/>
        <dsp:cNvSpPr/>
      </dsp:nvSpPr>
      <dsp:spPr>
        <a:xfrm>
          <a:off x="5616661" y="0"/>
          <a:ext cx="2611933" cy="43850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Bi-Weekly Return File (CP)</a:t>
          </a:r>
        </a:p>
      </dsp:txBody>
      <dsp:txXfrm>
        <a:off x="5616661" y="0"/>
        <a:ext cx="2611933" cy="1315521"/>
      </dsp:txXfrm>
    </dsp:sp>
    <dsp:sp modelId="{2C3E3D70-1FE3-4C86-8ECA-DA791FE6998A}">
      <dsp:nvSpPr>
        <dsp:cNvPr id="0" name=""/>
        <dsp:cNvSpPr/>
      </dsp:nvSpPr>
      <dsp:spPr>
        <a:xfrm>
          <a:off x="5768059" y="1315521"/>
          <a:ext cx="2309137" cy="28502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t" anchorCtr="0">
          <a:noAutofit/>
        </a:bodyPr>
        <a:lstStyle/>
        <a:p>
          <a:pPr marL="0" lvl="0" indent="0" algn="l" defTabSz="977900">
            <a:lnSpc>
              <a:spcPct val="90000"/>
            </a:lnSpc>
            <a:spcBef>
              <a:spcPct val="0"/>
            </a:spcBef>
            <a:spcAft>
              <a:spcPct val="35000"/>
            </a:spcAft>
            <a:buNone/>
          </a:pPr>
          <a:r>
            <a:rPr lang="en-US" sz="2200" kern="1200" dirty="0"/>
            <a:t>Summary of all:</a:t>
          </a:r>
        </a:p>
        <a:p>
          <a:pPr marL="228600" lvl="1" indent="-228600" algn="l" defTabSz="977900">
            <a:lnSpc>
              <a:spcPct val="90000"/>
            </a:lnSpc>
            <a:spcBef>
              <a:spcPct val="0"/>
            </a:spcBef>
            <a:spcAft>
              <a:spcPct val="15000"/>
            </a:spcAft>
            <a:buNone/>
          </a:pPr>
          <a:r>
            <a:rPr lang="en-US" sz="2200" kern="1200" dirty="0"/>
            <a:t>- Paid</a:t>
          </a:r>
        </a:p>
        <a:p>
          <a:pPr marL="228600" lvl="1" indent="-228600" algn="l" defTabSz="977900">
            <a:lnSpc>
              <a:spcPct val="90000"/>
            </a:lnSpc>
            <a:spcBef>
              <a:spcPct val="0"/>
            </a:spcBef>
            <a:spcAft>
              <a:spcPct val="15000"/>
            </a:spcAft>
            <a:buNone/>
          </a:pPr>
          <a:r>
            <a:rPr lang="en-US" sz="2200" kern="1200" dirty="0"/>
            <a:t>- Pended</a:t>
          </a:r>
        </a:p>
        <a:p>
          <a:pPr marL="228600" lvl="1" indent="-228600" algn="l" defTabSz="977900">
            <a:lnSpc>
              <a:spcPct val="90000"/>
            </a:lnSpc>
            <a:spcBef>
              <a:spcPct val="0"/>
            </a:spcBef>
            <a:spcAft>
              <a:spcPct val="15000"/>
            </a:spcAft>
            <a:buNone/>
          </a:pPr>
          <a:r>
            <a:rPr lang="en-US" sz="2200" kern="1200" dirty="0"/>
            <a:t>- Rejected</a:t>
          </a:r>
        </a:p>
        <a:p>
          <a:pPr marL="228600" lvl="1" indent="-228600" algn="l" defTabSz="977900">
            <a:lnSpc>
              <a:spcPct val="90000"/>
            </a:lnSpc>
            <a:spcBef>
              <a:spcPct val="0"/>
            </a:spcBef>
            <a:spcAft>
              <a:spcPct val="15000"/>
            </a:spcAft>
            <a:buNone/>
          </a:pPr>
          <a:r>
            <a:rPr lang="en-US" sz="2200" kern="1200" dirty="0"/>
            <a:t>claims for the</a:t>
          </a:r>
        </a:p>
        <a:p>
          <a:pPr marL="228600" lvl="1" indent="-228600" algn="l" defTabSz="977900">
            <a:lnSpc>
              <a:spcPct val="90000"/>
            </a:lnSpc>
            <a:spcBef>
              <a:spcPct val="0"/>
            </a:spcBef>
            <a:spcAft>
              <a:spcPct val="15000"/>
            </a:spcAft>
            <a:buNone/>
          </a:pPr>
          <a:r>
            <a:rPr lang="en-US" sz="2200" kern="1200" dirty="0"/>
            <a:t>bi-weekly period.</a:t>
          </a:r>
        </a:p>
      </dsp:txBody>
      <dsp:txXfrm>
        <a:off x="5835691" y="1383153"/>
        <a:ext cx="2173873" cy="27150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4ADE1-CFBF-4124-B2BE-42D718B161F0}">
      <dsp:nvSpPr>
        <dsp:cNvPr id="0" name=""/>
        <dsp:cNvSpPr/>
      </dsp:nvSpPr>
      <dsp:spPr>
        <a:xfrm>
          <a:off x="1023" y="0"/>
          <a:ext cx="2660302" cy="33944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Rejected Claim</a:t>
          </a:r>
        </a:p>
      </dsp:txBody>
      <dsp:txXfrm>
        <a:off x="1023" y="0"/>
        <a:ext cx="2660302" cy="1018341"/>
      </dsp:txXfrm>
    </dsp:sp>
    <dsp:sp modelId="{3615E699-B460-40BD-B5CB-23D9B4549A51}">
      <dsp:nvSpPr>
        <dsp:cNvPr id="0" name=""/>
        <dsp:cNvSpPr/>
      </dsp:nvSpPr>
      <dsp:spPr>
        <a:xfrm>
          <a:off x="304808" y="1038160"/>
          <a:ext cx="2128242" cy="6668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t>Explan Code (</a:t>
          </a:r>
          <a:r>
            <a:rPr lang="en-US" sz="1800" kern="1200" dirty="0" err="1"/>
            <a:t>ie</a:t>
          </a:r>
          <a:r>
            <a:rPr lang="en-US" sz="1800" kern="1200" dirty="0"/>
            <a:t>. AU)</a:t>
          </a:r>
        </a:p>
      </dsp:txBody>
      <dsp:txXfrm>
        <a:off x="324340" y="1057692"/>
        <a:ext cx="2089178" cy="627813"/>
      </dsp:txXfrm>
    </dsp:sp>
    <dsp:sp modelId="{B7411560-18CF-4168-89D2-3C135C81B03B}">
      <dsp:nvSpPr>
        <dsp:cNvPr id="0" name=""/>
        <dsp:cNvSpPr/>
      </dsp:nvSpPr>
      <dsp:spPr>
        <a:xfrm>
          <a:off x="267053" y="1788106"/>
          <a:ext cx="2128242" cy="6668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t>Add attachment</a:t>
          </a:r>
        </a:p>
      </dsp:txBody>
      <dsp:txXfrm>
        <a:off x="286585" y="1807638"/>
        <a:ext cx="2089178" cy="627813"/>
      </dsp:txXfrm>
    </dsp:sp>
    <dsp:sp modelId="{42BEE498-3BE7-4E4A-AD8B-6B690A238467}">
      <dsp:nvSpPr>
        <dsp:cNvPr id="0" name=""/>
        <dsp:cNvSpPr/>
      </dsp:nvSpPr>
      <dsp:spPr>
        <a:xfrm>
          <a:off x="267053" y="2557580"/>
          <a:ext cx="2128242" cy="6668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t>Add a note</a:t>
          </a:r>
        </a:p>
      </dsp:txBody>
      <dsp:txXfrm>
        <a:off x="286585" y="2577112"/>
        <a:ext cx="2089178" cy="627813"/>
      </dsp:txXfrm>
    </dsp:sp>
    <dsp:sp modelId="{1AABDB29-EE10-48D1-800C-B3A8146E97B6}">
      <dsp:nvSpPr>
        <dsp:cNvPr id="0" name=""/>
        <dsp:cNvSpPr/>
      </dsp:nvSpPr>
      <dsp:spPr>
        <a:xfrm>
          <a:off x="2860848" y="0"/>
          <a:ext cx="2660302" cy="33944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Recovery of a</a:t>
          </a:r>
          <a:r>
            <a:rPr lang="en-US" sz="2800" b="1" u="sng" kern="1200" dirty="0"/>
            <a:t> Paid </a:t>
          </a:r>
          <a:r>
            <a:rPr lang="en-US" sz="2800" kern="1200" dirty="0"/>
            <a:t>Claim</a:t>
          </a:r>
        </a:p>
      </dsp:txBody>
      <dsp:txXfrm>
        <a:off x="2860848" y="0"/>
        <a:ext cx="2660302" cy="1018341"/>
      </dsp:txXfrm>
    </dsp:sp>
    <dsp:sp modelId="{3D99C971-65DD-4348-8DD1-F1F8849F3CA8}">
      <dsp:nvSpPr>
        <dsp:cNvPr id="0" name=""/>
        <dsp:cNvSpPr/>
      </dsp:nvSpPr>
      <dsp:spPr>
        <a:xfrm>
          <a:off x="3126878" y="1018631"/>
          <a:ext cx="2128242" cy="6668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t>Billed in Error</a:t>
          </a:r>
        </a:p>
      </dsp:txBody>
      <dsp:txXfrm>
        <a:off x="3146410" y="1038163"/>
        <a:ext cx="2089178" cy="627813"/>
      </dsp:txXfrm>
    </dsp:sp>
    <dsp:sp modelId="{51AFB8EB-4F6C-42D6-9E16-6AC0271DD666}">
      <dsp:nvSpPr>
        <dsp:cNvPr id="0" name=""/>
        <dsp:cNvSpPr/>
      </dsp:nvSpPr>
      <dsp:spPr>
        <a:xfrm>
          <a:off x="3126878" y="1788106"/>
          <a:ext cx="2128242" cy="6668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t>Rejects the claim</a:t>
          </a:r>
        </a:p>
      </dsp:txBody>
      <dsp:txXfrm>
        <a:off x="3146410" y="1807638"/>
        <a:ext cx="2089178" cy="627813"/>
      </dsp:txXfrm>
    </dsp:sp>
    <dsp:sp modelId="{4F53BCA4-E88E-4EE8-89DD-F9A3F3F6405B}">
      <dsp:nvSpPr>
        <dsp:cNvPr id="0" name=""/>
        <dsp:cNvSpPr/>
      </dsp:nvSpPr>
      <dsp:spPr>
        <a:xfrm>
          <a:off x="3126878" y="2557580"/>
          <a:ext cx="2128242" cy="6668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b="1" u="sng" kern="1200" dirty="0"/>
            <a:t>NOTE</a:t>
          </a:r>
          <a:r>
            <a:rPr lang="en-US" sz="1800" kern="1200" dirty="0"/>
            <a:t>:  Can’t recover a rejected claim.</a:t>
          </a:r>
        </a:p>
      </dsp:txBody>
      <dsp:txXfrm>
        <a:off x="3146410" y="2577112"/>
        <a:ext cx="2089178" cy="627813"/>
      </dsp:txXfrm>
    </dsp:sp>
    <dsp:sp modelId="{820D982F-0A54-4B71-9064-378339B5999C}">
      <dsp:nvSpPr>
        <dsp:cNvPr id="0" name=""/>
        <dsp:cNvSpPr/>
      </dsp:nvSpPr>
      <dsp:spPr>
        <a:xfrm>
          <a:off x="5720674" y="0"/>
          <a:ext cx="2660302" cy="33944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Status of a Claim</a:t>
          </a:r>
        </a:p>
      </dsp:txBody>
      <dsp:txXfrm>
        <a:off x="5720674" y="0"/>
        <a:ext cx="2660302" cy="1018341"/>
      </dsp:txXfrm>
    </dsp:sp>
    <dsp:sp modelId="{BF2D4085-31FD-45F2-8EAD-05C4D367FBF9}">
      <dsp:nvSpPr>
        <dsp:cNvPr id="0" name=""/>
        <dsp:cNvSpPr/>
      </dsp:nvSpPr>
      <dsp:spPr>
        <a:xfrm>
          <a:off x="5986704" y="1018341"/>
          <a:ext cx="2128242" cy="22064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t>Determine the status of a claim</a:t>
          </a:r>
        </a:p>
      </dsp:txBody>
      <dsp:txXfrm>
        <a:off x="6049038" y="1080675"/>
        <a:ext cx="2003574" cy="20817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3D50B-1DE1-4B58-96AD-9DF551477E05}">
      <dsp:nvSpPr>
        <dsp:cNvPr id="0" name=""/>
        <dsp:cNvSpPr/>
      </dsp:nvSpPr>
      <dsp:spPr>
        <a:xfrm rot="5400000">
          <a:off x="4802266" y="-2207258"/>
          <a:ext cx="875137" cy="551175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Use exact date of submission</a:t>
          </a:r>
        </a:p>
      </dsp:txBody>
      <dsp:txXfrm rot="-5400000">
        <a:off x="2483959" y="153770"/>
        <a:ext cx="5469032" cy="789695"/>
      </dsp:txXfrm>
    </dsp:sp>
    <dsp:sp modelId="{51A53377-44A5-46B2-88CB-345C0A5DE80C}">
      <dsp:nvSpPr>
        <dsp:cNvPr id="0" name=""/>
        <dsp:cNvSpPr/>
      </dsp:nvSpPr>
      <dsp:spPr>
        <a:xfrm>
          <a:off x="114" y="1657"/>
          <a:ext cx="2483844" cy="10939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Submitted AFTER Feb 13</a:t>
          </a:r>
        </a:p>
      </dsp:txBody>
      <dsp:txXfrm>
        <a:off x="53515" y="55058"/>
        <a:ext cx="2377042" cy="987119"/>
      </dsp:txXfrm>
    </dsp:sp>
    <dsp:sp modelId="{5E8A44BB-E03E-4D53-9339-438379E3941C}">
      <dsp:nvSpPr>
        <dsp:cNvPr id="0" name=""/>
        <dsp:cNvSpPr/>
      </dsp:nvSpPr>
      <dsp:spPr>
        <a:xfrm rot="5400000">
          <a:off x="4810731" y="-1049864"/>
          <a:ext cx="875137" cy="549420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Use February 13, 2024</a:t>
          </a:r>
        </a:p>
      </dsp:txBody>
      <dsp:txXfrm rot="-5400000">
        <a:off x="2501200" y="1302388"/>
        <a:ext cx="5451480" cy="789695"/>
      </dsp:txXfrm>
    </dsp:sp>
    <dsp:sp modelId="{97833980-220D-41BE-91D2-196A4C8B9BD6}">
      <dsp:nvSpPr>
        <dsp:cNvPr id="0" name=""/>
        <dsp:cNvSpPr/>
      </dsp:nvSpPr>
      <dsp:spPr>
        <a:xfrm>
          <a:off x="114" y="1143000"/>
          <a:ext cx="2501085" cy="10939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Backlogged Claims Not Processed</a:t>
          </a:r>
        </a:p>
      </dsp:txBody>
      <dsp:txXfrm>
        <a:off x="53515" y="1196401"/>
        <a:ext cx="2394283" cy="987119"/>
      </dsp:txXfrm>
    </dsp:sp>
    <dsp:sp modelId="{8C98EBDA-2925-467F-9DF7-C4D089F5F444}">
      <dsp:nvSpPr>
        <dsp:cNvPr id="0" name=""/>
        <dsp:cNvSpPr/>
      </dsp:nvSpPr>
      <dsp:spPr>
        <a:xfrm rot="5400000">
          <a:off x="4804869" y="87406"/>
          <a:ext cx="875137" cy="551689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Use the payment run date of when your claim was submitted.</a:t>
          </a:r>
        </a:p>
        <a:p>
          <a:pPr marL="171450" lvl="1" indent="-171450" algn="l" defTabSz="711200">
            <a:lnSpc>
              <a:spcPct val="90000"/>
            </a:lnSpc>
            <a:spcBef>
              <a:spcPct val="0"/>
            </a:spcBef>
            <a:spcAft>
              <a:spcPct val="15000"/>
            </a:spcAft>
            <a:buChar char="•"/>
          </a:pPr>
          <a:r>
            <a:rPr lang="en-US" sz="1600" kern="1200" dirty="0"/>
            <a:t>For Example:  Submitted on November 14, 2023 (run </a:t>
          </a:r>
          <a:r>
            <a:rPr lang="en-US" sz="1600" kern="1200" dirty="0" err="1"/>
            <a:t>qh</a:t>
          </a:r>
          <a:r>
            <a:rPr lang="en-US" sz="1600" kern="1200" dirty="0"/>
            <a:t>), use November 14, 2023, as the submission date</a:t>
          </a:r>
        </a:p>
      </dsp:txBody>
      <dsp:txXfrm rot="-5400000">
        <a:off x="2483991" y="2451006"/>
        <a:ext cx="5474174" cy="789695"/>
      </dsp:txXfrm>
    </dsp:sp>
    <dsp:sp modelId="{2A3C53BC-9EB1-4238-A511-FFD16CED73DB}">
      <dsp:nvSpPr>
        <dsp:cNvPr id="0" name=""/>
        <dsp:cNvSpPr/>
      </dsp:nvSpPr>
      <dsp:spPr>
        <a:xfrm>
          <a:off x="114" y="2298892"/>
          <a:ext cx="2483876" cy="10939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Claims Processed in Old System</a:t>
          </a:r>
        </a:p>
      </dsp:txBody>
      <dsp:txXfrm>
        <a:off x="53515" y="2352293"/>
        <a:ext cx="2377074" cy="98711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B8E99A-7B00-4956-A632-B52DC1251351}" type="datetimeFigureOut">
              <a:rPr lang="en-US" smtClean="0"/>
              <a:t>3/20/2024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E3A3AF-E50B-4FF5-9A47-12D4D6B4E6FD}" type="slidenum">
              <a:rPr lang="en-US" smtClean="0"/>
              <a:t>‹#›</a:t>
            </a:fld>
            <a:endParaRPr lang="en-US"/>
          </a:p>
        </p:txBody>
      </p:sp>
    </p:spTree>
    <p:extLst>
      <p:ext uri="{BB962C8B-B14F-4D97-AF65-F5344CB8AC3E}">
        <p14:creationId xmlns:p14="http://schemas.microsoft.com/office/powerpoint/2010/main" val="2692768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E3A3AF-E50B-4FF5-9A47-12D4D6B4E6FD}" type="slidenum">
              <a:rPr lang="en-US" smtClean="0"/>
              <a:t>1</a:t>
            </a:fld>
            <a:endParaRPr lang="en-US"/>
          </a:p>
        </p:txBody>
      </p:sp>
    </p:spTree>
    <p:extLst>
      <p:ext uri="{BB962C8B-B14F-4D97-AF65-F5344CB8AC3E}">
        <p14:creationId xmlns:p14="http://schemas.microsoft.com/office/powerpoint/2010/main" val="1756074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E3A3AF-E50B-4FF5-9A47-12D4D6B4E6FD}" type="slidenum">
              <a:rPr lang="en-US" smtClean="0"/>
              <a:t>11</a:t>
            </a:fld>
            <a:endParaRPr lang="en-US"/>
          </a:p>
        </p:txBody>
      </p:sp>
    </p:spTree>
    <p:extLst>
      <p:ext uri="{BB962C8B-B14F-4D97-AF65-F5344CB8AC3E}">
        <p14:creationId xmlns:p14="http://schemas.microsoft.com/office/powerpoint/2010/main" val="2883651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Customer Portal – Daily Return File</a:t>
            </a:r>
          </a:p>
          <a:p>
            <a:r>
              <a:rPr lang="en-US" dirty="0"/>
              <a:t>How to read the Daily Return File</a:t>
            </a:r>
          </a:p>
          <a:p>
            <a:r>
              <a:rPr lang="en-US" dirty="0"/>
              <a:t>Prof Corp Indicator</a:t>
            </a:r>
          </a:p>
          <a:p>
            <a:r>
              <a:rPr lang="en-US" dirty="0"/>
              <a:t>Query a claim based off the Explan Code</a:t>
            </a:r>
          </a:p>
        </p:txBody>
      </p:sp>
      <p:sp>
        <p:nvSpPr>
          <p:cNvPr id="4" name="Slide Number Placeholder 3"/>
          <p:cNvSpPr>
            <a:spLocks noGrp="1"/>
          </p:cNvSpPr>
          <p:nvPr>
            <p:ph type="sldNum" sz="quarter" idx="5"/>
          </p:nvPr>
        </p:nvSpPr>
        <p:spPr/>
        <p:txBody>
          <a:bodyPr/>
          <a:lstStyle/>
          <a:p>
            <a:fld id="{C7E3A3AF-E50B-4FF5-9A47-12D4D6B4E6FD}" type="slidenum">
              <a:rPr lang="en-US" smtClean="0"/>
              <a:t>12</a:t>
            </a:fld>
            <a:endParaRPr lang="en-US"/>
          </a:p>
        </p:txBody>
      </p:sp>
    </p:spTree>
    <p:extLst>
      <p:ext uri="{BB962C8B-B14F-4D97-AF65-F5344CB8AC3E}">
        <p14:creationId xmlns:p14="http://schemas.microsoft.com/office/powerpoint/2010/main" val="2705920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E3A3AF-E50B-4FF5-9A47-12D4D6B4E6FD}" type="slidenum">
              <a:rPr lang="en-US" smtClean="0"/>
              <a:t>13</a:t>
            </a:fld>
            <a:endParaRPr lang="en-US"/>
          </a:p>
        </p:txBody>
      </p:sp>
    </p:spTree>
    <p:extLst>
      <p:ext uri="{BB962C8B-B14F-4D97-AF65-F5344CB8AC3E}">
        <p14:creationId xmlns:p14="http://schemas.microsoft.com/office/powerpoint/2010/main" val="1259544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2882964 = Fee Submitted</a:t>
            </a:r>
          </a:p>
          <a:p>
            <a:r>
              <a:rPr lang="en-US" dirty="0"/>
              <a:t>2756834 = Fee Approved</a:t>
            </a:r>
          </a:p>
          <a:p>
            <a:r>
              <a:rPr lang="en-US" dirty="0"/>
              <a:t>69435 = Premiums</a:t>
            </a:r>
          </a:p>
          <a:p>
            <a:r>
              <a:rPr lang="en-US" dirty="0"/>
              <a:t>2826269 = Total paid = Fee Approved + Premiums</a:t>
            </a:r>
          </a:p>
        </p:txBody>
      </p:sp>
      <p:sp>
        <p:nvSpPr>
          <p:cNvPr id="4" name="Slide Number Placeholder 3"/>
          <p:cNvSpPr>
            <a:spLocks noGrp="1"/>
          </p:cNvSpPr>
          <p:nvPr>
            <p:ph type="sldNum" sz="quarter" idx="5"/>
          </p:nvPr>
        </p:nvSpPr>
        <p:spPr/>
        <p:txBody>
          <a:bodyPr/>
          <a:lstStyle/>
          <a:p>
            <a:fld id="{C7E3A3AF-E50B-4FF5-9A47-12D4D6B4E6FD}" type="slidenum">
              <a:rPr lang="en-US" smtClean="0"/>
              <a:t>14</a:t>
            </a:fld>
            <a:endParaRPr lang="en-US"/>
          </a:p>
        </p:txBody>
      </p:sp>
    </p:spTree>
    <p:extLst>
      <p:ext uri="{BB962C8B-B14F-4D97-AF65-F5344CB8AC3E}">
        <p14:creationId xmlns:p14="http://schemas.microsoft.com/office/powerpoint/2010/main" val="4061885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Customer Portal – Query Claims – Demo</a:t>
            </a:r>
          </a:p>
          <a:p>
            <a:endParaRPr lang="en-US" dirty="0"/>
          </a:p>
          <a:p>
            <a:r>
              <a:rPr lang="en-US" dirty="0"/>
              <a:t>Rejected – requires changes/updates to claim data – fix in software and resubmit</a:t>
            </a:r>
          </a:p>
          <a:p>
            <a:r>
              <a:rPr lang="en-US" dirty="0"/>
              <a:t>Rejected – requires attachment, notes or additional information - query</a:t>
            </a:r>
          </a:p>
          <a:p>
            <a:endParaRPr lang="en-US" dirty="0"/>
          </a:p>
        </p:txBody>
      </p:sp>
      <p:sp>
        <p:nvSpPr>
          <p:cNvPr id="4" name="Slide Number Placeholder 3"/>
          <p:cNvSpPr>
            <a:spLocks noGrp="1"/>
          </p:cNvSpPr>
          <p:nvPr>
            <p:ph type="sldNum" sz="quarter" idx="5"/>
          </p:nvPr>
        </p:nvSpPr>
        <p:spPr/>
        <p:txBody>
          <a:bodyPr/>
          <a:lstStyle/>
          <a:p>
            <a:fld id="{C7E3A3AF-E50B-4FF5-9A47-12D4D6B4E6FD}" type="slidenum">
              <a:rPr lang="en-US" smtClean="0"/>
              <a:t>15</a:t>
            </a:fld>
            <a:endParaRPr lang="en-US"/>
          </a:p>
        </p:txBody>
      </p:sp>
    </p:spTree>
    <p:extLst>
      <p:ext uri="{BB962C8B-B14F-4D97-AF65-F5344CB8AC3E}">
        <p14:creationId xmlns:p14="http://schemas.microsoft.com/office/powerpoint/2010/main" val="1082178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E3A3AF-E50B-4FF5-9A47-12D4D6B4E6FD}" type="slidenum">
              <a:rPr lang="en-US" smtClean="0"/>
              <a:t>17</a:t>
            </a:fld>
            <a:endParaRPr lang="en-US"/>
          </a:p>
        </p:txBody>
      </p:sp>
    </p:spTree>
    <p:extLst>
      <p:ext uri="{BB962C8B-B14F-4D97-AF65-F5344CB8AC3E}">
        <p14:creationId xmlns:p14="http://schemas.microsoft.com/office/powerpoint/2010/main" val="3479900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ct val="20000"/>
              </a:spcBef>
              <a:buFont typeface="Arial" pitchFamily="34" charset="0"/>
              <a:buChar char="–"/>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Did you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reconcile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using your Bi-Weekly return file. View paid, pended and rejected. </a:t>
            </a:r>
          </a:p>
          <a:p>
            <a:pPr marL="285750" indent="-285750">
              <a:spcBef>
                <a:spcPct val="20000"/>
              </a:spcBef>
              <a:buFont typeface="Arial" pitchFamily="34" charset="0"/>
              <a:buChar char="–"/>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If the line item does not have a paid amount or Explan Code it means it is pended.</a:t>
            </a:r>
          </a:p>
          <a:p>
            <a:pPr marL="285750" indent="-285750">
              <a:spcBef>
                <a:spcPct val="20000"/>
              </a:spcBef>
              <a:buFont typeface="Arial" pitchFamily="34" charset="0"/>
              <a:buChar char="–"/>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Claims paid at different amounts (higher/lower) </a:t>
            </a:r>
            <a:r>
              <a:rPr kumimoji="0" lang="en-US" sz="1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ie</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75%.</a:t>
            </a:r>
          </a:p>
          <a:p>
            <a:pPr marL="285750" indent="-285750">
              <a:spcBef>
                <a:spcPct val="20000"/>
              </a:spcBef>
              <a:buFont typeface="Arial" pitchFamily="34" charset="0"/>
              <a:buChar char="–"/>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Claims submitted may have pended for manual review</a:t>
            </a:r>
          </a:p>
          <a:p>
            <a:pPr marL="285750" indent="-285750">
              <a:spcBef>
                <a:spcPct val="20000"/>
              </a:spcBef>
              <a:buFont typeface="Arial" pitchFamily="34" charset="0"/>
              <a:buChar char="–"/>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Claims rejected</a:t>
            </a:r>
          </a:p>
          <a:p>
            <a:pPr marL="285750" indent="-285750">
              <a:spcBef>
                <a:spcPct val="20000"/>
              </a:spcBef>
              <a:buFont typeface="Arial" pitchFamily="34" charset="0"/>
              <a:buChar char="–"/>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Claims pay with a premium</a:t>
            </a:r>
          </a:p>
        </p:txBody>
      </p:sp>
      <p:sp>
        <p:nvSpPr>
          <p:cNvPr id="4" name="Slide Number Placeholder 3"/>
          <p:cNvSpPr>
            <a:spLocks noGrp="1"/>
          </p:cNvSpPr>
          <p:nvPr>
            <p:ph type="sldNum" sz="quarter" idx="5"/>
          </p:nvPr>
        </p:nvSpPr>
        <p:spPr/>
        <p:txBody>
          <a:bodyPr/>
          <a:lstStyle/>
          <a:p>
            <a:fld id="{C7E3A3AF-E50B-4FF5-9A47-12D4D6B4E6FD}" type="slidenum">
              <a:rPr lang="en-US" smtClean="0"/>
              <a:t>18</a:t>
            </a:fld>
            <a:endParaRPr lang="en-US"/>
          </a:p>
        </p:txBody>
      </p:sp>
    </p:spTree>
    <p:extLst>
      <p:ext uri="{BB962C8B-B14F-4D97-AF65-F5344CB8AC3E}">
        <p14:creationId xmlns:p14="http://schemas.microsoft.com/office/powerpoint/2010/main" val="3754352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20000"/>
              </a:spcBef>
              <a:buFont typeface="Arial" pitchFamily="34" charset="0"/>
              <a:buNone/>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After checking on these items, all else fails, then call 1-800-605-2965 to log the issue.</a:t>
            </a:r>
          </a:p>
          <a:p>
            <a:pPr marL="0" indent="0">
              <a:spcBef>
                <a:spcPct val="20000"/>
              </a:spcBef>
              <a:buFont typeface="Arial" pitchFamily="34" charset="0"/>
              <a:buNone/>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Must do your due diligence.</a:t>
            </a:r>
          </a:p>
        </p:txBody>
      </p:sp>
      <p:sp>
        <p:nvSpPr>
          <p:cNvPr id="4" name="Slide Number Placeholder 3"/>
          <p:cNvSpPr>
            <a:spLocks noGrp="1"/>
          </p:cNvSpPr>
          <p:nvPr>
            <p:ph type="sldNum" sz="quarter" idx="5"/>
          </p:nvPr>
        </p:nvSpPr>
        <p:spPr/>
        <p:txBody>
          <a:bodyPr/>
          <a:lstStyle/>
          <a:p>
            <a:fld id="{C7E3A3AF-E50B-4FF5-9A47-12D4D6B4E6FD}" type="slidenum">
              <a:rPr lang="en-US" smtClean="0"/>
              <a:t>19</a:t>
            </a:fld>
            <a:endParaRPr lang="en-US"/>
          </a:p>
        </p:txBody>
      </p:sp>
    </p:spTree>
    <p:extLst>
      <p:ext uri="{BB962C8B-B14F-4D97-AF65-F5344CB8AC3E}">
        <p14:creationId xmlns:p14="http://schemas.microsoft.com/office/powerpoint/2010/main" val="4286323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20000"/>
              </a:spcBef>
              <a:buFont typeface="Arial" pitchFamily="34" charset="0"/>
              <a:buNone/>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 this scenario, we are waiting for all the necessary physicians to submit their claims.  Once all are submitted our Claims Analysts will review the entire history for that HSN and pay or reject the claim accordingly.  No action is required on your part at this time.</a:t>
            </a:r>
          </a:p>
        </p:txBody>
      </p:sp>
      <p:sp>
        <p:nvSpPr>
          <p:cNvPr id="4" name="Slide Number Placeholder 3"/>
          <p:cNvSpPr>
            <a:spLocks noGrp="1"/>
          </p:cNvSpPr>
          <p:nvPr>
            <p:ph type="sldNum" sz="quarter" idx="5"/>
          </p:nvPr>
        </p:nvSpPr>
        <p:spPr/>
        <p:txBody>
          <a:bodyPr/>
          <a:lstStyle/>
          <a:p>
            <a:fld id="{C7E3A3AF-E50B-4FF5-9A47-12D4D6B4E6FD}" type="slidenum">
              <a:rPr lang="en-US" smtClean="0"/>
              <a:t>20</a:t>
            </a:fld>
            <a:endParaRPr lang="en-US"/>
          </a:p>
        </p:txBody>
      </p:sp>
    </p:spTree>
    <p:extLst>
      <p:ext uri="{BB962C8B-B14F-4D97-AF65-F5344CB8AC3E}">
        <p14:creationId xmlns:p14="http://schemas.microsoft.com/office/powerpoint/2010/main" val="574390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20000"/>
              </a:spcBef>
              <a:buFont typeface="Arial" pitchFamily="34" charset="0"/>
              <a:buNone/>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5"/>
          </p:nvPr>
        </p:nvSpPr>
        <p:spPr/>
        <p:txBody>
          <a:bodyPr/>
          <a:lstStyle/>
          <a:p>
            <a:fld id="{C7E3A3AF-E50B-4FF5-9A47-12D4D6B4E6FD}" type="slidenum">
              <a:rPr lang="en-US" smtClean="0"/>
              <a:t>21</a:t>
            </a:fld>
            <a:endParaRPr lang="en-US"/>
          </a:p>
        </p:txBody>
      </p:sp>
    </p:spTree>
    <p:extLst>
      <p:ext uri="{BB962C8B-B14F-4D97-AF65-F5344CB8AC3E}">
        <p14:creationId xmlns:p14="http://schemas.microsoft.com/office/powerpoint/2010/main" val="3022469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a:p>
        </p:txBody>
      </p:sp>
      <p:sp>
        <p:nvSpPr>
          <p:cNvPr id="4" name="Slide Number Placeholder 3"/>
          <p:cNvSpPr>
            <a:spLocks noGrp="1"/>
          </p:cNvSpPr>
          <p:nvPr>
            <p:ph type="sldNum" sz="quarter" idx="10"/>
          </p:nvPr>
        </p:nvSpPr>
        <p:spPr/>
        <p:txBody>
          <a:bodyPr/>
          <a:lstStyle/>
          <a:p>
            <a:fld id="{C7E3A3AF-E50B-4FF5-9A47-12D4D6B4E6FD}" type="slidenum">
              <a:rPr lang="en-US" smtClean="0"/>
              <a:t>2</a:t>
            </a:fld>
            <a:endParaRPr lang="en-US"/>
          </a:p>
        </p:txBody>
      </p:sp>
    </p:spTree>
    <p:extLst>
      <p:ext uri="{BB962C8B-B14F-4D97-AF65-F5344CB8AC3E}">
        <p14:creationId xmlns:p14="http://schemas.microsoft.com/office/powerpoint/2010/main" val="800751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**Watch the major portion thereof**</a:t>
            </a:r>
          </a:p>
          <a:p>
            <a:r>
              <a:rPr lang="en-US" sz="1200" dirty="0">
                <a:solidFill>
                  <a:schemeClr val="tx1"/>
                </a:solidFill>
              </a:rPr>
              <a:t>Refer to your Payment Schedule - some codes are 15, 30, 45, 60 mins.</a:t>
            </a:r>
          </a:p>
        </p:txBody>
      </p:sp>
      <p:sp>
        <p:nvSpPr>
          <p:cNvPr id="4" name="Slide Number Placeholder 3"/>
          <p:cNvSpPr>
            <a:spLocks noGrp="1"/>
          </p:cNvSpPr>
          <p:nvPr>
            <p:ph type="sldNum" sz="quarter" idx="5"/>
          </p:nvPr>
        </p:nvSpPr>
        <p:spPr/>
        <p:txBody>
          <a:bodyPr/>
          <a:lstStyle/>
          <a:p>
            <a:fld id="{C7E3A3AF-E50B-4FF5-9A47-12D4D6B4E6FD}" type="slidenum">
              <a:rPr lang="en-US" smtClean="0"/>
              <a:t>22</a:t>
            </a:fld>
            <a:endParaRPr lang="en-US"/>
          </a:p>
        </p:txBody>
      </p:sp>
    </p:spTree>
    <p:extLst>
      <p:ext uri="{BB962C8B-B14F-4D97-AF65-F5344CB8AC3E}">
        <p14:creationId xmlns:p14="http://schemas.microsoft.com/office/powerpoint/2010/main" val="597891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Update the claim data in your software and re-submit the claim in your next batch submission.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The first name must be "ER Coverage", not Kipling, Hospital, or </a:t>
            </a:r>
            <a:r>
              <a:rPr lang="en-US" b="0" i="0" dirty="0" err="1">
                <a:effectLst/>
                <a:latin typeface="Segoe UI" panose="020B0502040204020203" pitchFamily="34" charset="0"/>
              </a:rPr>
              <a:t>Emerg</a:t>
            </a:r>
            <a:endParaRPr lang="en-US" b="0" i="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C7E3A3AF-E50B-4FF5-9A47-12D4D6B4E6FD}" type="slidenum">
              <a:rPr lang="en-US" smtClean="0"/>
              <a:t>23</a:t>
            </a:fld>
            <a:endParaRPr lang="en-US"/>
          </a:p>
        </p:txBody>
      </p:sp>
    </p:spTree>
    <p:extLst>
      <p:ext uri="{BB962C8B-B14F-4D97-AF65-F5344CB8AC3E}">
        <p14:creationId xmlns:p14="http://schemas.microsoft.com/office/powerpoint/2010/main" val="3532078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Submitting an identical claim will always result in a duplicate.</a:t>
            </a:r>
          </a:p>
          <a:p>
            <a:endParaRPr lang="en-US" sz="1200" dirty="0">
              <a:solidFill>
                <a:schemeClr val="tx1"/>
              </a:solidFill>
            </a:endParaRPr>
          </a:p>
        </p:txBody>
      </p:sp>
      <p:sp>
        <p:nvSpPr>
          <p:cNvPr id="4" name="Slide Number Placeholder 3"/>
          <p:cNvSpPr>
            <a:spLocks noGrp="1"/>
          </p:cNvSpPr>
          <p:nvPr>
            <p:ph type="sldNum" sz="quarter" idx="5"/>
          </p:nvPr>
        </p:nvSpPr>
        <p:spPr/>
        <p:txBody>
          <a:bodyPr/>
          <a:lstStyle/>
          <a:p>
            <a:fld id="{C7E3A3AF-E50B-4FF5-9A47-12D4D6B4E6FD}" type="slidenum">
              <a:rPr lang="en-US" smtClean="0"/>
              <a:t>24</a:t>
            </a:fld>
            <a:endParaRPr lang="en-US"/>
          </a:p>
        </p:txBody>
      </p:sp>
    </p:spTree>
    <p:extLst>
      <p:ext uri="{BB962C8B-B14F-4D97-AF65-F5344CB8AC3E}">
        <p14:creationId xmlns:p14="http://schemas.microsoft.com/office/powerpoint/2010/main" val="1350871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tx1"/>
              </a:solidFill>
            </a:endParaRPr>
          </a:p>
        </p:txBody>
      </p:sp>
      <p:sp>
        <p:nvSpPr>
          <p:cNvPr id="4" name="Slide Number Placeholder 3"/>
          <p:cNvSpPr>
            <a:spLocks noGrp="1"/>
          </p:cNvSpPr>
          <p:nvPr>
            <p:ph type="sldNum" sz="quarter" idx="5"/>
          </p:nvPr>
        </p:nvSpPr>
        <p:spPr/>
        <p:txBody>
          <a:bodyPr/>
          <a:lstStyle/>
          <a:p>
            <a:fld id="{C7E3A3AF-E50B-4FF5-9A47-12D4D6B4E6FD}" type="slidenum">
              <a:rPr lang="en-US" smtClean="0"/>
              <a:t>25</a:t>
            </a:fld>
            <a:endParaRPr lang="en-US"/>
          </a:p>
        </p:txBody>
      </p:sp>
    </p:spTree>
    <p:extLst>
      <p:ext uri="{BB962C8B-B14F-4D97-AF65-F5344CB8AC3E}">
        <p14:creationId xmlns:p14="http://schemas.microsoft.com/office/powerpoint/2010/main" val="292368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Update the claim in your software and re-submit the claim in your next batch submission.</a:t>
            </a:r>
          </a:p>
          <a:p>
            <a:endParaRPr lang="en-US" sz="1200" dirty="0">
              <a:solidFill>
                <a:schemeClr val="tx1"/>
              </a:solidFill>
            </a:endParaRPr>
          </a:p>
        </p:txBody>
      </p:sp>
      <p:sp>
        <p:nvSpPr>
          <p:cNvPr id="4" name="Slide Number Placeholder 3"/>
          <p:cNvSpPr>
            <a:spLocks noGrp="1"/>
          </p:cNvSpPr>
          <p:nvPr>
            <p:ph type="sldNum" sz="quarter" idx="5"/>
          </p:nvPr>
        </p:nvSpPr>
        <p:spPr/>
        <p:txBody>
          <a:bodyPr/>
          <a:lstStyle/>
          <a:p>
            <a:fld id="{C7E3A3AF-E50B-4FF5-9A47-12D4D6B4E6FD}" type="slidenum">
              <a:rPr lang="en-US" smtClean="0"/>
              <a:t>26</a:t>
            </a:fld>
            <a:endParaRPr lang="en-US"/>
          </a:p>
        </p:txBody>
      </p:sp>
    </p:spTree>
    <p:extLst>
      <p:ext uri="{BB962C8B-B14F-4D97-AF65-F5344CB8AC3E}">
        <p14:creationId xmlns:p14="http://schemas.microsoft.com/office/powerpoint/2010/main" val="1854492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We have received several tickets regarding explan codes between ZA-ZY.  As mentioned already, reading the description of the explan codes is critical as the description details what the issue is.</a:t>
            </a:r>
          </a:p>
          <a:p>
            <a:endParaRPr lang="en-US" sz="1200" dirty="0">
              <a:solidFill>
                <a:schemeClr val="tx1"/>
              </a:solidFill>
            </a:endParaRPr>
          </a:p>
        </p:txBody>
      </p:sp>
      <p:sp>
        <p:nvSpPr>
          <p:cNvPr id="4" name="Slide Number Placeholder 3"/>
          <p:cNvSpPr>
            <a:spLocks noGrp="1"/>
          </p:cNvSpPr>
          <p:nvPr>
            <p:ph type="sldNum" sz="quarter" idx="5"/>
          </p:nvPr>
        </p:nvSpPr>
        <p:spPr/>
        <p:txBody>
          <a:bodyPr/>
          <a:lstStyle/>
          <a:p>
            <a:fld id="{C7E3A3AF-E50B-4FF5-9A47-12D4D6B4E6FD}" type="slidenum">
              <a:rPr lang="en-US" smtClean="0"/>
              <a:t>27</a:t>
            </a:fld>
            <a:endParaRPr lang="en-US"/>
          </a:p>
        </p:txBody>
      </p:sp>
    </p:spTree>
    <p:extLst>
      <p:ext uri="{BB962C8B-B14F-4D97-AF65-F5344CB8AC3E}">
        <p14:creationId xmlns:p14="http://schemas.microsoft.com/office/powerpoint/2010/main" val="4900705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ZA - All patient information should be checked against PHRS – this is the source of truth.</a:t>
            </a:r>
          </a:p>
          <a:p>
            <a:r>
              <a:rPr lang="en-US" sz="1200" dirty="0">
                <a:solidFill>
                  <a:schemeClr val="tx1"/>
                </a:solidFill>
              </a:rPr>
              <a:t>ZC – Double-check the information keyed into the original claim to ensure all is correct.</a:t>
            </a:r>
          </a:p>
          <a:p>
            <a:endParaRPr lang="en-US" sz="1200" dirty="0">
              <a:solidFill>
                <a:schemeClr val="tx1"/>
              </a:solidFill>
            </a:endParaRPr>
          </a:p>
          <a:p>
            <a:r>
              <a:rPr lang="en-US" sz="1200" dirty="0">
                <a:solidFill>
                  <a:schemeClr val="tx1"/>
                </a:solidFill>
              </a:rPr>
              <a:t>Update the claim in your software and re-submit the claim in your next batch submission.</a:t>
            </a:r>
          </a:p>
        </p:txBody>
      </p:sp>
      <p:sp>
        <p:nvSpPr>
          <p:cNvPr id="4" name="Slide Number Placeholder 3"/>
          <p:cNvSpPr>
            <a:spLocks noGrp="1"/>
          </p:cNvSpPr>
          <p:nvPr>
            <p:ph type="sldNum" sz="quarter" idx="5"/>
          </p:nvPr>
        </p:nvSpPr>
        <p:spPr/>
        <p:txBody>
          <a:bodyPr/>
          <a:lstStyle/>
          <a:p>
            <a:fld id="{C7E3A3AF-E50B-4FF5-9A47-12D4D6B4E6FD}" type="slidenum">
              <a:rPr lang="en-US" smtClean="0"/>
              <a:t>28</a:t>
            </a:fld>
            <a:endParaRPr lang="en-US"/>
          </a:p>
        </p:txBody>
      </p:sp>
    </p:spTree>
    <p:extLst>
      <p:ext uri="{BB962C8B-B14F-4D97-AF65-F5344CB8AC3E}">
        <p14:creationId xmlns:p14="http://schemas.microsoft.com/office/powerpoint/2010/main" val="410485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ZF/ZL/ZS – All physicians on the claim, including referring practitioners, must be active physicians in MSB’s Physician Registry.  </a:t>
            </a:r>
          </a:p>
          <a:p>
            <a:endParaRPr lang="en-US" sz="1200" dirty="0">
              <a:solidFill>
                <a:schemeClr val="tx1"/>
              </a:solidFill>
            </a:endParaRPr>
          </a:p>
          <a:p>
            <a:r>
              <a:rPr lang="en-US" sz="1200" dirty="0">
                <a:solidFill>
                  <a:schemeClr val="tx1"/>
                </a:solidFill>
              </a:rPr>
              <a:t>Double-check the data entered. If an update is required, make the change to the claim in your software and re-submit the claim in your next batch submission.</a:t>
            </a:r>
          </a:p>
          <a:p>
            <a:endParaRPr lang="en-US" sz="1200" dirty="0">
              <a:solidFill>
                <a:schemeClr val="tx1"/>
              </a:solidFill>
            </a:endParaRPr>
          </a:p>
          <a:p>
            <a:r>
              <a:rPr lang="en-US" sz="1200" dirty="0">
                <a:solidFill>
                  <a:schemeClr val="tx1"/>
                </a:solidFill>
              </a:rPr>
              <a:t>If it is correct, contact 1-800-605-2965 to log the issue.</a:t>
            </a:r>
          </a:p>
        </p:txBody>
      </p:sp>
      <p:sp>
        <p:nvSpPr>
          <p:cNvPr id="4" name="Slide Number Placeholder 3"/>
          <p:cNvSpPr>
            <a:spLocks noGrp="1"/>
          </p:cNvSpPr>
          <p:nvPr>
            <p:ph type="sldNum" sz="quarter" idx="5"/>
          </p:nvPr>
        </p:nvSpPr>
        <p:spPr/>
        <p:txBody>
          <a:bodyPr/>
          <a:lstStyle/>
          <a:p>
            <a:fld id="{C7E3A3AF-E50B-4FF5-9A47-12D4D6B4E6FD}" type="slidenum">
              <a:rPr lang="en-US" smtClean="0"/>
              <a:t>29</a:t>
            </a:fld>
            <a:endParaRPr lang="en-US"/>
          </a:p>
        </p:txBody>
      </p:sp>
    </p:spTree>
    <p:extLst>
      <p:ext uri="{BB962C8B-B14F-4D97-AF65-F5344CB8AC3E}">
        <p14:creationId xmlns:p14="http://schemas.microsoft.com/office/powerpoint/2010/main" val="2325457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ZM – Only ICD9 diagnostic codes are accepted. Update the claim in your software and re-submit the claim in your next batch submission.</a:t>
            </a:r>
          </a:p>
          <a:p>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ZN - </a:t>
            </a:r>
            <a:r>
              <a:rPr lang="en-US" sz="1200" dirty="0">
                <a:solidFill>
                  <a:srgbClr val="000000"/>
                </a:solidFill>
                <a:latin typeface="Calibri" panose="020F0502020204030204" pitchFamily="34" charset="0"/>
              </a:rPr>
              <a:t>Submitted the same item we have rejected.  Refer to your original claim submission in Claims Query. Look at why original claim/items was rejected. Complete action required per explan code.  For example:  AU – attach docs to original claim.  JN – not a payable claim/no action required.</a:t>
            </a:r>
          </a:p>
        </p:txBody>
      </p:sp>
      <p:sp>
        <p:nvSpPr>
          <p:cNvPr id="4" name="Slide Number Placeholder 3"/>
          <p:cNvSpPr>
            <a:spLocks noGrp="1"/>
          </p:cNvSpPr>
          <p:nvPr>
            <p:ph type="sldNum" sz="quarter" idx="5"/>
          </p:nvPr>
        </p:nvSpPr>
        <p:spPr/>
        <p:txBody>
          <a:bodyPr/>
          <a:lstStyle/>
          <a:p>
            <a:fld id="{C7E3A3AF-E50B-4FF5-9A47-12D4D6B4E6FD}" type="slidenum">
              <a:rPr lang="en-US" smtClean="0"/>
              <a:t>30</a:t>
            </a:fld>
            <a:endParaRPr lang="en-US"/>
          </a:p>
        </p:txBody>
      </p:sp>
    </p:spTree>
    <p:extLst>
      <p:ext uri="{BB962C8B-B14F-4D97-AF65-F5344CB8AC3E}">
        <p14:creationId xmlns:p14="http://schemas.microsoft.com/office/powerpoint/2010/main" val="4310445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ZP –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Invalid Mode – if you’ve entered the mode correctly, </a:t>
            </a:r>
            <a:r>
              <a:rPr lang="en-US" sz="1200" dirty="0">
                <a:solidFill>
                  <a:schemeClr val="tx1"/>
                </a:solidFill>
              </a:rPr>
              <a:t>contact 1-800-605-2965 to log the issue.</a:t>
            </a:r>
            <a:endParaRPr lang="en-US" sz="12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OR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If it is a claim with alternate payments, for example a claim that includes both, Mode 0 &amp; 9 it will need to be entered as two separate claims (</a:t>
            </a:r>
            <a:r>
              <a:rPr lang="en-US" sz="1200" dirty="0" err="1"/>
              <a:t>ie</a:t>
            </a:r>
            <a:r>
              <a:rPr lang="en-US" sz="1200" dirty="0"/>
              <a:t>. Allied Health, SGI).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ZR - </a:t>
            </a:r>
            <a:r>
              <a:rPr lang="en-US" sz="1200" dirty="0"/>
              <a:t>LOS, SC or Time invalid for premium pmt.  For example, a non-prem LOS was entered when it should have been a premium LOS. </a:t>
            </a:r>
            <a:r>
              <a:rPr lang="en-US" sz="1200" dirty="0">
                <a:solidFill>
                  <a:schemeClr val="tx1"/>
                </a:solidFill>
              </a:rPr>
              <a:t>Update the claim in your software and re-submit the claim in your next batch submission.</a:t>
            </a:r>
          </a:p>
          <a:p>
            <a:endParaRPr lang="en-US" sz="1200" dirty="0">
              <a:solidFill>
                <a:schemeClr val="tx1"/>
              </a:solidFill>
            </a:endParaRPr>
          </a:p>
        </p:txBody>
      </p:sp>
      <p:sp>
        <p:nvSpPr>
          <p:cNvPr id="4" name="Slide Number Placeholder 3"/>
          <p:cNvSpPr>
            <a:spLocks noGrp="1"/>
          </p:cNvSpPr>
          <p:nvPr>
            <p:ph type="sldNum" sz="quarter" idx="5"/>
          </p:nvPr>
        </p:nvSpPr>
        <p:spPr/>
        <p:txBody>
          <a:bodyPr/>
          <a:lstStyle/>
          <a:p>
            <a:fld id="{C7E3A3AF-E50B-4FF5-9A47-12D4D6B4E6FD}" type="slidenum">
              <a:rPr lang="en-US" smtClean="0"/>
              <a:t>31</a:t>
            </a:fld>
            <a:endParaRPr lang="en-US"/>
          </a:p>
        </p:txBody>
      </p:sp>
    </p:spTree>
    <p:extLst>
      <p:ext uri="{BB962C8B-B14F-4D97-AF65-F5344CB8AC3E}">
        <p14:creationId xmlns:p14="http://schemas.microsoft.com/office/powerpoint/2010/main" val="3661194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link to chat window.</a:t>
            </a:r>
          </a:p>
        </p:txBody>
      </p:sp>
      <p:sp>
        <p:nvSpPr>
          <p:cNvPr id="4" name="Slide Number Placeholder 3"/>
          <p:cNvSpPr>
            <a:spLocks noGrp="1"/>
          </p:cNvSpPr>
          <p:nvPr>
            <p:ph type="sldNum" sz="quarter" idx="5"/>
          </p:nvPr>
        </p:nvSpPr>
        <p:spPr/>
        <p:txBody>
          <a:bodyPr/>
          <a:lstStyle/>
          <a:p>
            <a:fld id="{C7E3A3AF-E50B-4FF5-9A47-12D4D6B4E6FD}" type="slidenum">
              <a:rPr lang="en-US" smtClean="0"/>
              <a:t>3</a:t>
            </a:fld>
            <a:endParaRPr lang="en-US"/>
          </a:p>
        </p:txBody>
      </p:sp>
    </p:spTree>
    <p:extLst>
      <p:ext uri="{BB962C8B-B14F-4D97-AF65-F5344CB8AC3E}">
        <p14:creationId xmlns:p14="http://schemas.microsoft.com/office/powerpoint/2010/main" val="4033745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E3A3AF-E50B-4FF5-9A47-12D4D6B4E6FD}" type="slidenum">
              <a:rPr lang="en-US" smtClean="0"/>
              <a:t>32</a:t>
            </a:fld>
            <a:endParaRPr lang="en-US"/>
          </a:p>
        </p:txBody>
      </p:sp>
    </p:spTree>
    <p:extLst>
      <p:ext uri="{BB962C8B-B14F-4D97-AF65-F5344CB8AC3E}">
        <p14:creationId xmlns:p14="http://schemas.microsoft.com/office/powerpoint/2010/main" val="36520729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E3A3AF-E50B-4FF5-9A47-12D4D6B4E6FD}" type="slidenum">
              <a:rPr lang="en-US" smtClean="0"/>
              <a:t>33</a:t>
            </a:fld>
            <a:endParaRPr lang="en-US"/>
          </a:p>
        </p:txBody>
      </p:sp>
    </p:spTree>
    <p:extLst>
      <p:ext uri="{BB962C8B-B14F-4D97-AF65-F5344CB8AC3E}">
        <p14:creationId xmlns:p14="http://schemas.microsoft.com/office/powerpoint/2010/main" val="33316325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7E3A3AF-E50B-4FF5-9A47-12D4D6B4E6FD}" type="slidenum">
              <a:rPr lang="en-US" smtClean="0"/>
              <a:t>34</a:t>
            </a:fld>
            <a:endParaRPr lang="en-US"/>
          </a:p>
        </p:txBody>
      </p:sp>
    </p:spTree>
    <p:extLst>
      <p:ext uri="{BB962C8B-B14F-4D97-AF65-F5344CB8AC3E}">
        <p14:creationId xmlns:p14="http://schemas.microsoft.com/office/powerpoint/2010/main" val="2233519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E3A3AF-E50B-4FF5-9A47-12D4D6B4E6FD}" type="slidenum">
              <a:rPr lang="en-US" smtClean="0"/>
              <a:t>4</a:t>
            </a:fld>
            <a:endParaRPr lang="en-US"/>
          </a:p>
        </p:txBody>
      </p:sp>
    </p:spTree>
    <p:extLst>
      <p:ext uri="{BB962C8B-B14F-4D97-AF65-F5344CB8AC3E}">
        <p14:creationId xmlns:p14="http://schemas.microsoft.com/office/powerpoint/2010/main" val="3331019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E3A3AF-E50B-4FF5-9A47-12D4D6B4E6FD}" type="slidenum">
              <a:rPr lang="en-US" smtClean="0"/>
              <a:t>5</a:t>
            </a:fld>
            <a:endParaRPr lang="en-US"/>
          </a:p>
        </p:txBody>
      </p:sp>
    </p:spTree>
    <p:extLst>
      <p:ext uri="{BB962C8B-B14F-4D97-AF65-F5344CB8AC3E}">
        <p14:creationId xmlns:p14="http://schemas.microsoft.com/office/powerpoint/2010/main" val="3494797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E3A3AF-E50B-4FF5-9A47-12D4D6B4E6FD}" type="slidenum">
              <a:rPr lang="en-US" smtClean="0"/>
              <a:t>6</a:t>
            </a:fld>
            <a:endParaRPr lang="en-US"/>
          </a:p>
        </p:txBody>
      </p:sp>
    </p:spTree>
    <p:extLst>
      <p:ext uri="{BB962C8B-B14F-4D97-AF65-F5344CB8AC3E}">
        <p14:creationId xmlns:p14="http://schemas.microsoft.com/office/powerpoint/2010/main" val="3724087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E3A3AF-E50B-4FF5-9A47-12D4D6B4E6FD}" type="slidenum">
              <a:rPr lang="en-US" smtClean="0"/>
              <a:t>7</a:t>
            </a:fld>
            <a:endParaRPr lang="en-US"/>
          </a:p>
        </p:txBody>
      </p:sp>
    </p:spTree>
    <p:extLst>
      <p:ext uri="{BB962C8B-B14F-4D97-AF65-F5344CB8AC3E}">
        <p14:creationId xmlns:p14="http://schemas.microsoft.com/office/powerpoint/2010/main" val="2805661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E3A3AF-E50B-4FF5-9A47-12D4D6B4E6FD}" type="slidenum">
              <a:rPr lang="en-US" smtClean="0"/>
              <a:t>9</a:t>
            </a:fld>
            <a:endParaRPr lang="en-US"/>
          </a:p>
        </p:txBody>
      </p:sp>
    </p:spTree>
    <p:extLst>
      <p:ext uri="{BB962C8B-B14F-4D97-AF65-F5344CB8AC3E}">
        <p14:creationId xmlns:p14="http://schemas.microsoft.com/office/powerpoint/2010/main" val="1747139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E3A3AF-E50B-4FF5-9A47-12D4D6B4E6FD}" type="slidenum">
              <a:rPr lang="en-US" smtClean="0"/>
              <a:t>10</a:t>
            </a:fld>
            <a:endParaRPr lang="en-US"/>
          </a:p>
        </p:txBody>
      </p:sp>
    </p:spTree>
    <p:extLst>
      <p:ext uri="{BB962C8B-B14F-4D97-AF65-F5344CB8AC3E}">
        <p14:creationId xmlns:p14="http://schemas.microsoft.com/office/powerpoint/2010/main" val="198518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2BCF146-51B8-4E96-ADAB-629CE58D308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DC452-9FCF-4C18-968A-D15DB0FB0C7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12607"/>
    </mc:Choice>
    <mc:Fallback xmlns="">
      <p:transition spd="slow" advTm="12607"/>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0EAF7-6FDF-4A35-A1FC-8A0944E67129}"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058211-C4C6-46FF-B9FA-1A2429AD66D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12607"/>
    </mc:Choice>
    <mc:Fallback xmlns="">
      <p:transition spd="slow" advTm="12607"/>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0EAF7-6FDF-4A35-A1FC-8A0944E67129}"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058211-C4C6-46FF-B9FA-1A2429AD66D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12607"/>
    </mc:Choice>
    <mc:Fallback xmlns="">
      <p:transition spd="slow" advTm="12607"/>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0EAF7-6FDF-4A35-A1FC-8A0944E6712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58211-C4C6-46FF-B9FA-1A2429AD66D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12607"/>
    </mc:Choice>
    <mc:Fallback xmlns="">
      <p:transition spd="slow" advTm="12607"/>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0EAF7-6FDF-4A35-A1FC-8A0944E6712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58211-C4C6-46FF-B9FA-1A2429AD66D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12607"/>
    </mc:Choice>
    <mc:Fallback xmlns="">
      <p:transition spd="slow" advTm="12607"/>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0850F8-6565-426D-85B9-187F60EC87EE}" type="datetime1">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58211-C4C6-46FF-B9FA-1A2429AD66D2}" type="slidenum">
              <a:rPr lang="en-US" smtClean="0"/>
              <a:pPr/>
              <a:t>‹#›</a:t>
            </a:fld>
            <a:endParaRPr lang="en-US"/>
          </a:p>
        </p:txBody>
      </p:sp>
    </p:spTree>
    <p:extLst>
      <p:ext uri="{BB962C8B-B14F-4D97-AF65-F5344CB8AC3E}">
        <p14:creationId xmlns:p14="http://schemas.microsoft.com/office/powerpoint/2010/main" val="232467953"/>
      </p:ext>
    </p:extLst>
  </p:cSld>
  <p:clrMapOvr>
    <a:masterClrMapping/>
  </p:clrMapOvr>
  <mc:AlternateContent xmlns:mc="http://schemas.openxmlformats.org/markup-compatibility/2006" xmlns:p14="http://schemas.microsoft.com/office/powerpoint/2010/main">
    <mc:Choice Requires="p14">
      <p:transition spd="slow" p14:dur="2000" advTm="12607"/>
    </mc:Choice>
    <mc:Fallback xmlns="">
      <p:transition spd="slow" advTm="12607"/>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2482465"/>
      </p:ext>
    </p:extLst>
  </p:cSld>
  <p:clrMapOvr>
    <a:masterClrMapping/>
  </p:clrMapOvr>
  <mc:AlternateContent xmlns:mc="http://schemas.openxmlformats.org/markup-compatibility/2006" xmlns:p14="http://schemas.microsoft.com/office/powerpoint/2010/main">
    <mc:Choice Requires="p14">
      <p:transition spd="slow" p14:dur="2000" advTm="12607"/>
    </mc:Choice>
    <mc:Fallback xmlns="">
      <p:transition spd="slow" advTm="12607"/>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C8927D-9799-41F4-8F4A-C69D75653302}" type="datetime1">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58211-C4C6-46FF-B9FA-1A2429AD66D2}" type="slidenum">
              <a:rPr lang="en-US" smtClean="0"/>
              <a:pPr/>
              <a:t>‹#›</a:t>
            </a:fld>
            <a:endParaRPr lang="en-US"/>
          </a:p>
        </p:txBody>
      </p:sp>
    </p:spTree>
    <p:extLst>
      <p:ext uri="{BB962C8B-B14F-4D97-AF65-F5344CB8AC3E}">
        <p14:creationId xmlns:p14="http://schemas.microsoft.com/office/powerpoint/2010/main" val="40253924"/>
      </p:ext>
    </p:extLst>
  </p:cSld>
  <p:clrMapOvr>
    <a:masterClrMapping/>
  </p:clrMapOvr>
  <mc:AlternateContent xmlns:mc="http://schemas.openxmlformats.org/markup-compatibility/2006" xmlns:p14="http://schemas.microsoft.com/office/powerpoint/2010/main">
    <mc:Choice Requires="p14">
      <p:transition spd="slow" p14:dur="2000" advTm="12607"/>
    </mc:Choice>
    <mc:Fallback xmlns="">
      <p:transition spd="slow" advTm="12607"/>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D8DDBA-0635-4BDA-AAEC-81EC18C8F761}" type="datetime1">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058211-C4C6-46FF-B9FA-1A2429AD66D2}" type="slidenum">
              <a:rPr lang="en-US" smtClean="0"/>
              <a:pPr/>
              <a:t>‹#›</a:t>
            </a:fld>
            <a:endParaRPr lang="en-US"/>
          </a:p>
        </p:txBody>
      </p:sp>
    </p:spTree>
    <p:extLst>
      <p:ext uri="{BB962C8B-B14F-4D97-AF65-F5344CB8AC3E}">
        <p14:creationId xmlns:p14="http://schemas.microsoft.com/office/powerpoint/2010/main" val="1006175673"/>
      </p:ext>
    </p:extLst>
  </p:cSld>
  <p:clrMapOvr>
    <a:masterClrMapping/>
  </p:clrMapOvr>
  <mc:AlternateContent xmlns:mc="http://schemas.openxmlformats.org/markup-compatibility/2006" xmlns:p14="http://schemas.microsoft.com/office/powerpoint/2010/main">
    <mc:Choice Requires="p14">
      <p:transition spd="slow" p14:dur="2000" advTm="12607"/>
    </mc:Choice>
    <mc:Fallback xmlns="">
      <p:transition spd="slow" advTm="12607"/>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47FE62-65E0-44E4-AB7A-0F038C7C903F}" type="datetime1">
              <a:rPr lang="en-US" smtClean="0"/>
              <a:t>3/20/2024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058211-C4C6-46FF-B9FA-1A2429AD66D2}" type="slidenum">
              <a:rPr lang="en-US" smtClean="0"/>
              <a:pPr/>
              <a:t>‹#›</a:t>
            </a:fld>
            <a:endParaRPr lang="en-US"/>
          </a:p>
        </p:txBody>
      </p:sp>
    </p:spTree>
    <p:extLst>
      <p:ext uri="{BB962C8B-B14F-4D97-AF65-F5344CB8AC3E}">
        <p14:creationId xmlns:p14="http://schemas.microsoft.com/office/powerpoint/2010/main" val="996217728"/>
      </p:ext>
    </p:extLst>
  </p:cSld>
  <p:clrMapOvr>
    <a:masterClrMapping/>
  </p:clrMapOvr>
  <mc:AlternateContent xmlns:mc="http://schemas.openxmlformats.org/markup-compatibility/2006" xmlns:p14="http://schemas.microsoft.com/office/powerpoint/2010/main">
    <mc:Choice Requires="p14">
      <p:transition spd="slow" p14:dur="2000" advTm="12607"/>
    </mc:Choice>
    <mc:Fallback xmlns="">
      <p:transition spd="slow" advTm="12607"/>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A51E54-5AE5-4D75-BE20-E6D7CD450D18}" type="datetime1">
              <a:rPr lang="en-US" smtClean="0"/>
              <a:t>3/20/2024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058211-C4C6-46FF-B9FA-1A2429AD66D2}" type="slidenum">
              <a:rPr lang="en-US" smtClean="0"/>
              <a:pPr/>
              <a:t>‹#›</a:t>
            </a:fld>
            <a:endParaRPr lang="en-US"/>
          </a:p>
        </p:txBody>
      </p:sp>
    </p:spTree>
    <p:extLst>
      <p:ext uri="{BB962C8B-B14F-4D97-AF65-F5344CB8AC3E}">
        <p14:creationId xmlns:p14="http://schemas.microsoft.com/office/powerpoint/2010/main" val="3647615525"/>
      </p:ext>
    </p:extLst>
  </p:cSld>
  <p:clrMapOvr>
    <a:masterClrMapping/>
  </p:clrMapOvr>
  <mc:AlternateContent xmlns:mc="http://schemas.openxmlformats.org/markup-compatibility/2006" xmlns:p14="http://schemas.microsoft.com/office/powerpoint/2010/main">
    <mc:Choice Requires="p14">
      <p:transition spd="slow" p14:dur="2000" advTm="12607"/>
    </mc:Choice>
    <mc:Fallback xmlns="">
      <p:transition spd="slow" advTm="12607"/>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804863" cy="3784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57300" y="83573"/>
            <a:ext cx="7258050" cy="994172"/>
          </a:xfrm>
        </p:spPr>
        <p:txBody>
          <a:bodyPr/>
          <a:lstStyle>
            <a:lvl1pPr>
              <a:defRPr sz="2400" b="1">
                <a:solidFill>
                  <a:srgbClr val="4C709A"/>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085849" y="1219750"/>
            <a:ext cx="7886700" cy="3263504"/>
          </a:xfrm>
        </p:spPr>
        <p:txBody>
          <a:bodyPr/>
          <a:lstStyle>
            <a:lvl1pPr marL="257175" marR="0" indent="-257175" algn="l" defTabSz="685800" rtl="0" eaLnBrk="1" fontAlgn="base" latinLnBrk="0" hangingPunct="1">
              <a:lnSpc>
                <a:spcPct val="100000"/>
              </a:lnSpc>
              <a:spcBef>
                <a:spcPct val="20000"/>
              </a:spcBef>
              <a:spcAft>
                <a:spcPct val="0"/>
              </a:spcAft>
              <a:buClr>
                <a:srgbClr val="CCCC99"/>
              </a:buClr>
              <a:buSzPct val="90000"/>
              <a:buFont typeface="Wingdings" panose="05000000000000000000" pitchFamily="2" charset="2"/>
              <a:buChar char="n"/>
              <a:tabLst/>
              <a:defRPr/>
            </a:lvl1pPr>
            <a:lvl2pPr marL="557213" marR="0" indent="-214313" algn="l" defTabSz="685800" rtl="0" eaLnBrk="1" fontAlgn="base" latinLnBrk="0" hangingPunct="1">
              <a:lnSpc>
                <a:spcPct val="100000"/>
              </a:lnSpc>
              <a:spcBef>
                <a:spcPct val="20000"/>
              </a:spcBef>
              <a:spcAft>
                <a:spcPct val="0"/>
              </a:spcAft>
              <a:buClr>
                <a:srgbClr val="CCCC99"/>
              </a:buClr>
              <a:buSzPct val="75000"/>
              <a:buFont typeface="Wingdings" panose="05000000000000000000" pitchFamily="2" charset="2"/>
              <a:buChar char="n"/>
              <a:tabLst/>
              <a:defRPr/>
            </a:lvl2pPr>
            <a:lvl3pPr marL="857250" marR="0" indent="-171450" algn="l" defTabSz="685800" rtl="0" eaLnBrk="1" fontAlgn="base" latinLnBrk="0" hangingPunct="1">
              <a:lnSpc>
                <a:spcPct val="100000"/>
              </a:lnSpc>
              <a:spcBef>
                <a:spcPct val="20000"/>
              </a:spcBef>
              <a:spcAft>
                <a:spcPct val="0"/>
              </a:spcAft>
              <a:buClr>
                <a:srgbClr val="CCCC99"/>
              </a:buClr>
              <a:buSzPct val="55000"/>
              <a:buFont typeface="Wingdings" panose="05000000000000000000" pitchFamily="2" charset="2"/>
              <a:buChar char="n"/>
              <a:tabLst/>
              <a:defRPr/>
            </a:lvl3pPr>
            <a:lvl4pPr marL="1200150" marR="0" indent="-171450" algn="l" defTabSz="685800" rtl="0" eaLnBrk="1" fontAlgn="base" latinLnBrk="0" hangingPunct="1">
              <a:lnSpc>
                <a:spcPct val="100000"/>
              </a:lnSpc>
              <a:spcBef>
                <a:spcPct val="20000"/>
              </a:spcBef>
              <a:spcAft>
                <a:spcPct val="0"/>
              </a:spcAft>
              <a:buClr>
                <a:srgbClr val="CCCC99"/>
              </a:buClr>
              <a:buSzTx/>
              <a:buFont typeface="Wingdings" panose="05000000000000000000" pitchFamily="2" charset="2"/>
              <a:buChar char="§"/>
              <a:tabLst/>
              <a:defRPr/>
            </a:lvl4pPr>
            <a:lvl5pPr marL="1543050" marR="0" indent="-171450" algn="l" defTabSz="685800" rtl="0" eaLnBrk="1" fontAlgn="base" latinLnBrk="0" hangingPunct="1">
              <a:lnSpc>
                <a:spcPct val="100000"/>
              </a:lnSpc>
              <a:spcBef>
                <a:spcPct val="20000"/>
              </a:spcBef>
              <a:spcAft>
                <a:spcPct val="0"/>
              </a:spcAft>
              <a:buClr>
                <a:srgbClr val="CCCC99"/>
              </a:buClr>
              <a:buSzTx/>
              <a:buFont typeface="Wingdings" panose="05000000000000000000" pitchFamily="2" charset="2"/>
              <a:buChar char="§"/>
              <a:tabLs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CA" noProof="0" dirty="0"/>
          </a:p>
        </p:txBody>
      </p:sp>
      <p:sp>
        <p:nvSpPr>
          <p:cNvPr id="5"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fld id="{14B84D9A-1786-4887-B95C-F13638932872}" type="datetime1">
              <a:rPr lang="en-US" altLang="en-US"/>
              <a:pPr>
                <a:defRPr/>
              </a:pPr>
              <a:t>3/20/2024</a:t>
            </a:fld>
            <a:endParaRPr lang="en-US" altLang="en-US" dirty="0"/>
          </a:p>
        </p:txBody>
      </p:sp>
      <p:sp>
        <p:nvSpPr>
          <p:cNvPr id="6"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745D8FCD-A58D-4149-B400-D5FF61434EF8}" type="slidenum">
              <a:rPr lang="en-US" altLang="en-US"/>
              <a:pPr>
                <a:defRPr/>
              </a:pPr>
              <a:t>‹#›</a:t>
            </a:fld>
            <a:endParaRPr lang="en-US" altLang="en-US" dirty="0"/>
          </a:p>
        </p:txBody>
      </p:sp>
    </p:spTree>
    <p:extLst>
      <p:ext uri="{BB962C8B-B14F-4D97-AF65-F5344CB8AC3E}">
        <p14:creationId xmlns:p14="http://schemas.microsoft.com/office/powerpoint/2010/main" val="823413549"/>
      </p:ext>
    </p:extLst>
  </p:cSld>
  <p:clrMapOvr>
    <a:masterClrMapping/>
  </p:clrMapOvr>
  <mc:AlternateContent xmlns:mc="http://schemas.openxmlformats.org/markup-compatibility/2006" xmlns:p14="http://schemas.microsoft.com/office/powerpoint/2010/main">
    <mc:Choice Requires="p14">
      <p:transition spd="slow" p14:dur="2000" advTm="12607"/>
    </mc:Choice>
    <mc:Fallback xmlns="">
      <p:transition spd="slow" advTm="12607"/>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666BB-50F2-49C5-9C39-5FBD0CBD1B8A}" type="datetime1">
              <a:rPr lang="en-US" smtClean="0"/>
              <a:t>3/20/2024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058211-C4C6-46FF-B9FA-1A2429AD66D2}" type="slidenum">
              <a:rPr lang="en-US" smtClean="0"/>
              <a:pPr/>
              <a:t>‹#›</a:t>
            </a:fld>
            <a:endParaRPr lang="en-US"/>
          </a:p>
        </p:txBody>
      </p:sp>
    </p:spTree>
    <p:extLst>
      <p:ext uri="{BB962C8B-B14F-4D97-AF65-F5344CB8AC3E}">
        <p14:creationId xmlns:p14="http://schemas.microsoft.com/office/powerpoint/2010/main" val="1816773171"/>
      </p:ext>
    </p:extLst>
  </p:cSld>
  <p:clrMapOvr>
    <a:masterClrMapping/>
  </p:clrMapOvr>
  <mc:AlternateContent xmlns:mc="http://schemas.openxmlformats.org/markup-compatibility/2006" xmlns:p14="http://schemas.microsoft.com/office/powerpoint/2010/main">
    <mc:Choice Requires="p14">
      <p:transition spd="slow" p14:dur="2000" advTm="12607"/>
    </mc:Choice>
    <mc:Fallback xmlns="">
      <p:transition spd="slow" advTm="12607"/>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C2E3E9E-27D8-458F-98FC-2A055776AD14}" type="datetime1">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058211-C4C6-46FF-B9FA-1A2429AD66D2}" type="slidenum">
              <a:rPr lang="en-US" smtClean="0"/>
              <a:pPr/>
              <a:t>‹#›</a:t>
            </a:fld>
            <a:endParaRPr lang="en-US"/>
          </a:p>
        </p:txBody>
      </p:sp>
    </p:spTree>
    <p:extLst>
      <p:ext uri="{BB962C8B-B14F-4D97-AF65-F5344CB8AC3E}">
        <p14:creationId xmlns:p14="http://schemas.microsoft.com/office/powerpoint/2010/main" val="252262184"/>
      </p:ext>
    </p:extLst>
  </p:cSld>
  <p:clrMapOvr>
    <a:masterClrMapping/>
  </p:clrMapOvr>
  <mc:AlternateContent xmlns:mc="http://schemas.openxmlformats.org/markup-compatibility/2006" xmlns:p14="http://schemas.microsoft.com/office/powerpoint/2010/main">
    <mc:Choice Requires="p14">
      <p:transition spd="slow" p14:dur="2000" advTm="12607"/>
    </mc:Choice>
    <mc:Fallback xmlns="">
      <p:transition spd="slow" advTm="12607"/>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EA88EE8-DEAE-4DAF-AD8C-18B25BF9C8A5}" type="datetime1">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058211-C4C6-46FF-B9FA-1A2429AD66D2}" type="slidenum">
              <a:rPr lang="en-US" smtClean="0"/>
              <a:pPr/>
              <a:t>‹#›</a:t>
            </a:fld>
            <a:endParaRPr lang="en-US"/>
          </a:p>
        </p:txBody>
      </p:sp>
    </p:spTree>
    <p:extLst>
      <p:ext uri="{BB962C8B-B14F-4D97-AF65-F5344CB8AC3E}">
        <p14:creationId xmlns:p14="http://schemas.microsoft.com/office/powerpoint/2010/main" val="1390381452"/>
      </p:ext>
    </p:extLst>
  </p:cSld>
  <p:clrMapOvr>
    <a:masterClrMapping/>
  </p:clrMapOvr>
  <mc:AlternateContent xmlns:mc="http://schemas.openxmlformats.org/markup-compatibility/2006" xmlns:p14="http://schemas.microsoft.com/office/powerpoint/2010/main">
    <mc:Choice Requires="p14">
      <p:transition spd="slow" p14:dur="2000" advTm="12607"/>
    </mc:Choice>
    <mc:Fallback xmlns="">
      <p:transition spd="slow" advTm="12607"/>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BC6790-A878-4E4A-BFDB-FBF305531A50}" type="datetime1">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58211-C4C6-46FF-B9FA-1A2429AD66D2}" type="slidenum">
              <a:rPr lang="en-US" smtClean="0"/>
              <a:pPr/>
              <a:t>‹#›</a:t>
            </a:fld>
            <a:endParaRPr lang="en-US"/>
          </a:p>
        </p:txBody>
      </p:sp>
    </p:spTree>
    <p:extLst>
      <p:ext uri="{BB962C8B-B14F-4D97-AF65-F5344CB8AC3E}">
        <p14:creationId xmlns:p14="http://schemas.microsoft.com/office/powerpoint/2010/main" val="911789179"/>
      </p:ext>
    </p:extLst>
  </p:cSld>
  <p:clrMapOvr>
    <a:masterClrMapping/>
  </p:clrMapOvr>
  <mc:AlternateContent xmlns:mc="http://schemas.openxmlformats.org/markup-compatibility/2006" xmlns:p14="http://schemas.microsoft.com/office/powerpoint/2010/main">
    <mc:Choice Requires="p14">
      <p:transition spd="slow" p14:dur="2000" advTm="12607"/>
    </mc:Choice>
    <mc:Fallback xmlns="">
      <p:transition spd="slow" advTm="12607"/>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12D91E-1959-4571-88C2-5F496E580EF4}" type="datetime1">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58211-C4C6-46FF-B9FA-1A2429AD66D2}" type="slidenum">
              <a:rPr lang="en-US" smtClean="0"/>
              <a:pPr/>
              <a:t>‹#›</a:t>
            </a:fld>
            <a:endParaRPr lang="en-US"/>
          </a:p>
        </p:txBody>
      </p:sp>
    </p:spTree>
    <p:extLst>
      <p:ext uri="{BB962C8B-B14F-4D97-AF65-F5344CB8AC3E}">
        <p14:creationId xmlns:p14="http://schemas.microsoft.com/office/powerpoint/2010/main" val="3545740799"/>
      </p:ext>
    </p:extLst>
  </p:cSld>
  <p:clrMapOvr>
    <a:masterClrMapping/>
  </p:clrMapOvr>
  <mc:AlternateContent xmlns:mc="http://schemas.openxmlformats.org/markup-compatibility/2006" xmlns:p14="http://schemas.microsoft.com/office/powerpoint/2010/main">
    <mc:Choice Requires="p14">
      <p:transition spd="slow" p14:dur="2000" advTm="12607"/>
    </mc:Choice>
    <mc:Fallback xmlns="">
      <p:transition spd="slow" advTm="12607"/>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0EAF7-6FDF-4A35-A1FC-8A0944E6712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58211-C4C6-46FF-B9FA-1A2429AD66D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12607"/>
    </mc:Choice>
    <mc:Fallback xmlns="">
      <p:transition spd="slow" advTm="12607"/>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2000" advTm="12607"/>
    </mc:Choice>
    <mc:Fallback xmlns="">
      <p:transition spd="slow" advTm="12607"/>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0EAF7-6FDF-4A35-A1FC-8A0944E6712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58211-C4C6-46FF-B9FA-1A2429AD66D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12607"/>
    </mc:Choice>
    <mc:Fallback xmlns="">
      <p:transition spd="slow" advTm="12607"/>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0EAF7-6FDF-4A35-A1FC-8A0944E67129}"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058211-C4C6-46FF-B9FA-1A2429AD66D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12607"/>
    </mc:Choice>
    <mc:Fallback xmlns="">
      <p:transition spd="slow" advTm="12607"/>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0EAF7-6FDF-4A35-A1FC-8A0944E67129}" type="datetimeFigureOut">
              <a:rPr lang="en-US" smtClean="0"/>
              <a:pPr/>
              <a:t>3/20/2024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058211-C4C6-46FF-B9FA-1A2429AD66D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12607"/>
    </mc:Choice>
    <mc:Fallback xmlns="">
      <p:transition spd="slow" advTm="12607"/>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0EAF7-6FDF-4A35-A1FC-8A0944E67129}" type="datetimeFigureOut">
              <a:rPr lang="en-US" smtClean="0"/>
              <a:pPr/>
              <a:t>3/20/2024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058211-C4C6-46FF-B9FA-1A2429AD66D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12607"/>
    </mc:Choice>
    <mc:Fallback xmlns="">
      <p:transition spd="slow" advTm="12607"/>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0EAF7-6FDF-4A35-A1FC-8A0944E67129}" type="datetimeFigureOut">
              <a:rPr lang="en-US" smtClean="0"/>
              <a:pPr/>
              <a:t>3/20/2024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058211-C4C6-46FF-B9FA-1A2429AD66D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12607"/>
    </mc:Choice>
    <mc:Fallback xmlns="">
      <p:transition spd="slow" advTm="12607"/>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4.jp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4.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2BCF146-51B8-4E96-ADAB-629CE58D3089}" type="datetimeFigureOut">
              <a:rPr lang="en-US" smtClean="0"/>
              <a:pPr/>
              <a:t>3/20/2024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3DC452-9FCF-4C18-968A-D15DB0FB0C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73" r:id="rId2"/>
  </p:sldLayoutIdLst>
  <mc:AlternateContent xmlns:mc="http://schemas.openxmlformats.org/markup-compatibility/2006" xmlns:p14="http://schemas.microsoft.com/office/powerpoint/2010/main">
    <mc:Choice Requires="p14">
      <p:transition spd="slow" p14:dur="2000" advTm="12607"/>
    </mc:Choice>
    <mc:Fallback xmlns="">
      <p:transition spd="slow" advTm="12607"/>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7C0EAF7-6FDF-4A35-A1FC-8A0944E67129}" type="datetimeFigureOut">
              <a:rPr lang="en-US" smtClean="0"/>
              <a:pPr/>
              <a:t>3/20/2024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E058211-C4C6-46FF-B9FA-1A2429AD66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Tm="12607"/>
    </mc:Choice>
    <mc:Fallback xmlns="">
      <p:transition spd="slow" advTm="12607"/>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2000" advTm="12607"/>
    </mc:Choice>
    <mc:Fallback xmlns="">
      <p:transition spd="slow" advTm="12607"/>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C2248A6-BFE7-470D-ABFC-F84D5F175F97}" type="datetime1">
              <a:rPr lang="en-US" smtClean="0"/>
              <a:t>3/20/2024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818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E058211-C4C6-46FF-B9FA-1A2429AD66D2}" type="slidenum">
              <a:rPr lang="en-US" smtClean="0"/>
              <a:pPr/>
              <a:t>‹#›</a:t>
            </a:fld>
            <a:endParaRPr lang="en-US"/>
          </a:p>
        </p:txBody>
      </p:sp>
    </p:spTree>
    <p:extLst>
      <p:ext uri="{BB962C8B-B14F-4D97-AF65-F5344CB8AC3E}">
        <p14:creationId xmlns:p14="http://schemas.microsoft.com/office/powerpoint/2010/main" val="184515888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2000" advTm="12607"/>
    </mc:Choice>
    <mc:Fallback xmlns="">
      <p:transition spd="slow" advTm="12607"/>
    </mc:Fallback>
  </mc:AlternateConten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ehealthsask.ca/services/CustomerPortal/Pages/Training.aspx"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597819"/>
            <a:ext cx="8610600" cy="1102519"/>
          </a:xfrm>
        </p:spPr>
        <p:txBody>
          <a:bodyPr>
            <a:normAutofit fontScale="90000"/>
          </a:bodyPr>
          <a:lstStyle/>
          <a:p>
            <a:br>
              <a:rPr lang="en-US" dirty="0"/>
            </a:br>
            <a:r>
              <a:rPr lang="en-US" dirty="0"/>
              <a:t>MSB Training for Outstanding </a:t>
            </a:r>
            <a:br>
              <a:rPr lang="en-US" dirty="0"/>
            </a:br>
            <a:r>
              <a:rPr lang="en-US" dirty="0"/>
              <a:t>Customer Portal Tickets</a:t>
            </a:r>
            <a:br>
              <a:rPr lang="en-US" dirty="0"/>
            </a:br>
            <a:endParaRPr lang="en-US" dirty="0"/>
          </a:p>
        </p:txBody>
      </p:sp>
      <p:sp>
        <p:nvSpPr>
          <p:cNvPr id="5" name="Subtitle 4"/>
          <p:cNvSpPr>
            <a:spLocks noGrp="1"/>
          </p:cNvSpPr>
          <p:nvPr>
            <p:ph type="subTitle" idx="1"/>
          </p:nvPr>
        </p:nvSpPr>
        <p:spPr>
          <a:xfrm>
            <a:off x="3124200" y="3409950"/>
            <a:ext cx="2895600" cy="457200"/>
          </a:xfrm>
        </p:spPr>
        <p:txBody>
          <a:bodyPr>
            <a:normAutofit fontScale="92500" lnSpcReduction="10000"/>
          </a:bodyPr>
          <a:lstStyle/>
          <a:p>
            <a:r>
              <a:rPr lang="en-US" sz="2800" b="1" dirty="0"/>
              <a:t>March 2024</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7949" t="19877" r="12820" b="31405"/>
          <a:stretch/>
        </p:blipFill>
        <p:spPr>
          <a:xfrm>
            <a:off x="228600" y="2800350"/>
            <a:ext cx="2057400" cy="1447800"/>
          </a:xfrm>
          <a:prstGeom prst="rect">
            <a:avLst/>
          </a:prstGeom>
        </p:spPr>
      </p:pic>
    </p:spTree>
    <p:extLst>
      <p:ext uri="{BB962C8B-B14F-4D97-AF65-F5344CB8AC3E}">
        <p14:creationId xmlns:p14="http://schemas.microsoft.com/office/powerpoint/2010/main" val="2850185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3B6F49-B71A-E35F-2929-1521ED71E727}"/>
              </a:ext>
            </a:extLst>
          </p:cNvPr>
          <p:cNvPicPr>
            <a:picLocks noChangeAspect="1"/>
          </p:cNvPicPr>
          <p:nvPr/>
        </p:nvPicPr>
        <p:blipFill>
          <a:blip r:embed="rId3"/>
          <a:stretch>
            <a:fillRect/>
          </a:stretch>
        </p:blipFill>
        <p:spPr>
          <a:xfrm>
            <a:off x="457200" y="2298382"/>
            <a:ext cx="8229600" cy="1069975"/>
          </a:xfrm>
          <a:prstGeom prst="rect">
            <a:avLst/>
          </a:prstGeom>
        </p:spPr>
      </p:pic>
      <p:sp>
        <p:nvSpPr>
          <p:cNvPr id="2" name="Title 1">
            <a:extLst>
              <a:ext uri="{FF2B5EF4-FFF2-40B4-BE49-F238E27FC236}">
                <a16:creationId xmlns:a16="http://schemas.microsoft.com/office/drawing/2014/main" id="{BF2D1F7B-282C-CEC9-0CDC-DCBB3BD832C8}"/>
              </a:ext>
            </a:extLst>
          </p:cNvPr>
          <p:cNvSpPr>
            <a:spLocks noGrp="1"/>
          </p:cNvSpPr>
          <p:nvPr>
            <p:ph type="title"/>
          </p:nvPr>
        </p:nvSpPr>
        <p:spPr>
          <a:xfrm>
            <a:off x="457200" y="205979"/>
            <a:ext cx="8229600" cy="857250"/>
          </a:xfrm>
        </p:spPr>
        <p:txBody>
          <a:bodyPr anchor="ctr">
            <a:normAutofit/>
          </a:bodyPr>
          <a:lstStyle/>
          <a:p>
            <a:r>
              <a:rPr lang="en-US" dirty="0"/>
              <a:t>Reading Your Daily Return File</a:t>
            </a:r>
          </a:p>
        </p:txBody>
      </p:sp>
      <p:pic>
        <p:nvPicPr>
          <p:cNvPr id="23" name="Picture 22">
            <a:extLst>
              <a:ext uri="{FF2B5EF4-FFF2-40B4-BE49-F238E27FC236}">
                <a16:creationId xmlns:a16="http://schemas.microsoft.com/office/drawing/2014/main" id="{3FFB3504-8D35-BD65-8BB2-C8EF2A380ADC}"/>
              </a:ext>
            </a:extLst>
          </p:cNvPr>
          <p:cNvPicPr>
            <a:picLocks noChangeAspect="1"/>
          </p:cNvPicPr>
          <p:nvPr/>
        </p:nvPicPr>
        <p:blipFill>
          <a:blip r:embed="rId4"/>
          <a:stretch>
            <a:fillRect/>
          </a:stretch>
        </p:blipFill>
        <p:spPr>
          <a:xfrm>
            <a:off x="0" y="1232220"/>
            <a:ext cx="9144000" cy="663921"/>
          </a:xfrm>
          <a:prstGeom prst="rect">
            <a:avLst/>
          </a:prstGeom>
        </p:spPr>
      </p:pic>
      <p:pic>
        <p:nvPicPr>
          <p:cNvPr id="4" name="Picture 3">
            <a:extLst>
              <a:ext uri="{FF2B5EF4-FFF2-40B4-BE49-F238E27FC236}">
                <a16:creationId xmlns:a16="http://schemas.microsoft.com/office/drawing/2014/main" id="{0BE1952A-5D37-A714-CB09-6C6A65032B11}"/>
              </a:ext>
            </a:extLst>
          </p:cNvPr>
          <p:cNvPicPr>
            <a:picLocks noChangeAspect="1"/>
          </p:cNvPicPr>
          <p:nvPr/>
        </p:nvPicPr>
        <p:blipFill>
          <a:blip r:embed="rId5"/>
          <a:stretch>
            <a:fillRect/>
          </a:stretch>
        </p:blipFill>
        <p:spPr>
          <a:xfrm>
            <a:off x="0" y="3530625"/>
            <a:ext cx="9144000" cy="761310"/>
          </a:xfrm>
          <a:prstGeom prst="rect">
            <a:avLst/>
          </a:prstGeom>
        </p:spPr>
      </p:pic>
    </p:spTree>
    <p:extLst>
      <p:ext uri="{BB962C8B-B14F-4D97-AF65-F5344CB8AC3E}">
        <p14:creationId xmlns:p14="http://schemas.microsoft.com/office/powerpoint/2010/main" val="3706934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D1F7B-282C-CEC9-0CDC-DCBB3BD832C8}"/>
              </a:ext>
            </a:extLst>
          </p:cNvPr>
          <p:cNvSpPr>
            <a:spLocks noGrp="1"/>
          </p:cNvSpPr>
          <p:nvPr>
            <p:ph type="title"/>
          </p:nvPr>
        </p:nvSpPr>
        <p:spPr>
          <a:xfrm>
            <a:off x="457200" y="205979"/>
            <a:ext cx="8229600" cy="857250"/>
          </a:xfrm>
        </p:spPr>
        <p:txBody>
          <a:bodyPr anchor="ctr">
            <a:normAutofit/>
          </a:bodyPr>
          <a:lstStyle/>
          <a:p>
            <a:r>
              <a:rPr lang="en-US" dirty="0"/>
              <a:t>Reading Your Bi-Weekly Return File</a:t>
            </a:r>
          </a:p>
        </p:txBody>
      </p:sp>
      <p:pic>
        <p:nvPicPr>
          <p:cNvPr id="7" name="Picture 6">
            <a:extLst>
              <a:ext uri="{FF2B5EF4-FFF2-40B4-BE49-F238E27FC236}">
                <a16:creationId xmlns:a16="http://schemas.microsoft.com/office/drawing/2014/main" id="{D4DA7A65-2598-4950-87D7-A7A6C616A3F2}"/>
              </a:ext>
            </a:extLst>
          </p:cNvPr>
          <p:cNvPicPr>
            <a:picLocks noChangeAspect="1"/>
          </p:cNvPicPr>
          <p:nvPr/>
        </p:nvPicPr>
        <p:blipFill>
          <a:blip r:embed="rId3"/>
          <a:stretch>
            <a:fillRect/>
          </a:stretch>
        </p:blipFill>
        <p:spPr>
          <a:xfrm>
            <a:off x="76200" y="1085048"/>
            <a:ext cx="8839200" cy="637510"/>
          </a:xfrm>
          <a:prstGeom prst="rect">
            <a:avLst/>
          </a:prstGeom>
        </p:spPr>
      </p:pic>
      <p:pic>
        <p:nvPicPr>
          <p:cNvPr id="9" name="Picture 8">
            <a:extLst>
              <a:ext uri="{FF2B5EF4-FFF2-40B4-BE49-F238E27FC236}">
                <a16:creationId xmlns:a16="http://schemas.microsoft.com/office/drawing/2014/main" id="{50EFFC0C-17FE-CAF2-01D3-3DD24CBE9181}"/>
              </a:ext>
            </a:extLst>
          </p:cNvPr>
          <p:cNvPicPr>
            <a:picLocks noChangeAspect="1"/>
          </p:cNvPicPr>
          <p:nvPr/>
        </p:nvPicPr>
        <p:blipFill>
          <a:blip r:embed="rId4"/>
          <a:stretch>
            <a:fillRect/>
          </a:stretch>
        </p:blipFill>
        <p:spPr>
          <a:xfrm>
            <a:off x="74023" y="2129240"/>
            <a:ext cx="8839200" cy="900546"/>
          </a:xfrm>
          <a:prstGeom prst="rect">
            <a:avLst/>
          </a:prstGeom>
          <a:ln w="12700">
            <a:solidFill>
              <a:schemeClr val="tx1"/>
            </a:solidFill>
          </a:ln>
        </p:spPr>
      </p:pic>
      <p:pic>
        <p:nvPicPr>
          <p:cNvPr id="11" name="Picture 10">
            <a:extLst>
              <a:ext uri="{FF2B5EF4-FFF2-40B4-BE49-F238E27FC236}">
                <a16:creationId xmlns:a16="http://schemas.microsoft.com/office/drawing/2014/main" id="{411487CB-E896-BF7C-634F-3DEE6AB23282}"/>
              </a:ext>
            </a:extLst>
          </p:cNvPr>
          <p:cNvPicPr>
            <a:picLocks noChangeAspect="1"/>
          </p:cNvPicPr>
          <p:nvPr/>
        </p:nvPicPr>
        <p:blipFill>
          <a:blip r:embed="rId5"/>
          <a:stretch>
            <a:fillRect/>
          </a:stretch>
        </p:blipFill>
        <p:spPr>
          <a:xfrm>
            <a:off x="2819400" y="3332170"/>
            <a:ext cx="6093823" cy="868228"/>
          </a:xfrm>
          <a:prstGeom prst="rect">
            <a:avLst/>
          </a:prstGeom>
          <a:ln w="12700">
            <a:solidFill>
              <a:schemeClr val="tx1"/>
            </a:solidFill>
          </a:ln>
        </p:spPr>
      </p:pic>
    </p:spTree>
    <p:extLst>
      <p:ext uri="{BB962C8B-B14F-4D97-AF65-F5344CB8AC3E}">
        <p14:creationId xmlns:p14="http://schemas.microsoft.com/office/powerpoint/2010/main" val="2527315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D1F7B-282C-CEC9-0CDC-DCBB3BD832C8}"/>
              </a:ext>
            </a:extLst>
          </p:cNvPr>
          <p:cNvSpPr>
            <a:spLocks noGrp="1"/>
          </p:cNvSpPr>
          <p:nvPr>
            <p:ph type="title"/>
          </p:nvPr>
        </p:nvSpPr>
        <p:spPr>
          <a:xfrm>
            <a:off x="457200" y="205979"/>
            <a:ext cx="8229600" cy="857250"/>
          </a:xfrm>
        </p:spPr>
        <p:txBody>
          <a:bodyPr anchor="ctr">
            <a:normAutofit/>
          </a:bodyPr>
          <a:lstStyle/>
          <a:p>
            <a:r>
              <a:rPr lang="en-US" dirty="0"/>
              <a:t>Reading Your Bi-Weekly Return File</a:t>
            </a:r>
          </a:p>
        </p:txBody>
      </p:sp>
      <p:pic>
        <p:nvPicPr>
          <p:cNvPr id="7" name="Picture 6">
            <a:extLst>
              <a:ext uri="{FF2B5EF4-FFF2-40B4-BE49-F238E27FC236}">
                <a16:creationId xmlns:a16="http://schemas.microsoft.com/office/drawing/2014/main" id="{866E627C-5582-E4C7-33EA-AF5888AF08C4}"/>
              </a:ext>
            </a:extLst>
          </p:cNvPr>
          <p:cNvPicPr>
            <a:picLocks noChangeAspect="1"/>
          </p:cNvPicPr>
          <p:nvPr/>
        </p:nvPicPr>
        <p:blipFill>
          <a:blip r:embed="rId3"/>
          <a:stretch>
            <a:fillRect/>
          </a:stretch>
        </p:blipFill>
        <p:spPr>
          <a:xfrm>
            <a:off x="76200" y="1063229"/>
            <a:ext cx="8834846" cy="792095"/>
          </a:xfrm>
          <a:prstGeom prst="rect">
            <a:avLst/>
          </a:prstGeom>
          <a:ln w="12700">
            <a:solidFill>
              <a:schemeClr val="tx1"/>
            </a:solidFill>
          </a:ln>
        </p:spPr>
      </p:pic>
      <p:pic>
        <p:nvPicPr>
          <p:cNvPr id="13" name="Picture 12">
            <a:extLst>
              <a:ext uri="{FF2B5EF4-FFF2-40B4-BE49-F238E27FC236}">
                <a16:creationId xmlns:a16="http://schemas.microsoft.com/office/drawing/2014/main" id="{08A30185-E38C-12CB-8681-96F981DDD9FA}"/>
              </a:ext>
            </a:extLst>
          </p:cNvPr>
          <p:cNvPicPr>
            <a:picLocks noChangeAspect="1"/>
          </p:cNvPicPr>
          <p:nvPr/>
        </p:nvPicPr>
        <p:blipFill>
          <a:blip r:embed="rId4"/>
          <a:stretch>
            <a:fillRect/>
          </a:stretch>
        </p:blipFill>
        <p:spPr>
          <a:xfrm>
            <a:off x="815837" y="3288175"/>
            <a:ext cx="8095209" cy="889177"/>
          </a:xfrm>
          <a:prstGeom prst="rect">
            <a:avLst/>
          </a:prstGeom>
          <a:ln w="12700">
            <a:solidFill>
              <a:schemeClr val="tx1"/>
            </a:solidFill>
          </a:ln>
        </p:spPr>
      </p:pic>
      <p:pic>
        <p:nvPicPr>
          <p:cNvPr id="15" name="Picture 14">
            <a:extLst>
              <a:ext uri="{FF2B5EF4-FFF2-40B4-BE49-F238E27FC236}">
                <a16:creationId xmlns:a16="http://schemas.microsoft.com/office/drawing/2014/main" id="{5CA976AC-845F-5060-DE3F-8008BE66110A}"/>
              </a:ext>
            </a:extLst>
          </p:cNvPr>
          <p:cNvPicPr>
            <a:picLocks noChangeAspect="1"/>
          </p:cNvPicPr>
          <p:nvPr/>
        </p:nvPicPr>
        <p:blipFill>
          <a:blip r:embed="rId5"/>
          <a:stretch>
            <a:fillRect/>
          </a:stretch>
        </p:blipFill>
        <p:spPr>
          <a:xfrm>
            <a:off x="76200" y="2092071"/>
            <a:ext cx="8839200" cy="959357"/>
          </a:xfrm>
          <a:prstGeom prst="rect">
            <a:avLst/>
          </a:prstGeom>
          <a:ln w="12700">
            <a:solidFill>
              <a:schemeClr val="tx1"/>
            </a:solidFill>
          </a:ln>
        </p:spPr>
      </p:pic>
    </p:spTree>
    <p:extLst>
      <p:ext uri="{BB962C8B-B14F-4D97-AF65-F5344CB8AC3E}">
        <p14:creationId xmlns:p14="http://schemas.microsoft.com/office/powerpoint/2010/main" val="107374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959B5C-4891-89C7-A105-2F20E39A8AFF}"/>
              </a:ext>
            </a:extLst>
          </p:cNvPr>
          <p:cNvPicPr>
            <a:picLocks noChangeAspect="1"/>
          </p:cNvPicPr>
          <p:nvPr/>
        </p:nvPicPr>
        <p:blipFill>
          <a:blip r:embed="rId3"/>
          <a:stretch>
            <a:fillRect/>
          </a:stretch>
        </p:blipFill>
        <p:spPr>
          <a:xfrm>
            <a:off x="198120" y="230247"/>
            <a:ext cx="8343900" cy="1478837"/>
          </a:xfrm>
          <a:prstGeom prst="rect">
            <a:avLst/>
          </a:prstGeom>
          <a:ln w="12700">
            <a:solidFill>
              <a:schemeClr val="tx1"/>
            </a:solidFill>
          </a:ln>
        </p:spPr>
      </p:pic>
      <p:pic>
        <p:nvPicPr>
          <p:cNvPr id="12" name="Picture 11">
            <a:extLst>
              <a:ext uri="{FF2B5EF4-FFF2-40B4-BE49-F238E27FC236}">
                <a16:creationId xmlns:a16="http://schemas.microsoft.com/office/drawing/2014/main" id="{DBC4FDE3-C3B5-747D-7456-4DD1FDB382F2}"/>
              </a:ext>
            </a:extLst>
          </p:cNvPr>
          <p:cNvPicPr>
            <a:picLocks noChangeAspect="1"/>
          </p:cNvPicPr>
          <p:nvPr/>
        </p:nvPicPr>
        <p:blipFill>
          <a:blip r:embed="rId4"/>
          <a:stretch>
            <a:fillRect/>
          </a:stretch>
        </p:blipFill>
        <p:spPr>
          <a:xfrm>
            <a:off x="198120" y="1809750"/>
            <a:ext cx="8839200" cy="1697188"/>
          </a:xfrm>
          <a:prstGeom prst="rect">
            <a:avLst/>
          </a:prstGeom>
          <a:ln w="12700">
            <a:solidFill>
              <a:schemeClr val="tx1"/>
            </a:solidFill>
          </a:ln>
        </p:spPr>
      </p:pic>
      <p:pic>
        <p:nvPicPr>
          <p:cNvPr id="14" name="Picture 13">
            <a:extLst>
              <a:ext uri="{FF2B5EF4-FFF2-40B4-BE49-F238E27FC236}">
                <a16:creationId xmlns:a16="http://schemas.microsoft.com/office/drawing/2014/main" id="{8BA94603-8139-7A7C-E023-2F114D741CA6}"/>
              </a:ext>
            </a:extLst>
          </p:cNvPr>
          <p:cNvPicPr>
            <a:picLocks noChangeAspect="1"/>
          </p:cNvPicPr>
          <p:nvPr/>
        </p:nvPicPr>
        <p:blipFill>
          <a:blip r:embed="rId5"/>
          <a:stretch>
            <a:fillRect/>
          </a:stretch>
        </p:blipFill>
        <p:spPr>
          <a:xfrm>
            <a:off x="1798321" y="3714750"/>
            <a:ext cx="7238999" cy="1250076"/>
          </a:xfrm>
          <a:prstGeom prst="rect">
            <a:avLst/>
          </a:prstGeom>
          <a:ln w="12700">
            <a:solidFill>
              <a:schemeClr val="tx1"/>
            </a:solidFill>
          </a:ln>
        </p:spPr>
      </p:pic>
    </p:spTree>
    <p:extLst>
      <p:ext uri="{BB962C8B-B14F-4D97-AF65-F5344CB8AC3E}">
        <p14:creationId xmlns:p14="http://schemas.microsoft.com/office/powerpoint/2010/main" val="4261053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D1F7B-282C-CEC9-0CDC-DCBB3BD832C8}"/>
              </a:ext>
            </a:extLst>
          </p:cNvPr>
          <p:cNvSpPr>
            <a:spLocks noGrp="1"/>
          </p:cNvSpPr>
          <p:nvPr>
            <p:ph type="title"/>
          </p:nvPr>
        </p:nvSpPr>
        <p:spPr>
          <a:xfrm>
            <a:off x="457200" y="205979"/>
            <a:ext cx="8229600" cy="857250"/>
          </a:xfrm>
        </p:spPr>
        <p:txBody>
          <a:bodyPr anchor="ctr">
            <a:normAutofit/>
          </a:bodyPr>
          <a:lstStyle/>
          <a:p>
            <a:r>
              <a:rPr lang="en-US" dirty="0"/>
              <a:t>Reading Your Bi-Weekly Return File</a:t>
            </a:r>
          </a:p>
        </p:txBody>
      </p:sp>
      <p:pic>
        <p:nvPicPr>
          <p:cNvPr id="5" name="Picture 4">
            <a:extLst>
              <a:ext uri="{FF2B5EF4-FFF2-40B4-BE49-F238E27FC236}">
                <a16:creationId xmlns:a16="http://schemas.microsoft.com/office/drawing/2014/main" id="{497EA86F-2DC7-B810-2228-F0AF9EC4EC45}"/>
              </a:ext>
            </a:extLst>
          </p:cNvPr>
          <p:cNvPicPr>
            <a:picLocks noChangeAspect="1"/>
          </p:cNvPicPr>
          <p:nvPr/>
        </p:nvPicPr>
        <p:blipFill>
          <a:blip r:embed="rId3"/>
          <a:stretch>
            <a:fillRect/>
          </a:stretch>
        </p:blipFill>
        <p:spPr>
          <a:xfrm>
            <a:off x="304800" y="983026"/>
            <a:ext cx="8610600" cy="3205818"/>
          </a:xfrm>
          <a:prstGeom prst="rect">
            <a:avLst/>
          </a:prstGeom>
        </p:spPr>
      </p:pic>
    </p:spTree>
    <p:extLst>
      <p:ext uri="{BB962C8B-B14F-4D97-AF65-F5344CB8AC3E}">
        <p14:creationId xmlns:p14="http://schemas.microsoft.com/office/powerpoint/2010/main" val="656704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D1F7B-282C-CEC9-0CDC-DCBB3BD832C8}"/>
              </a:ext>
            </a:extLst>
          </p:cNvPr>
          <p:cNvSpPr>
            <a:spLocks noGrp="1"/>
          </p:cNvSpPr>
          <p:nvPr>
            <p:ph type="title"/>
          </p:nvPr>
        </p:nvSpPr>
        <p:spPr>
          <a:xfrm>
            <a:off x="457200" y="205979"/>
            <a:ext cx="8229600" cy="857250"/>
          </a:xfrm>
        </p:spPr>
        <p:txBody>
          <a:bodyPr anchor="ctr">
            <a:normAutofit/>
          </a:bodyPr>
          <a:lstStyle/>
          <a:p>
            <a:r>
              <a:rPr lang="en-US" dirty="0"/>
              <a:t>Query Claims</a:t>
            </a:r>
          </a:p>
        </p:txBody>
      </p:sp>
      <p:graphicFrame>
        <p:nvGraphicFramePr>
          <p:cNvPr id="11" name="Content Placeholder 10">
            <a:extLst>
              <a:ext uri="{FF2B5EF4-FFF2-40B4-BE49-F238E27FC236}">
                <a16:creationId xmlns:a16="http://schemas.microsoft.com/office/drawing/2014/main" id="{07FBA478-5711-FFAB-40BC-D01646A7A3A1}"/>
              </a:ext>
            </a:extLst>
          </p:cNvPr>
          <p:cNvGraphicFramePr>
            <a:graphicFrameLocks noGrp="1"/>
          </p:cNvGraphicFramePr>
          <p:nvPr>
            <p:ph sz="half" idx="1"/>
            <p:extLst>
              <p:ext uri="{D42A27DB-BD31-4B8C-83A1-F6EECF244321}">
                <p14:modId xmlns:p14="http://schemas.microsoft.com/office/powerpoint/2010/main" val="1261885102"/>
              </p:ext>
            </p:extLst>
          </p:nvPr>
        </p:nvGraphicFramePr>
        <p:xfrm>
          <a:off x="457200" y="1200151"/>
          <a:ext cx="83820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359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DB59F-D3E4-BB5F-1A70-BF5845CDF666}"/>
              </a:ext>
            </a:extLst>
          </p:cNvPr>
          <p:cNvSpPr>
            <a:spLocks noGrp="1"/>
          </p:cNvSpPr>
          <p:nvPr>
            <p:ph type="title"/>
          </p:nvPr>
        </p:nvSpPr>
        <p:spPr/>
        <p:txBody>
          <a:bodyPr/>
          <a:lstStyle/>
          <a:p>
            <a:r>
              <a:rPr lang="en-US" dirty="0"/>
              <a:t>Key Fields to Query a Claim</a:t>
            </a:r>
          </a:p>
        </p:txBody>
      </p:sp>
      <p:pic>
        <p:nvPicPr>
          <p:cNvPr id="6" name="Content Placeholder 5">
            <a:extLst>
              <a:ext uri="{FF2B5EF4-FFF2-40B4-BE49-F238E27FC236}">
                <a16:creationId xmlns:a16="http://schemas.microsoft.com/office/drawing/2014/main" id="{946BAC1D-A8F6-C6C1-7412-27E1108B7A95}"/>
              </a:ext>
            </a:extLst>
          </p:cNvPr>
          <p:cNvPicPr>
            <a:picLocks noGrp="1" noChangeAspect="1"/>
          </p:cNvPicPr>
          <p:nvPr>
            <p:ph sz="half" idx="1"/>
          </p:nvPr>
        </p:nvPicPr>
        <p:blipFill>
          <a:blip r:embed="rId2"/>
          <a:stretch>
            <a:fillRect/>
          </a:stretch>
        </p:blipFill>
        <p:spPr>
          <a:xfrm>
            <a:off x="457200" y="1123950"/>
            <a:ext cx="8229600" cy="2082467"/>
          </a:xfrm>
        </p:spPr>
      </p:pic>
      <p:sp>
        <p:nvSpPr>
          <p:cNvPr id="7" name="Rectangle: Rounded Corners 6">
            <a:extLst>
              <a:ext uri="{FF2B5EF4-FFF2-40B4-BE49-F238E27FC236}">
                <a16:creationId xmlns:a16="http://schemas.microsoft.com/office/drawing/2014/main" id="{348BD3D9-2CF9-AFF9-2587-5ACC3486E270}"/>
              </a:ext>
            </a:extLst>
          </p:cNvPr>
          <p:cNvSpPr/>
          <p:nvPr/>
        </p:nvSpPr>
        <p:spPr>
          <a:xfrm>
            <a:off x="439479" y="3286030"/>
            <a:ext cx="2133600" cy="1143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Health Card No</a:t>
            </a:r>
          </a:p>
        </p:txBody>
      </p:sp>
      <p:sp>
        <p:nvSpPr>
          <p:cNvPr id="8" name="Rectangle: Rounded Corners 7">
            <a:extLst>
              <a:ext uri="{FF2B5EF4-FFF2-40B4-BE49-F238E27FC236}">
                <a16:creationId xmlns:a16="http://schemas.microsoft.com/office/drawing/2014/main" id="{A41F8D5F-E47E-A4FA-67FC-C9D306A49A47}"/>
              </a:ext>
            </a:extLst>
          </p:cNvPr>
          <p:cNvSpPr/>
          <p:nvPr/>
        </p:nvSpPr>
        <p:spPr>
          <a:xfrm>
            <a:off x="6324600" y="3297106"/>
            <a:ext cx="2133600" cy="1143000"/>
          </a:xfrm>
          <a:prstGeom prst="roundRect">
            <a:avLst/>
          </a:prstGeom>
          <a:solidFill>
            <a:srgbClr val="D04253"/>
          </a:solidFill>
          <a:ln>
            <a:solidFill>
              <a:srgbClr val="D0425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To &amp; From Date = Submission Dates </a:t>
            </a:r>
          </a:p>
        </p:txBody>
      </p:sp>
      <p:sp>
        <p:nvSpPr>
          <p:cNvPr id="9" name="Rectangle: Rounded Corners 8">
            <a:extLst>
              <a:ext uri="{FF2B5EF4-FFF2-40B4-BE49-F238E27FC236}">
                <a16:creationId xmlns:a16="http://schemas.microsoft.com/office/drawing/2014/main" id="{6D425CDB-D6C2-3780-FD78-DCA26436A400}"/>
              </a:ext>
            </a:extLst>
          </p:cNvPr>
          <p:cNvSpPr/>
          <p:nvPr/>
        </p:nvSpPr>
        <p:spPr>
          <a:xfrm>
            <a:off x="3496339" y="3297106"/>
            <a:ext cx="2133600" cy="1143000"/>
          </a:xfrm>
          <a:prstGeom prst="roundRect">
            <a:avLst/>
          </a:prstGeom>
          <a:solidFill>
            <a:srgbClr val="D04253"/>
          </a:solidFill>
          <a:ln>
            <a:solidFill>
              <a:srgbClr val="D0425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Billing No and Group ID</a:t>
            </a:r>
          </a:p>
        </p:txBody>
      </p:sp>
    </p:spTree>
    <p:extLst>
      <p:ext uri="{BB962C8B-B14F-4D97-AF65-F5344CB8AC3E}">
        <p14:creationId xmlns:p14="http://schemas.microsoft.com/office/powerpoint/2010/main" val="3543632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E7C6D-DFD6-781F-8941-31F4205CA7D5}"/>
              </a:ext>
            </a:extLst>
          </p:cNvPr>
          <p:cNvSpPr>
            <a:spLocks noGrp="1"/>
          </p:cNvSpPr>
          <p:nvPr>
            <p:ph type="title"/>
          </p:nvPr>
        </p:nvSpPr>
        <p:spPr/>
        <p:txBody>
          <a:bodyPr/>
          <a:lstStyle/>
          <a:p>
            <a:r>
              <a:rPr lang="en-US" dirty="0"/>
              <a:t>Submission Dates to Query a Claim</a:t>
            </a:r>
          </a:p>
        </p:txBody>
      </p:sp>
      <p:graphicFrame>
        <p:nvGraphicFramePr>
          <p:cNvPr id="5" name="Content Placeholder 4">
            <a:extLst>
              <a:ext uri="{FF2B5EF4-FFF2-40B4-BE49-F238E27FC236}">
                <a16:creationId xmlns:a16="http://schemas.microsoft.com/office/drawing/2014/main" id="{FD0637AD-5A01-BB5F-739A-31BCDFF8C95D}"/>
              </a:ext>
            </a:extLst>
          </p:cNvPr>
          <p:cNvGraphicFramePr>
            <a:graphicFrameLocks noGrp="1"/>
          </p:cNvGraphicFramePr>
          <p:nvPr>
            <p:ph sz="half" idx="1"/>
            <p:extLst>
              <p:ext uri="{D42A27DB-BD31-4B8C-83A1-F6EECF244321}">
                <p14:modId xmlns:p14="http://schemas.microsoft.com/office/powerpoint/2010/main" val="2515179715"/>
              </p:ext>
            </p:extLst>
          </p:nvPr>
        </p:nvGraphicFramePr>
        <p:xfrm>
          <a:off x="457200" y="1200151"/>
          <a:ext cx="80010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2453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D1F7B-282C-CEC9-0CDC-DCBB3BD832C8}"/>
              </a:ext>
            </a:extLst>
          </p:cNvPr>
          <p:cNvSpPr>
            <a:spLocks noGrp="1"/>
          </p:cNvSpPr>
          <p:nvPr>
            <p:ph type="title"/>
          </p:nvPr>
        </p:nvSpPr>
        <p:spPr>
          <a:xfrm>
            <a:off x="457200" y="205979"/>
            <a:ext cx="8229600" cy="857250"/>
          </a:xfrm>
        </p:spPr>
        <p:txBody>
          <a:bodyPr anchor="ctr">
            <a:normAutofit/>
          </a:bodyPr>
          <a:lstStyle/>
          <a:p>
            <a:r>
              <a:rPr lang="en-US" dirty="0"/>
              <a:t>Scenarios</a:t>
            </a:r>
          </a:p>
        </p:txBody>
      </p:sp>
      <p:sp>
        <p:nvSpPr>
          <p:cNvPr id="4" name="Content Placeholder 3">
            <a:extLst>
              <a:ext uri="{FF2B5EF4-FFF2-40B4-BE49-F238E27FC236}">
                <a16:creationId xmlns:a16="http://schemas.microsoft.com/office/drawing/2014/main" id="{B57B6F94-8D2A-C34B-725C-23AE5FF858CC}"/>
              </a:ext>
            </a:extLst>
          </p:cNvPr>
          <p:cNvSpPr>
            <a:spLocks noGrp="1"/>
          </p:cNvSpPr>
          <p:nvPr>
            <p:ph sz="half" idx="1"/>
          </p:nvPr>
        </p:nvSpPr>
        <p:spPr>
          <a:xfrm>
            <a:off x="457200" y="1200151"/>
            <a:ext cx="8458200" cy="3394472"/>
          </a:xfrm>
        </p:spPr>
        <p:txBody>
          <a:bodyPr>
            <a:normAutofit/>
          </a:bodyPr>
          <a:lstStyle/>
          <a:p>
            <a:pPr lvl="1"/>
            <a:endParaRPr lang="en-US" sz="1400" b="0" i="0" u="none" strike="noStrike" baseline="0" dirty="0">
              <a:solidFill>
                <a:srgbClr val="000000"/>
              </a:solidFill>
              <a:latin typeface="Calibri" panose="020F0502020204030204" pitchFamily="34" charset="0"/>
            </a:endParaRPr>
          </a:p>
          <a:p>
            <a:endParaRPr lang="en-US" dirty="0"/>
          </a:p>
        </p:txBody>
      </p:sp>
      <p:sp>
        <p:nvSpPr>
          <p:cNvPr id="3" name="Rectangle: Rounded Corners 2">
            <a:extLst>
              <a:ext uri="{FF2B5EF4-FFF2-40B4-BE49-F238E27FC236}">
                <a16:creationId xmlns:a16="http://schemas.microsoft.com/office/drawing/2014/main" id="{DEDCBF41-C597-171E-8C79-457036E86A57}"/>
              </a:ext>
            </a:extLst>
          </p:cNvPr>
          <p:cNvSpPr/>
          <p:nvPr/>
        </p:nvSpPr>
        <p:spPr>
          <a:xfrm>
            <a:off x="889000" y="1276350"/>
            <a:ext cx="7594600" cy="25908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R="0" lvl="0" algn="l" defTabSz="914400" rtl="0" eaLnBrk="1" fontAlgn="auto" latinLnBrk="0" hangingPunct="1">
              <a:lnSpc>
                <a:spcPct val="100000"/>
              </a:lnSpc>
              <a:spcBef>
                <a:spcPct val="20000"/>
              </a:spcBef>
              <a:spcAft>
                <a:spcPts val="0"/>
              </a:spcAft>
              <a:buClrTx/>
              <a:buSzTx/>
              <a:tabLst/>
              <a:defRPr/>
            </a:pPr>
            <a:r>
              <a:rPr kumimoji="0" 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Submission Does Not Match the Paid amount</a:t>
            </a:r>
          </a:p>
          <a:p>
            <a:pPr marL="285750" indent="-285750">
              <a:spcBef>
                <a:spcPct val="20000"/>
              </a:spcBef>
              <a:buFont typeface="Arial" pitchFamily="34" charset="0"/>
              <a:buChar char="–"/>
              <a:defRPr/>
            </a:pP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Did you </a:t>
            </a:r>
            <a:r>
              <a:rPr kumimoji="0" lang="en-US" sz="13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reconcile </a:t>
            </a: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using your Bi-Weekly return file? All paid, pended and rejected are listed. </a:t>
            </a:r>
          </a:p>
          <a:p>
            <a:pPr marL="285750" indent="-285750">
              <a:spcBef>
                <a:spcPct val="20000"/>
              </a:spcBef>
              <a:buFont typeface="Arial" pitchFamily="34" charset="0"/>
              <a:buChar char="–"/>
              <a:defRPr/>
            </a:pP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 line item without a paid amount or Explan Code has pended.</a:t>
            </a:r>
          </a:p>
          <a:p>
            <a:pPr marL="285750" indent="-285750">
              <a:spcBef>
                <a:spcPct val="20000"/>
              </a:spcBef>
              <a:buFont typeface="Arial" pitchFamily="34" charset="0"/>
              <a:buChar char="–"/>
              <a:defRPr/>
            </a:pPr>
            <a:r>
              <a:rPr lang="en-US" sz="1300" dirty="0">
                <a:solidFill>
                  <a:srgbClr val="000000"/>
                </a:solidFill>
                <a:latin typeface="Calibri" panose="020F0502020204030204" pitchFamily="34" charset="0"/>
              </a:rPr>
              <a:t>Pended claim is set for a manual review.</a:t>
            </a:r>
            <a:endPar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285750" indent="-285750">
              <a:spcBef>
                <a:spcPct val="20000"/>
              </a:spcBef>
              <a:buFont typeface="Arial" pitchFamily="34" charset="0"/>
              <a:buChar char="–"/>
              <a:defRPr/>
            </a:pP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Claims may be: </a:t>
            </a:r>
          </a:p>
          <a:p>
            <a:pPr marL="742950" lvl="1" indent="-285750">
              <a:spcBef>
                <a:spcPct val="20000"/>
              </a:spcBef>
              <a:buFont typeface="Arial" pitchFamily="34" charset="0"/>
              <a:buChar char="–"/>
              <a:defRPr/>
            </a:pPr>
            <a:r>
              <a:rPr lang="en-US" sz="1300" dirty="0">
                <a:solidFill>
                  <a:srgbClr val="000000"/>
                </a:solidFill>
                <a:latin typeface="Calibri" panose="020F0502020204030204" pitchFamily="34" charset="0"/>
              </a:rPr>
              <a:t>P</a:t>
            </a: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aid at different amounts (higher/lower/75%) </a:t>
            </a:r>
          </a:p>
          <a:p>
            <a:pPr marL="742950" lvl="1" indent="-285750">
              <a:spcBef>
                <a:spcPct val="20000"/>
              </a:spcBef>
              <a:buFont typeface="Arial" pitchFamily="34" charset="0"/>
              <a:buChar char="–"/>
              <a:defRPr/>
            </a:pP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Claims rejected</a:t>
            </a:r>
          </a:p>
          <a:p>
            <a:pPr marL="742950" lvl="1" indent="-285750">
              <a:spcBef>
                <a:spcPct val="20000"/>
              </a:spcBef>
              <a:buFont typeface="Arial" pitchFamily="34" charset="0"/>
              <a:buChar char="–"/>
              <a:defRPr/>
            </a:pP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Claims paid with a premium</a:t>
            </a:r>
          </a:p>
        </p:txBody>
      </p:sp>
    </p:spTree>
    <p:extLst>
      <p:ext uri="{BB962C8B-B14F-4D97-AF65-F5344CB8AC3E}">
        <p14:creationId xmlns:p14="http://schemas.microsoft.com/office/powerpoint/2010/main" val="413949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D1F7B-282C-CEC9-0CDC-DCBB3BD832C8}"/>
              </a:ext>
            </a:extLst>
          </p:cNvPr>
          <p:cNvSpPr>
            <a:spLocks noGrp="1"/>
          </p:cNvSpPr>
          <p:nvPr>
            <p:ph type="title"/>
          </p:nvPr>
        </p:nvSpPr>
        <p:spPr>
          <a:xfrm>
            <a:off x="457200" y="205979"/>
            <a:ext cx="8229600" cy="857250"/>
          </a:xfrm>
        </p:spPr>
        <p:txBody>
          <a:bodyPr anchor="ctr">
            <a:normAutofit/>
          </a:bodyPr>
          <a:lstStyle/>
          <a:p>
            <a:r>
              <a:rPr lang="en-US" dirty="0"/>
              <a:t>Scenarios</a:t>
            </a:r>
          </a:p>
        </p:txBody>
      </p:sp>
      <p:sp>
        <p:nvSpPr>
          <p:cNvPr id="4" name="Content Placeholder 3">
            <a:extLst>
              <a:ext uri="{FF2B5EF4-FFF2-40B4-BE49-F238E27FC236}">
                <a16:creationId xmlns:a16="http://schemas.microsoft.com/office/drawing/2014/main" id="{B57B6F94-8D2A-C34B-725C-23AE5FF858CC}"/>
              </a:ext>
            </a:extLst>
          </p:cNvPr>
          <p:cNvSpPr>
            <a:spLocks noGrp="1"/>
          </p:cNvSpPr>
          <p:nvPr>
            <p:ph sz="half" idx="1"/>
          </p:nvPr>
        </p:nvSpPr>
        <p:spPr>
          <a:xfrm>
            <a:off x="457200" y="1200151"/>
            <a:ext cx="8458200" cy="3394472"/>
          </a:xfrm>
        </p:spPr>
        <p:txBody>
          <a:bodyPr>
            <a:normAutofit/>
          </a:bodyPr>
          <a:lstStyle/>
          <a:p>
            <a:pPr lvl="1"/>
            <a:endParaRPr lang="en-US" sz="1400" b="0" i="0" u="none" strike="noStrike" baseline="0" dirty="0">
              <a:solidFill>
                <a:srgbClr val="000000"/>
              </a:solidFill>
              <a:latin typeface="Calibri" panose="020F0502020204030204" pitchFamily="34" charset="0"/>
            </a:endParaRPr>
          </a:p>
          <a:p>
            <a:endParaRPr lang="en-US" dirty="0"/>
          </a:p>
        </p:txBody>
      </p:sp>
      <p:sp>
        <p:nvSpPr>
          <p:cNvPr id="3" name="Rectangle: Rounded Corners 2">
            <a:extLst>
              <a:ext uri="{FF2B5EF4-FFF2-40B4-BE49-F238E27FC236}">
                <a16:creationId xmlns:a16="http://schemas.microsoft.com/office/drawing/2014/main" id="{DEDCBF41-C597-171E-8C79-457036E86A57}"/>
              </a:ext>
            </a:extLst>
          </p:cNvPr>
          <p:cNvSpPr/>
          <p:nvPr/>
        </p:nvSpPr>
        <p:spPr>
          <a:xfrm>
            <a:off x="774700" y="1276350"/>
            <a:ext cx="7594600" cy="25908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2600" dirty="0">
                <a:solidFill>
                  <a:schemeClr val="tx1"/>
                </a:solidFill>
              </a:rPr>
              <a:t>Pay List Does Not Match Amount Deposited</a:t>
            </a:r>
          </a:p>
          <a:p>
            <a:pPr marL="285750" indent="-285750">
              <a:spcBef>
                <a:spcPct val="20000"/>
              </a:spcBef>
              <a:buFont typeface="Arial" pitchFamily="34" charset="0"/>
              <a:buChar char="–"/>
              <a:defRPr/>
            </a:pPr>
            <a:r>
              <a:rPr lang="en-US" sz="1600" dirty="0">
                <a:solidFill>
                  <a:srgbClr val="000000"/>
                </a:solidFill>
                <a:latin typeface="Calibri" panose="020F0502020204030204" pitchFamily="34" charset="0"/>
              </a:rPr>
              <a:t>Were additional payments received?</a:t>
            </a:r>
          </a:p>
          <a:p>
            <a:pPr marL="742950" lvl="1" indent="-285750">
              <a:spcBef>
                <a:spcPct val="20000"/>
              </a:spcBef>
              <a:buFont typeface="Arial" pitchFamily="34" charset="0"/>
              <a:buChar char="–"/>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SMA payments</a:t>
            </a:r>
          </a:p>
          <a:p>
            <a:pPr marL="742950" lvl="1" indent="-285750">
              <a:spcBef>
                <a:spcPct val="20000"/>
              </a:spcBef>
              <a:buFont typeface="Arial" pitchFamily="34" charset="0"/>
              <a:buChar char="–"/>
              <a:defRPr/>
            </a:pPr>
            <a:r>
              <a:rPr lang="en-US" sz="1600" dirty="0">
                <a:solidFill>
                  <a:srgbClr val="000000"/>
                </a:solidFill>
                <a:latin typeface="Calibri" panose="020F0502020204030204" pitchFamily="34" charset="0"/>
              </a:rPr>
              <a:t>EMR payments</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285750" indent="-285750">
              <a:spcBef>
                <a:spcPct val="20000"/>
              </a:spcBef>
              <a:buFont typeface="Arial" pitchFamily="34" charset="0"/>
              <a:buChar char="–"/>
              <a:defRPr/>
            </a:pPr>
            <a:r>
              <a:rPr lang="en-US" sz="1600" dirty="0">
                <a:solidFill>
                  <a:srgbClr val="000000"/>
                </a:solidFill>
                <a:latin typeface="Calibri" panose="020F0502020204030204" pitchFamily="34" charset="0"/>
              </a:rPr>
              <a:t>Were any recoveries processed?</a:t>
            </a:r>
          </a:p>
          <a:p>
            <a:pPr marL="285750" indent="-285750">
              <a:spcBef>
                <a:spcPct val="20000"/>
              </a:spcBef>
              <a:buFont typeface="Arial" pitchFamily="34" charset="0"/>
              <a:buChar char="–"/>
              <a:defRPr/>
            </a:pPr>
            <a:r>
              <a:rPr lang="en-US" sz="1600" dirty="0">
                <a:solidFill>
                  <a:srgbClr val="000000"/>
                </a:solidFill>
                <a:latin typeface="Calibri" panose="020F0502020204030204" pitchFamily="34" charset="0"/>
              </a:rPr>
              <a:t>Have you reconciled your billings?</a:t>
            </a:r>
          </a:p>
          <a:p>
            <a:pPr marL="285750" indent="-285750">
              <a:spcBef>
                <a:spcPct val="20000"/>
              </a:spcBef>
              <a:buFont typeface="Arial" pitchFamily="34" charset="0"/>
              <a:buChar char="–"/>
              <a:defRPr/>
            </a:pPr>
            <a:r>
              <a:rPr lang="en-US" sz="1600" dirty="0">
                <a:solidFill>
                  <a:srgbClr val="000000"/>
                </a:solidFill>
                <a:latin typeface="Calibri" panose="020F0502020204030204" pitchFamily="34" charset="0"/>
              </a:rPr>
              <a:t>C</a:t>
            </a:r>
            <a:r>
              <a:rPr lang="en-US" sz="1600" dirty="0">
                <a:solidFill>
                  <a:schemeClr val="tx1"/>
                </a:solidFill>
              </a:rPr>
              <a:t>all 1-800-605-2965 to log the issue.</a:t>
            </a:r>
          </a:p>
        </p:txBody>
      </p:sp>
    </p:spTree>
    <p:extLst>
      <p:ext uri="{BB962C8B-B14F-4D97-AF65-F5344CB8AC3E}">
        <p14:creationId xmlns:p14="http://schemas.microsoft.com/office/powerpoint/2010/main" val="188859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82244" y="873574"/>
            <a:ext cx="6415896" cy="3755576"/>
          </a:xfrm>
          <a:prstGeom prst="rect">
            <a:avLst/>
          </a:prstGeom>
          <a:solidFill>
            <a:schemeClr val="accent6">
              <a:lumMod val="20000"/>
              <a:lumOff val="80000"/>
            </a:schemeClr>
          </a:solidFill>
          <a:ln>
            <a:solidFill>
              <a:schemeClr val="accent6">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62000" y="51195"/>
            <a:ext cx="5715000" cy="707886"/>
          </a:xfrm>
          <a:prstGeom prst="rect">
            <a:avLst/>
          </a:prstGeom>
          <a:noFill/>
        </p:spPr>
        <p:txBody>
          <a:bodyPr wrap="square" rtlCol="0">
            <a:spAutoFit/>
          </a:bodyPr>
          <a:lstStyle/>
          <a:p>
            <a:r>
              <a:rPr lang="en-US" sz="4000" b="1" dirty="0">
                <a:latin typeface="+mj-lt"/>
                <a:ea typeface="Microsoft YaHei Light" panose="020B0502040204020203" pitchFamily="34" charset="-122"/>
                <a:cs typeface="Leelawadee" panose="020B0502040204020203" pitchFamily="34" charset="-34"/>
              </a:rPr>
              <a:t>Learning Objectives</a:t>
            </a:r>
          </a:p>
        </p:txBody>
      </p:sp>
      <p:sp>
        <p:nvSpPr>
          <p:cNvPr id="2" name="TextBox 1"/>
          <p:cNvSpPr txBox="1"/>
          <p:nvPr/>
        </p:nvSpPr>
        <p:spPr>
          <a:xfrm>
            <a:off x="882244" y="933186"/>
            <a:ext cx="6415897" cy="3908762"/>
          </a:xfrm>
          <a:prstGeom prst="rect">
            <a:avLst/>
          </a:prstGeom>
          <a:noFill/>
        </p:spPr>
        <p:txBody>
          <a:bodyPr wrap="square" rtlCol="0">
            <a:spAutoFit/>
          </a:bodyPr>
          <a:lstStyle/>
          <a:p>
            <a:r>
              <a:rPr lang="en-US" sz="1600" dirty="0">
                <a:latin typeface="Microsoft YaHei Light" panose="020B0502040204020203" pitchFamily="34" charset="-122"/>
                <a:ea typeface="Microsoft YaHei Light" panose="020B0502040204020203" pitchFamily="34" charset="-122"/>
              </a:rPr>
              <a:t>By the end of the session, you will understand how to:</a:t>
            </a:r>
          </a:p>
          <a:p>
            <a:endParaRPr lang="en-US" sz="1600" dirty="0">
              <a:latin typeface="Microsoft YaHei Light" panose="020B0502040204020203" pitchFamily="34" charset="-122"/>
              <a:ea typeface="Microsoft YaHei Light" panose="020B0502040204020203" pitchFamily="34" charset="-122"/>
            </a:endParaRPr>
          </a:p>
          <a:p>
            <a:pPr marL="171450" indent="-171450">
              <a:buFont typeface="Wingdings" panose="05000000000000000000" pitchFamily="2" charset="2"/>
              <a:buChar char="q"/>
            </a:pPr>
            <a:endParaRPr lang="en-US" sz="800" dirty="0">
              <a:latin typeface="Microsoft YaHei Light" panose="020B0502040204020203" pitchFamily="34" charset="-122"/>
              <a:ea typeface="Microsoft YaHei Light" panose="020B0502040204020203" pitchFamily="34" charset="-122"/>
            </a:endParaRPr>
          </a:p>
          <a:p>
            <a:pPr marL="285750" lvl="0" indent="-285750">
              <a:buFont typeface="Wingdings" panose="05000000000000000000" pitchFamily="2" charset="2"/>
              <a:buChar char="q"/>
            </a:pPr>
            <a:r>
              <a:rPr lang="en-US" sz="1600" dirty="0">
                <a:latin typeface="Microsoft YaHei Light" panose="020B0502040204020203" pitchFamily="34" charset="-122"/>
                <a:ea typeface="Microsoft YaHei Light" panose="020B0502040204020203" pitchFamily="34" charset="-122"/>
                <a:cs typeface="Calibri Light" panose="020F0302020204030204" pitchFamily="34" charset="0"/>
              </a:rPr>
              <a:t>eHS Training &amp; Resources &amp; Customer Portal Home Page</a:t>
            </a:r>
          </a:p>
          <a:p>
            <a:pPr marL="285750" lvl="0" indent="-285750">
              <a:buFont typeface="Wingdings" panose="05000000000000000000" pitchFamily="2" charset="2"/>
              <a:buChar char="q"/>
            </a:pPr>
            <a:endParaRPr lang="en-US" sz="1600" dirty="0">
              <a:latin typeface="Microsoft YaHei Light" panose="020B0502040204020203" pitchFamily="34" charset="-122"/>
              <a:ea typeface="Microsoft YaHei Light" panose="020B0502040204020203" pitchFamily="34" charset="-122"/>
              <a:cs typeface="Calibri Light" panose="020F0302020204030204" pitchFamily="34" charset="0"/>
            </a:endParaRPr>
          </a:p>
          <a:p>
            <a:pPr marL="285750" lvl="0" indent="-285750">
              <a:buFont typeface="Wingdings" panose="05000000000000000000" pitchFamily="2" charset="2"/>
              <a:buChar char="q"/>
            </a:pPr>
            <a:r>
              <a:rPr lang="en-US" sz="1600" dirty="0">
                <a:latin typeface="Microsoft YaHei Light" panose="020B0502040204020203" pitchFamily="34" charset="-122"/>
                <a:ea typeface="Microsoft YaHei Light" panose="020B0502040204020203" pitchFamily="34" charset="-122"/>
                <a:cs typeface="Calibri Light" panose="020F0302020204030204" pitchFamily="34" charset="0"/>
              </a:rPr>
              <a:t>Validation Reports &amp; Return Files in Customer Portal</a:t>
            </a:r>
          </a:p>
          <a:p>
            <a:pPr marL="285750" lvl="0" indent="-285750">
              <a:buFont typeface="Wingdings" panose="05000000000000000000" pitchFamily="2" charset="2"/>
              <a:buChar char="q"/>
            </a:pPr>
            <a:endParaRPr lang="en-US" sz="1600" dirty="0">
              <a:latin typeface="Microsoft YaHei Light" panose="020B0502040204020203" pitchFamily="34" charset="-122"/>
              <a:ea typeface="Microsoft YaHei Light" panose="020B0502040204020203" pitchFamily="34" charset="-122"/>
              <a:cs typeface="Calibri Light" panose="020F0302020204030204" pitchFamily="34" charset="0"/>
            </a:endParaRPr>
          </a:p>
          <a:p>
            <a:pPr marL="285750" lvl="0" indent="-285750">
              <a:buFont typeface="Wingdings" panose="05000000000000000000" pitchFamily="2" charset="2"/>
              <a:buChar char="q"/>
            </a:pPr>
            <a:r>
              <a:rPr lang="en-US" sz="1600" dirty="0">
                <a:latin typeface="Microsoft YaHei Light" panose="020B0502040204020203" pitchFamily="34" charset="-122"/>
                <a:ea typeface="Microsoft YaHei Light" panose="020B0502040204020203" pitchFamily="34" charset="-122"/>
                <a:cs typeface="Calibri Light" panose="020F0302020204030204" pitchFamily="34" charset="0"/>
              </a:rPr>
              <a:t>Who is Included in a Group?</a:t>
            </a:r>
          </a:p>
          <a:p>
            <a:pPr marL="285750" lvl="0" indent="-285750">
              <a:buFont typeface="Wingdings" panose="05000000000000000000" pitchFamily="2" charset="2"/>
              <a:buChar char="q"/>
            </a:pPr>
            <a:endParaRPr lang="en-US" sz="1600" dirty="0">
              <a:latin typeface="Microsoft YaHei Light" panose="020B0502040204020203" pitchFamily="34" charset="-122"/>
              <a:ea typeface="Microsoft YaHei Light" panose="020B0502040204020203" pitchFamily="34" charset="-122"/>
              <a:cs typeface="Calibri Light" panose="020F0302020204030204" pitchFamily="34" charset="0"/>
            </a:endParaRPr>
          </a:p>
          <a:p>
            <a:pPr marL="285750" indent="-285750">
              <a:buFont typeface="Wingdings" panose="05000000000000000000" pitchFamily="2" charset="2"/>
              <a:buChar char="q"/>
            </a:pPr>
            <a:r>
              <a:rPr lang="en-US" sz="1600" dirty="0">
                <a:latin typeface="Microsoft YaHei Light" panose="020B0502040204020203" pitchFamily="34" charset="-122"/>
                <a:ea typeface="Microsoft YaHei Light" panose="020B0502040204020203" pitchFamily="34" charset="-122"/>
                <a:cs typeface="Calibri Light" panose="020F0302020204030204" pitchFamily="34" charset="0"/>
              </a:rPr>
              <a:t>Query Claims</a:t>
            </a:r>
          </a:p>
          <a:p>
            <a:pPr marL="285750" indent="-285750">
              <a:buFont typeface="Wingdings" panose="05000000000000000000" pitchFamily="2" charset="2"/>
              <a:buChar char="q"/>
            </a:pPr>
            <a:endParaRPr lang="en-US" sz="1600" dirty="0">
              <a:latin typeface="Microsoft YaHei Light" panose="020B0502040204020203" pitchFamily="34" charset="-122"/>
              <a:ea typeface="Microsoft YaHei Light" panose="020B0502040204020203" pitchFamily="34" charset="-122"/>
              <a:cs typeface="Calibri Light" panose="020F0302020204030204" pitchFamily="34" charset="0"/>
            </a:endParaRPr>
          </a:p>
          <a:p>
            <a:pPr marL="285750" indent="-285750">
              <a:buFont typeface="Wingdings" panose="05000000000000000000" pitchFamily="2" charset="2"/>
              <a:buChar char="q"/>
            </a:pPr>
            <a:r>
              <a:rPr lang="en-US" sz="1600" dirty="0">
                <a:latin typeface="Microsoft YaHei Light" panose="020B0502040204020203" pitchFamily="34" charset="-122"/>
                <a:ea typeface="Microsoft YaHei Light" panose="020B0502040204020203" pitchFamily="34" charset="-122"/>
                <a:cs typeface="Calibri Light" panose="020F0302020204030204" pitchFamily="34" charset="0"/>
              </a:rPr>
              <a:t>Scenarios</a:t>
            </a:r>
          </a:p>
          <a:p>
            <a:pPr marL="285750" indent="-285750">
              <a:buFont typeface="Wingdings" panose="05000000000000000000" pitchFamily="2" charset="2"/>
              <a:buChar char="q"/>
            </a:pPr>
            <a:endParaRPr lang="en-US" sz="1600" dirty="0">
              <a:latin typeface="Microsoft YaHei Light" panose="020B0502040204020203" pitchFamily="34" charset="-122"/>
              <a:ea typeface="Microsoft YaHei Light" panose="020B0502040204020203" pitchFamily="34" charset="-122"/>
              <a:cs typeface="Calibri Light" panose="020F0302020204030204" pitchFamily="34" charset="0"/>
            </a:endParaRPr>
          </a:p>
          <a:p>
            <a:pPr marL="285750" indent="-285750">
              <a:buFont typeface="Wingdings" panose="05000000000000000000" pitchFamily="2" charset="2"/>
              <a:buChar char="q"/>
            </a:pPr>
            <a:r>
              <a:rPr lang="en-US" sz="1600" dirty="0">
                <a:latin typeface="Microsoft YaHei Light" panose="020B0502040204020203" pitchFamily="34" charset="-122"/>
                <a:ea typeface="Microsoft YaHei Light" panose="020B0502040204020203" pitchFamily="34" charset="-122"/>
                <a:cs typeface="Calibri Light" panose="020F0302020204030204" pitchFamily="34" charset="0"/>
              </a:rPr>
              <a:t>Explan Codes – What do they mean? How do I manage them?</a:t>
            </a:r>
          </a:p>
          <a:p>
            <a:pPr marL="285750" lvl="0" indent="-285750">
              <a:buFont typeface="Wingdings" panose="05000000000000000000" pitchFamily="2" charset="2"/>
              <a:buChar char="q"/>
            </a:pPr>
            <a:endParaRPr lang="en-US" sz="1600" dirty="0">
              <a:latin typeface="Microsoft YaHei Light" panose="020B0502040204020203" pitchFamily="34" charset="-122"/>
              <a:ea typeface="Microsoft YaHei Light" panose="020B0502040204020203" pitchFamily="34" charset="-122"/>
              <a:cs typeface="Calibri Light" panose="020F0302020204030204" pitchFamily="34" charset="0"/>
            </a:endParaRPr>
          </a:p>
          <a:p>
            <a:pPr marL="285750" lvl="0" indent="-285750">
              <a:buFont typeface="Wingdings" panose="05000000000000000000" pitchFamily="2" charset="2"/>
              <a:buChar char="q"/>
            </a:pPr>
            <a:endParaRPr lang="en-US" sz="1600" dirty="0">
              <a:latin typeface="Microsoft YaHei Light" panose="020B0502040204020203" pitchFamily="34" charset="-122"/>
              <a:ea typeface="Microsoft YaHei Light" panose="020B0502040204020203" pitchFamily="34" charset="-122"/>
              <a:cs typeface="Calibri Light" panose="020F030202020403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55146"/>
            <a:ext cx="914400" cy="914400"/>
          </a:xfrm>
          <a:prstGeom prst="rect">
            <a:avLst/>
          </a:prstGeom>
        </p:spPr>
      </p:pic>
    </p:spTree>
    <p:extLst>
      <p:ext uri="{BB962C8B-B14F-4D97-AF65-F5344CB8AC3E}">
        <p14:creationId xmlns:p14="http://schemas.microsoft.com/office/powerpoint/2010/main" val="3384219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D1F7B-282C-CEC9-0CDC-DCBB3BD832C8}"/>
              </a:ext>
            </a:extLst>
          </p:cNvPr>
          <p:cNvSpPr>
            <a:spLocks noGrp="1"/>
          </p:cNvSpPr>
          <p:nvPr>
            <p:ph type="title"/>
          </p:nvPr>
        </p:nvSpPr>
        <p:spPr>
          <a:xfrm>
            <a:off x="457200" y="205979"/>
            <a:ext cx="8229600" cy="857250"/>
          </a:xfrm>
        </p:spPr>
        <p:txBody>
          <a:bodyPr anchor="ctr">
            <a:normAutofit/>
          </a:bodyPr>
          <a:lstStyle/>
          <a:p>
            <a:r>
              <a:rPr lang="en-US" dirty="0"/>
              <a:t>Scenarios</a:t>
            </a:r>
          </a:p>
        </p:txBody>
      </p:sp>
      <p:sp>
        <p:nvSpPr>
          <p:cNvPr id="4" name="Content Placeholder 3">
            <a:extLst>
              <a:ext uri="{FF2B5EF4-FFF2-40B4-BE49-F238E27FC236}">
                <a16:creationId xmlns:a16="http://schemas.microsoft.com/office/drawing/2014/main" id="{B57B6F94-8D2A-C34B-725C-23AE5FF858CC}"/>
              </a:ext>
            </a:extLst>
          </p:cNvPr>
          <p:cNvSpPr>
            <a:spLocks noGrp="1"/>
          </p:cNvSpPr>
          <p:nvPr>
            <p:ph sz="half" idx="1"/>
          </p:nvPr>
        </p:nvSpPr>
        <p:spPr>
          <a:xfrm>
            <a:off x="457200" y="1200151"/>
            <a:ext cx="8458200" cy="3394472"/>
          </a:xfrm>
        </p:spPr>
        <p:txBody>
          <a:bodyPr>
            <a:normAutofit/>
          </a:bodyPr>
          <a:lstStyle/>
          <a:p>
            <a:pPr lvl="1"/>
            <a:endParaRPr lang="en-US" sz="1400" b="0" i="0" u="none" strike="noStrike" baseline="0" dirty="0">
              <a:solidFill>
                <a:srgbClr val="000000"/>
              </a:solidFill>
              <a:latin typeface="Calibri" panose="020F0502020204030204" pitchFamily="34" charset="0"/>
            </a:endParaRPr>
          </a:p>
          <a:p>
            <a:endParaRPr lang="en-US" dirty="0"/>
          </a:p>
        </p:txBody>
      </p:sp>
      <p:sp>
        <p:nvSpPr>
          <p:cNvPr id="3" name="Rectangle: Rounded Corners 2">
            <a:extLst>
              <a:ext uri="{FF2B5EF4-FFF2-40B4-BE49-F238E27FC236}">
                <a16:creationId xmlns:a16="http://schemas.microsoft.com/office/drawing/2014/main" id="{DEDCBF41-C597-171E-8C79-457036E86A57}"/>
              </a:ext>
            </a:extLst>
          </p:cNvPr>
          <p:cNvSpPr/>
          <p:nvPr/>
        </p:nvSpPr>
        <p:spPr>
          <a:xfrm>
            <a:off x="774700" y="1276350"/>
            <a:ext cx="7594600" cy="25908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2600" dirty="0">
                <a:solidFill>
                  <a:schemeClr val="tx1"/>
                </a:solidFill>
              </a:rPr>
              <a:t>Any ‘base’ &amp; ‘add’ code or any code dependent on another code to be paid</a:t>
            </a:r>
          </a:p>
          <a:p>
            <a:pPr marL="285750" indent="-285750">
              <a:spcBef>
                <a:spcPct val="20000"/>
              </a:spcBef>
              <a:buFont typeface="Arial" pitchFamily="34" charset="0"/>
              <a:buChar char="–"/>
              <a:defRPr/>
            </a:pPr>
            <a:r>
              <a:rPr lang="en-US" sz="1400" dirty="0">
                <a:solidFill>
                  <a:srgbClr val="000000"/>
                </a:solidFill>
                <a:latin typeface="Calibri" panose="020F0502020204030204" pitchFamily="34" charset="0"/>
              </a:rPr>
              <a:t>If one of the service codes:</a:t>
            </a:r>
          </a:p>
          <a:p>
            <a:pPr marL="742950" lvl="1" indent="-285750">
              <a:spcBef>
                <a:spcPct val="20000"/>
              </a:spcBef>
              <a:buFont typeface="Arial" pitchFamily="34" charset="0"/>
              <a:buChar char="–"/>
              <a:defRPr/>
            </a:pPr>
            <a:r>
              <a:rPr lang="en-US" sz="1400" dirty="0">
                <a:solidFill>
                  <a:srgbClr val="000000"/>
                </a:solidFill>
                <a:latin typeface="Calibri" panose="020F0502020204030204" pitchFamily="34" charset="0"/>
              </a:rPr>
              <a:t>PENDS</a:t>
            </a:r>
          </a:p>
          <a:p>
            <a:pPr marL="742950" lvl="1" indent="-285750">
              <a:spcBef>
                <a:spcPct val="20000"/>
              </a:spcBef>
              <a:buFont typeface="Arial" pitchFamily="34" charset="0"/>
              <a:buChar char="–"/>
              <a:defRPr/>
            </a:pPr>
            <a:r>
              <a:rPr lang="en-US" sz="1400" dirty="0">
                <a:solidFill>
                  <a:srgbClr val="000000"/>
                </a:solidFill>
                <a:latin typeface="Calibri" panose="020F0502020204030204" pitchFamily="34" charset="0"/>
              </a:rPr>
              <a:t>And the other PAYS</a:t>
            </a:r>
          </a:p>
          <a:p>
            <a:pPr marL="285750" indent="-285750">
              <a:spcBef>
                <a:spcPct val="20000"/>
              </a:spcBef>
              <a:buFont typeface="Arial" pitchFamily="34" charset="0"/>
              <a:buChar char="–"/>
              <a:defRPr/>
            </a:pPr>
            <a:r>
              <a:rPr lang="en-US" sz="1400" dirty="0">
                <a:solidFill>
                  <a:srgbClr val="000000"/>
                </a:solidFill>
                <a:latin typeface="Calibri" panose="020F0502020204030204" pitchFamily="34" charset="0"/>
              </a:rPr>
              <a:t>Wait until </a:t>
            </a:r>
            <a:r>
              <a:rPr lang="en-US" sz="1400" b="1" i="1" dirty="0">
                <a:solidFill>
                  <a:srgbClr val="000000"/>
                </a:solidFill>
                <a:latin typeface="Calibri" panose="020F0502020204030204" pitchFamily="34" charset="0"/>
              </a:rPr>
              <a:t>ALL</a:t>
            </a:r>
            <a:r>
              <a:rPr lang="en-US" sz="1400" dirty="0">
                <a:solidFill>
                  <a:srgbClr val="000000"/>
                </a:solidFill>
                <a:latin typeface="Calibri" panose="020F0502020204030204" pitchFamily="34" charset="0"/>
              </a:rPr>
              <a:t> line items are adjudicated.</a:t>
            </a:r>
            <a:endParaRPr lang="en-US" sz="14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596851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D1F7B-282C-CEC9-0CDC-DCBB3BD832C8}"/>
              </a:ext>
            </a:extLst>
          </p:cNvPr>
          <p:cNvSpPr>
            <a:spLocks noGrp="1"/>
          </p:cNvSpPr>
          <p:nvPr>
            <p:ph type="title"/>
          </p:nvPr>
        </p:nvSpPr>
        <p:spPr>
          <a:xfrm>
            <a:off x="457200" y="205979"/>
            <a:ext cx="8229600" cy="857250"/>
          </a:xfrm>
        </p:spPr>
        <p:txBody>
          <a:bodyPr anchor="ctr">
            <a:normAutofit/>
          </a:bodyPr>
          <a:lstStyle/>
          <a:p>
            <a:r>
              <a:rPr lang="en-US" dirty="0"/>
              <a:t>Scenarios</a:t>
            </a:r>
          </a:p>
        </p:txBody>
      </p:sp>
      <p:sp>
        <p:nvSpPr>
          <p:cNvPr id="4" name="Content Placeholder 3">
            <a:extLst>
              <a:ext uri="{FF2B5EF4-FFF2-40B4-BE49-F238E27FC236}">
                <a16:creationId xmlns:a16="http://schemas.microsoft.com/office/drawing/2014/main" id="{B57B6F94-8D2A-C34B-725C-23AE5FF858CC}"/>
              </a:ext>
            </a:extLst>
          </p:cNvPr>
          <p:cNvSpPr>
            <a:spLocks noGrp="1"/>
          </p:cNvSpPr>
          <p:nvPr>
            <p:ph sz="half" idx="1"/>
          </p:nvPr>
        </p:nvSpPr>
        <p:spPr>
          <a:xfrm>
            <a:off x="457200" y="1200151"/>
            <a:ext cx="8458200" cy="3394472"/>
          </a:xfrm>
        </p:spPr>
        <p:txBody>
          <a:bodyPr>
            <a:normAutofit/>
          </a:bodyPr>
          <a:lstStyle/>
          <a:p>
            <a:pPr lvl="1"/>
            <a:endParaRPr lang="en-US" sz="1400" b="0" i="0" u="none" strike="noStrike" baseline="0" dirty="0">
              <a:solidFill>
                <a:srgbClr val="000000"/>
              </a:solidFill>
              <a:latin typeface="Calibri" panose="020F0502020204030204" pitchFamily="34" charset="0"/>
            </a:endParaRPr>
          </a:p>
          <a:p>
            <a:endParaRPr lang="en-US" dirty="0"/>
          </a:p>
        </p:txBody>
      </p:sp>
      <p:sp>
        <p:nvSpPr>
          <p:cNvPr id="3" name="Rectangle: Rounded Corners 2">
            <a:extLst>
              <a:ext uri="{FF2B5EF4-FFF2-40B4-BE49-F238E27FC236}">
                <a16:creationId xmlns:a16="http://schemas.microsoft.com/office/drawing/2014/main" id="{DEDCBF41-C597-171E-8C79-457036E86A57}"/>
              </a:ext>
            </a:extLst>
          </p:cNvPr>
          <p:cNvSpPr/>
          <p:nvPr/>
        </p:nvSpPr>
        <p:spPr>
          <a:xfrm>
            <a:off x="889000" y="1040424"/>
            <a:ext cx="7594600" cy="36649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R="0" lvl="0" algn="l" defTabSz="914400" rtl="0" eaLnBrk="1" fontAlgn="auto" latinLnBrk="0" hangingPunct="1">
              <a:lnSpc>
                <a:spcPct val="100000"/>
              </a:lnSpc>
              <a:spcBef>
                <a:spcPct val="20000"/>
              </a:spcBef>
              <a:spcAft>
                <a:spcPts val="0"/>
              </a:spcAft>
              <a:buClrTx/>
              <a:buSzTx/>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How to handle a rejected a claim?</a:t>
            </a:r>
          </a:p>
          <a:p>
            <a:pPr marL="285750" indent="-285750">
              <a:spcBef>
                <a:spcPct val="20000"/>
              </a:spcBef>
              <a:buFont typeface="Arial" panose="020B0604020202020204" pitchFamily="34" charset="0"/>
              <a:buChar char="•"/>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Review the explan code</a:t>
            </a:r>
          </a:p>
          <a:p>
            <a:pPr marL="742950" lvl="1" indent="-285750">
              <a:spcBef>
                <a:spcPct val="20000"/>
              </a:spcBef>
              <a:buFont typeface="Arial" panose="020B0604020202020204" pitchFamily="34" charset="0"/>
              <a:buChar char="•"/>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Not payable – no action required.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ie</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JN, BK).</a:t>
            </a:r>
          </a:p>
          <a:p>
            <a:pPr marL="742950" lvl="1" indent="-285750">
              <a:spcBef>
                <a:spcPct val="20000"/>
              </a:spcBef>
              <a:buFont typeface="Arial" panose="020B0604020202020204" pitchFamily="34" charset="0"/>
              <a:buChar char="•"/>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 Query claim – to add a note or an attachment.</a:t>
            </a:r>
          </a:p>
          <a:p>
            <a:pPr marL="1200150" lvl="2" indent="-285750">
              <a:spcBef>
                <a:spcPct val="20000"/>
              </a:spcBef>
              <a:buFont typeface="Arial" panose="020B0604020202020204" pitchFamily="34" charset="0"/>
              <a:buChar char="•"/>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AU – attach a document</a:t>
            </a:r>
          </a:p>
          <a:p>
            <a:pPr marL="1200150" lvl="2" indent="-285750">
              <a:spcBef>
                <a:spcPct val="20000"/>
              </a:spcBef>
              <a:buFont typeface="Arial" panose="020B0604020202020204" pitchFamily="34" charset="0"/>
              <a:buChar char="•"/>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DM – add a note</a:t>
            </a:r>
          </a:p>
          <a:p>
            <a:pPr marL="742950" lvl="1" indent="-285750">
              <a:spcBef>
                <a:spcPct val="20000"/>
              </a:spcBef>
              <a:buFont typeface="Arial" panose="020B0604020202020204" pitchFamily="34" charset="0"/>
              <a:buChar char="•"/>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3) </a:t>
            </a:r>
            <a:r>
              <a:rPr lang="en-US" sz="1400" dirty="0">
                <a:solidFill>
                  <a:schemeClr val="tx1"/>
                </a:solidFill>
              </a:rPr>
              <a:t>Update the claim in your software and re-submit the claim in your next batch</a:t>
            </a:r>
          </a:p>
          <a:p>
            <a:pPr marL="1200150" lvl="2" indent="-285750">
              <a:spcBef>
                <a:spcPct val="20000"/>
              </a:spcBef>
              <a:buFont typeface="Arial" panose="020B0604020202020204" pitchFamily="34" charset="0"/>
              <a:buChar char="•"/>
              <a:defRPr/>
            </a:pPr>
            <a:r>
              <a:rPr lang="en-US" sz="1400" dirty="0">
                <a:solidFill>
                  <a:schemeClr val="tx1"/>
                </a:solidFill>
              </a:rPr>
              <a:t>  submission (</a:t>
            </a:r>
            <a:r>
              <a:rPr lang="en-US" sz="1400" dirty="0" err="1">
                <a:solidFill>
                  <a:schemeClr val="tx1"/>
                </a:solidFill>
              </a:rPr>
              <a:t>i</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 ZA, YG ZC, ZM).</a:t>
            </a:r>
          </a:p>
          <a:p>
            <a:pPr marL="742950" lvl="1" indent="-285750">
              <a:spcBef>
                <a:spcPct val="20000"/>
              </a:spcBef>
              <a:buFont typeface="Arial" panose="020B0604020202020204" pitchFamily="34" charset="0"/>
              <a:buChar char="•"/>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 Physician information does not match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ie</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ZF, ZP).  Call 1-800-605-2965 to log the issue.</a:t>
            </a:r>
          </a:p>
        </p:txBody>
      </p:sp>
    </p:spTree>
    <p:extLst>
      <p:ext uri="{BB962C8B-B14F-4D97-AF65-F5344CB8AC3E}">
        <p14:creationId xmlns:p14="http://schemas.microsoft.com/office/powerpoint/2010/main" val="1940465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D1F7B-282C-CEC9-0CDC-DCBB3BD832C8}"/>
              </a:ext>
            </a:extLst>
          </p:cNvPr>
          <p:cNvSpPr>
            <a:spLocks noGrp="1"/>
          </p:cNvSpPr>
          <p:nvPr>
            <p:ph type="title"/>
          </p:nvPr>
        </p:nvSpPr>
        <p:spPr>
          <a:xfrm>
            <a:off x="457200" y="205979"/>
            <a:ext cx="8229600" cy="857250"/>
          </a:xfrm>
        </p:spPr>
        <p:txBody>
          <a:bodyPr anchor="ctr">
            <a:normAutofit/>
          </a:bodyPr>
          <a:lstStyle/>
          <a:p>
            <a:r>
              <a:rPr lang="en-US" dirty="0"/>
              <a:t>Explanatory Codes</a:t>
            </a:r>
          </a:p>
        </p:txBody>
      </p:sp>
      <p:sp>
        <p:nvSpPr>
          <p:cNvPr id="7" name="Rectangle: Rounded Corners 6">
            <a:extLst>
              <a:ext uri="{FF2B5EF4-FFF2-40B4-BE49-F238E27FC236}">
                <a16:creationId xmlns:a16="http://schemas.microsoft.com/office/drawing/2014/main" id="{9B20DC03-3174-74DD-8815-09C838B16EE7}"/>
              </a:ext>
            </a:extLst>
          </p:cNvPr>
          <p:cNvSpPr/>
          <p:nvPr/>
        </p:nvSpPr>
        <p:spPr>
          <a:xfrm>
            <a:off x="420077" y="1381126"/>
            <a:ext cx="1371600" cy="817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panose="020F0502020204030204" pitchFamily="34" charset="0"/>
              </a:rPr>
              <a:t>T</a:t>
            </a:r>
            <a:r>
              <a:rPr lang="en-US" sz="1800" b="0" i="0" u="none" strike="noStrike" baseline="0" dirty="0">
                <a:solidFill>
                  <a:schemeClr val="bg1"/>
                </a:solidFill>
                <a:latin typeface="Calibri" panose="020F0502020204030204" pitchFamily="34" charset="0"/>
              </a:rPr>
              <a:t>ime-based </a:t>
            </a:r>
            <a:r>
              <a:rPr lang="en-US" dirty="0">
                <a:solidFill>
                  <a:schemeClr val="bg1"/>
                </a:solidFill>
                <a:latin typeface="Calibri" panose="020F0502020204030204" pitchFamily="34" charset="0"/>
              </a:rPr>
              <a:t>S</a:t>
            </a:r>
            <a:r>
              <a:rPr lang="en-US" sz="1800" b="0" i="0" u="none" strike="noStrike" baseline="0" dirty="0">
                <a:solidFill>
                  <a:schemeClr val="bg1"/>
                </a:solidFill>
                <a:latin typeface="Calibri" panose="020F0502020204030204" pitchFamily="34" charset="0"/>
              </a:rPr>
              <a:t>ervice Codes</a:t>
            </a:r>
            <a:endParaRPr lang="en-US" dirty="0"/>
          </a:p>
        </p:txBody>
      </p:sp>
      <p:sp>
        <p:nvSpPr>
          <p:cNvPr id="8" name="Content Placeholder 7">
            <a:extLst>
              <a:ext uri="{FF2B5EF4-FFF2-40B4-BE49-F238E27FC236}">
                <a16:creationId xmlns:a16="http://schemas.microsoft.com/office/drawing/2014/main" id="{D8B628CB-B483-3316-E990-BB7BE8A60D97}"/>
              </a:ext>
            </a:extLst>
          </p:cNvPr>
          <p:cNvSpPr>
            <a:spLocks noGrp="1"/>
          </p:cNvSpPr>
          <p:nvPr>
            <p:ph sz="half" idx="1"/>
          </p:nvPr>
        </p:nvSpPr>
        <p:spPr>
          <a:xfrm>
            <a:off x="2133600" y="1083256"/>
            <a:ext cx="64008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marL="0" indent="0">
              <a:buNone/>
            </a:pPr>
            <a:endParaRPr lang="en-US" sz="5600" dirty="0">
              <a:solidFill>
                <a:schemeClr val="bg1"/>
              </a:solidFill>
            </a:endParaRPr>
          </a:p>
          <a:p>
            <a:pPr marL="0" indent="0">
              <a:buNone/>
            </a:pPr>
            <a:endParaRPr lang="en-US" sz="5600" b="0" i="0" u="none" strike="noStrike" baseline="0" dirty="0">
              <a:solidFill>
                <a:schemeClr val="bg1"/>
              </a:solidFill>
              <a:latin typeface="Calibri" panose="020F0502020204030204" pitchFamily="34" charset="0"/>
            </a:endParaRPr>
          </a:p>
          <a:p>
            <a:pPr marL="0" indent="0">
              <a:buNone/>
            </a:pPr>
            <a:r>
              <a:rPr lang="en-US" sz="5600" dirty="0">
                <a:solidFill>
                  <a:schemeClr val="bg1"/>
                </a:solidFill>
                <a:latin typeface="Calibri" panose="020F0502020204030204" pitchFamily="34" charset="0"/>
              </a:rPr>
              <a:t>Non-Accuro Users:</a:t>
            </a:r>
            <a:endParaRPr lang="en-US" sz="5600" b="0" i="0" u="none" strike="noStrike" baseline="0" dirty="0">
              <a:solidFill>
                <a:schemeClr val="bg1"/>
              </a:solidFill>
              <a:latin typeface="Calibri" panose="020F0502020204030204" pitchFamily="34" charset="0"/>
            </a:endParaRPr>
          </a:p>
          <a:p>
            <a:pPr marL="0" indent="0">
              <a:buNone/>
            </a:pPr>
            <a:r>
              <a:rPr lang="en-US" sz="6000" dirty="0">
                <a:solidFill>
                  <a:schemeClr val="bg1"/>
                </a:solidFill>
              </a:rPr>
              <a:t>BV/BX/QD –Time-based codes require the time to be entered using military time.  </a:t>
            </a:r>
          </a:p>
          <a:p>
            <a:pPr marL="0" indent="0">
              <a:buNone/>
            </a:pPr>
            <a:endParaRPr lang="en-US" sz="6000" dirty="0">
              <a:solidFill>
                <a:schemeClr val="bg1"/>
              </a:solidFill>
            </a:endParaRPr>
          </a:p>
          <a:p>
            <a:pPr marL="0" indent="0">
              <a:buNone/>
            </a:pPr>
            <a:r>
              <a:rPr lang="en-US" sz="6000" dirty="0">
                <a:solidFill>
                  <a:schemeClr val="bg1"/>
                </a:solidFill>
              </a:rPr>
              <a:t>Accuro user:  your Accuro team can support you with all time-based service codes.</a:t>
            </a:r>
          </a:p>
          <a:p>
            <a:pPr marL="0" indent="0">
              <a:buNone/>
            </a:pPr>
            <a:r>
              <a:rPr lang="en-US" sz="1800" b="0" i="0" u="none" strike="noStrike" baseline="0" dirty="0">
                <a:solidFill>
                  <a:srgbClr val="000000"/>
                </a:solidFill>
                <a:latin typeface="Calibri" panose="020F0502020204030204" pitchFamily="34" charset="0"/>
              </a:rPr>
              <a:t>	</a:t>
            </a:r>
          </a:p>
          <a:p>
            <a:pPr marL="0" indent="0">
              <a:buNone/>
            </a:pPr>
            <a:r>
              <a:rPr lang="en-US" sz="3800" b="0" i="0" u="none" strike="noStrike" baseline="0" dirty="0">
                <a:solidFill>
                  <a:srgbClr val="000000"/>
                </a:solidFill>
                <a:latin typeface="Calibri" panose="020F0502020204030204" pitchFamily="34" charset="0"/>
              </a:rPr>
              <a:t>	</a:t>
            </a:r>
          </a:p>
          <a:p>
            <a:pPr marL="0" indent="0">
              <a:buNone/>
            </a:pPr>
            <a:endParaRPr lang="en-US" sz="2900" b="0" i="0" u="none" strike="noStrike" baseline="0" dirty="0">
              <a:solidFill>
                <a:schemeClr val="bg1"/>
              </a:solidFill>
              <a:latin typeface="Calibri" panose="020F0502020204030204" pitchFamily="34" charset="0"/>
            </a:endParaRPr>
          </a:p>
          <a:p>
            <a:pPr marL="0" indent="0">
              <a:buNone/>
            </a:pPr>
            <a:r>
              <a:rPr lang="en-US" sz="3600" b="0" i="0" u="none" strike="noStrike" baseline="0" dirty="0">
                <a:solidFill>
                  <a:schemeClr val="bg1"/>
                </a:solidFill>
                <a:latin typeface="Calibri" panose="020F0502020204030204" pitchFamily="34" charset="0"/>
              </a:rPr>
              <a:t>	</a:t>
            </a:r>
          </a:p>
          <a:p>
            <a:pPr marL="0" indent="0">
              <a:buNone/>
            </a:pPr>
            <a:endParaRPr lang="en-US" dirty="0"/>
          </a:p>
          <a:p>
            <a:pPr marL="0" indent="0">
              <a:buNone/>
            </a:pPr>
            <a:endParaRPr lang="en-US" dirty="0"/>
          </a:p>
        </p:txBody>
      </p:sp>
      <p:sp>
        <p:nvSpPr>
          <p:cNvPr id="9" name="Rectangle: Rounded Corners 8">
            <a:extLst>
              <a:ext uri="{FF2B5EF4-FFF2-40B4-BE49-F238E27FC236}">
                <a16:creationId xmlns:a16="http://schemas.microsoft.com/office/drawing/2014/main" id="{A5F30805-038E-2220-85E5-CCD92613BD98}"/>
              </a:ext>
            </a:extLst>
          </p:cNvPr>
          <p:cNvSpPr/>
          <p:nvPr/>
        </p:nvSpPr>
        <p:spPr>
          <a:xfrm>
            <a:off x="420077" y="3333750"/>
            <a:ext cx="1371600" cy="81736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For Example:</a:t>
            </a:r>
          </a:p>
        </p:txBody>
      </p:sp>
      <p:sp>
        <p:nvSpPr>
          <p:cNvPr id="12" name="Content Placeholder 7">
            <a:extLst>
              <a:ext uri="{FF2B5EF4-FFF2-40B4-BE49-F238E27FC236}">
                <a16:creationId xmlns:a16="http://schemas.microsoft.com/office/drawing/2014/main" id="{AFACDAFA-696C-F414-2599-011560C91800}"/>
              </a:ext>
            </a:extLst>
          </p:cNvPr>
          <p:cNvSpPr txBox="1">
            <a:spLocks/>
          </p:cNvSpPr>
          <p:nvPr/>
        </p:nvSpPr>
        <p:spPr>
          <a:xfrm>
            <a:off x="2133600" y="2952750"/>
            <a:ext cx="6400800" cy="1752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25000" lnSpcReduction="20000"/>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pPr marL="0" indent="0">
              <a:buFont typeface="Arial" pitchFamily="34" charset="0"/>
              <a:buNone/>
            </a:pPr>
            <a:endParaRPr lang="en-US" sz="3100" dirty="0"/>
          </a:p>
          <a:p>
            <a:pPr marL="0" indent="0">
              <a:buFont typeface="Arial" pitchFamily="34" charset="0"/>
              <a:buNone/>
            </a:pPr>
            <a:endParaRPr lang="en-US" sz="4800" dirty="0">
              <a:solidFill>
                <a:schemeClr val="tx1"/>
              </a:solidFill>
            </a:endParaRPr>
          </a:p>
          <a:p>
            <a:r>
              <a:rPr lang="en-US" sz="5600" dirty="0">
                <a:solidFill>
                  <a:schemeClr val="tx1"/>
                </a:solidFill>
              </a:rPr>
              <a:t>Ensure units align with time.</a:t>
            </a:r>
          </a:p>
          <a:p>
            <a:endParaRPr lang="en-US" sz="5600" dirty="0">
              <a:solidFill>
                <a:schemeClr val="tx1"/>
              </a:solidFill>
            </a:endParaRPr>
          </a:p>
          <a:p>
            <a:r>
              <a:rPr lang="en-US" sz="5600" dirty="0">
                <a:solidFill>
                  <a:schemeClr val="tx1"/>
                </a:solidFill>
              </a:rPr>
              <a:t>Surgical Assist 30J/31J -- Assist = 1hr 15mins </a:t>
            </a:r>
          </a:p>
          <a:p>
            <a:pPr lvl="1"/>
            <a:r>
              <a:rPr lang="en-US" sz="5600" dirty="0">
                <a:solidFill>
                  <a:schemeClr val="tx1"/>
                </a:solidFill>
              </a:rPr>
              <a:t>30J = 1hr – 1300-1400</a:t>
            </a:r>
          </a:p>
          <a:p>
            <a:pPr lvl="1"/>
            <a:r>
              <a:rPr lang="en-US" sz="5600" dirty="0">
                <a:solidFill>
                  <a:schemeClr val="tx1"/>
                </a:solidFill>
              </a:rPr>
              <a:t>31J = 15mins – 1400-1415</a:t>
            </a:r>
          </a:p>
          <a:p>
            <a:pPr marL="457200" lvl="1" indent="0">
              <a:buNone/>
            </a:pPr>
            <a:endParaRPr lang="en-US" sz="5600" dirty="0">
              <a:solidFill>
                <a:schemeClr val="tx1"/>
              </a:solidFill>
            </a:endParaRPr>
          </a:p>
          <a:p>
            <a:r>
              <a:rPr lang="en-US" sz="5600" dirty="0">
                <a:solidFill>
                  <a:schemeClr val="tx1"/>
                </a:solidFill>
              </a:rPr>
              <a:t>**Watch the major portion thereof**</a:t>
            </a:r>
          </a:p>
          <a:p>
            <a:pPr marL="0" indent="0">
              <a:buFont typeface="Arial" pitchFamily="34" charset="0"/>
              <a:buNone/>
            </a:pPr>
            <a:endParaRPr lang="en-US" sz="3600" dirty="0">
              <a:solidFill>
                <a:schemeClr val="bg1"/>
              </a:solidFill>
              <a:latin typeface="Calibri" panose="020F0502020204030204" pitchFamily="34" charset="0"/>
            </a:endParaRPr>
          </a:p>
          <a:p>
            <a:pPr marL="0" indent="0">
              <a:buFont typeface="Arial" pitchFamily="34" charset="0"/>
              <a:buNone/>
            </a:pPr>
            <a:endParaRPr lang="en-US" dirty="0"/>
          </a:p>
          <a:p>
            <a:pPr marL="0" indent="0">
              <a:buFont typeface="Arial" pitchFamily="34" charset="0"/>
              <a:buNone/>
            </a:pPr>
            <a:endParaRPr lang="en-US" dirty="0"/>
          </a:p>
        </p:txBody>
      </p:sp>
    </p:spTree>
    <p:extLst>
      <p:ext uri="{BB962C8B-B14F-4D97-AF65-F5344CB8AC3E}">
        <p14:creationId xmlns:p14="http://schemas.microsoft.com/office/powerpoint/2010/main" val="3553734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D1F7B-282C-CEC9-0CDC-DCBB3BD832C8}"/>
              </a:ext>
            </a:extLst>
          </p:cNvPr>
          <p:cNvSpPr>
            <a:spLocks noGrp="1"/>
          </p:cNvSpPr>
          <p:nvPr>
            <p:ph type="title"/>
          </p:nvPr>
        </p:nvSpPr>
        <p:spPr>
          <a:xfrm>
            <a:off x="457200" y="205979"/>
            <a:ext cx="8229600" cy="857250"/>
          </a:xfrm>
        </p:spPr>
        <p:txBody>
          <a:bodyPr anchor="ctr">
            <a:normAutofit fontScale="90000"/>
          </a:bodyPr>
          <a:lstStyle/>
          <a:p>
            <a:r>
              <a:rPr lang="en-US" dirty="0"/>
              <a:t>Explanatory Codes – Rejected Claims</a:t>
            </a:r>
          </a:p>
        </p:txBody>
      </p:sp>
      <p:sp>
        <p:nvSpPr>
          <p:cNvPr id="7" name="Rectangle: Rounded Corners 6">
            <a:extLst>
              <a:ext uri="{FF2B5EF4-FFF2-40B4-BE49-F238E27FC236}">
                <a16:creationId xmlns:a16="http://schemas.microsoft.com/office/drawing/2014/main" id="{9B20DC03-3174-74DD-8815-09C838B16EE7}"/>
              </a:ext>
            </a:extLst>
          </p:cNvPr>
          <p:cNvSpPr/>
          <p:nvPr/>
        </p:nvSpPr>
        <p:spPr>
          <a:xfrm>
            <a:off x="420077" y="1504950"/>
            <a:ext cx="1371600" cy="817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Explan Code = AJ</a:t>
            </a:r>
          </a:p>
        </p:txBody>
      </p:sp>
      <p:sp>
        <p:nvSpPr>
          <p:cNvPr id="8" name="Content Placeholder 7">
            <a:extLst>
              <a:ext uri="{FF2B5EF4-FFF2-40B4-BE49-F238E27FC236}">
                <a16:creationId xmlns:a16="http://schemas.microsoft.com/office/drawing/2014/main" id="{D8B628CB-B483-3316-E990-BB7BE8A60D97}"/>
              </a:ext>
            </a:extLst>
          </p:cNvPr>
          <p:cNvSpPr>
            <a:spLocks noGrp="1"/>
          </p:cNvSpPr>
          <p:nvPr>
            <p:ph sz="half" idx="1"/>
          </p:nvPr>
        </p:nvSpPr>
        <p:spPr>
          <a:xfrm>
            <a:off x="2133600" y="1083256"/>
            <a:ext cx="64008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marL="0" indent="0">
              <a:buNone/>
            </a:pPr>
            <a:endParaRPr lang="en-US" sz="3100" dirty="0"/>
          </a:p>
          <a:p>
            <a:pPr marL="0" indent="0">
              <a:buNone/>
            </a:pPr>
            <a:endParaRPr lang="en-US" sz="4800" dirty="0"/>
          </a:p>
          <a:p>
            <a:pPr marL="0" indent="0">
              <a:buNone/>
            </a:pPr>
            <a:r>
              <a:rPr lang="en-US" sz="4800" b="0" i="0" u="none" strike="noStrike" baseline="0" dirty="0">
                <a:solidFill>
                  <a:schemeClr val="bg1"/>
                </a:solidFill>
                <a:latin typeface="Calibri" panose="020F0502020204030204" pitchFamily="34" charset="0"/>
              </a:rPr>
              <a:t>The services involving emergency room coverage cannot be paid as: </a:t>
            </a:r>
          </a:p>
          <a:p>
            <a:pPr marL="0" indent="0">
              <a:buNone/>
            </a:pPr>
            <a:endParaRPr lang="en-US" sz="4800" b="0" i="0" u="none" strike="noStrike" baseline="0" dirty="0">
              <a:solidFill>
                <a:schemeClr val="bg1"/>
              </a:solidFill>
              <a:latin typeface="Calibri" panose="020F0502020204030204" pitchFamily="34" charset="0"/>
            </a:endParaRPr>
          </a:p>
          <a:p>
            <a:pPr marL="0" indent="0">
              <a:buNone/>
            </a:pPr>
            <a:r>
              <a:rPr lang="en-US" sz="4800" b="0" i="0" u="none" strike="noStrike" baseline="0" dirty="0">
                <a:solidFill>
                  <a:schemeClr val="bg1"/>
                </a:solidFill>
                <a:latin typeface="Calibri" panose="020F0502020204030204" pitchFamily="34" charset="0"/>
              </a:rPr>
              <a:t>1) The physician is not eligible to bill these codes;</a:t>
            </a:r>
          </a:p>
          <a:p>
            <a:pPr marL="0" indent="0">
              <a:buNone/>
            </a:pPr>
            <a:r>
              <a:rPr lang="en-US" sz="4800" b="0" i="0" u="none" strike="noStrike" baseline="0" dirty="0">
                <a:solidFill>
                  <a:schemeClr val="bg1"/>
                </a:solidFill>
                <a:latin typeface="Calibri" panose="020F0502020204030204" pitchFamily="34" charset="0"/>
              </a:rPr>
              <a:t>2) Another physician has been paid for the same time period in this community;</a:t>
            </a:r>
          </a:p>
          <a:p>
            <a:pPr marL="0" indent="0">
              <a:buNone/>
            </a:pPr>
            <a:r>
              <a:rPr lang="en-US" sz="4800" b="0" i="0" u="none" strike="noStrike" baseline="0" dirty="0">
                <a:solidFill>
                  <a:schemeClr val="bg1"/>
                </a:solidFill>
                <a:latin typeface="Calibri" panose="020F0502020204030204" pitchFamily="34" charset="0"/>
              </a:rPr>
              <a:t>3) The incorrect dummy HSN has been used for this community;</a:t>
            </a:r>
          </a:p>
          <a:p>
            <a:pPr marL="0" indent="0">
              <a:buNone/>
            </a:pPr>
            <a:r>
              <a:rPr lang="en-US" sz="4800" b="0" i="0" u="none" strike="noStrike" baseline="0" dirty="0">
                <a:solidFill>
                  <a:schemeClr val="bg1"/>
                </a:solidFill>
                <a:latin typeface="Calibri" panose="020F0502020204030204" pitchFamily="34" charset="0"/>
              </a:rPr>
              <a:t>4) An incorrect clinic has been used for this community;</a:t>
            </a:r>
          </a:p>
          <a:p>
            <a:pPr marL="0" indent="0">
              <a:buNone/>
            </a:pPr>
            <a:r>
              <a:rPr lang="en-US" sz="4800" b="0" i="0" u="none" strike="noStrike" baseline="0" dirty="0">
                <a:solidFill>
                  <a:schemeClr val="bg1"/>
                </a:solidFill>
                <a:latin typeface="Calibri" panose="020F0502020204030204" pitchFamily="34" charset="0"/>
              </a:rPr>
              <a:t>5) Another ICD code must be used for regular services provided to a beneficiary; or</a:t>
            </a:r>
          </a:p>
          <a:p>
            <a:pPr marL="0" indent="0">
              <a:buNone/>
            </a:pPr>
            <a:r>
              <a:rPr lang="en-US" sz="4800" b="0" i="0" u="none" strike="noStrike" baseline="0" dirty="0">
                <a:solidFill>
                  <a:schemeClr val="bg1"/>
                </a:solidFill>
                <a:latin typeface="Calibri" panose="020F0502020204030204" pitchFamily="34" charset="0"/>
              </a:rPr>
              <a:t>6) An incorrect service code, day of the week or amount has been used.</a:t>
            </a:r>
          </a:p>
          <a:p>
            <a:pPr marL="0" indent="0">
              <a:buNone/>
            </a:pPr>
            <a:r>
              <a:rPr lang="en-US" sz="3600" b="0" i="0" u="none" strike="noStrike" baseline="0" dirty="0">
                <a:solidFill>
                  <a:schemeClr val="bg1"/>
                </a:solidFill>
                <a:latin typeface="Calibri" panose="020F0502020204030204" pitchFamily="34" charset="0"/>
              </a:rPr>
              <a:t>	</a:t>
            </a:r>
          </a:p>
          <a:p>
            <a:pPr marL="0" indent="0">
              <a:buNone/>
            </a:pPr>
            <a:endParaRPr lang="en-US" dirty="0"/>
          </a:p>
          <a:p>
            <a:pPr marL="0" indent="0">
              <a:buNone/>
            </a:pPr>
            <a:endParaRPr lang="en-US" dirty="0"/>
          </a:p>
        </p:txBody>
      </p:sp>
      <p:sp>
        <p:nvSpPr>
          <p:cNvPr id="9" name="Rectangle: Rounded Corners 8">
            <a:extLst>
              <a:ext uri="{FF2B5EF4-FFF2-40B4-BE49-F238E27FC236}">
                <a16:creationId xmlns:a16="http://schemas.microsoft.com/office/drawing/2014/main" id="{A5F30805-038E-2220-85E5-CCD92613BD98}"/>
              </a:ext>
            </a:extLst>
          </p:cNvPr>
          <p:cNvSpPr/>
          <p:nvPr/>
        </p:nvSpPr>
        <p:spPr>
          <a:xfrm>
            <a:off x="420077" y="3333750"/>
            <a:ext cx="1371600" cy="81736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Action Required</a:t>
            </a:r>
          </a:p>
        </p:txBody>
      </p:sp>
      <p:sp>
        <p:nvSpPr>
          <p:cNvPr id="12" name="Content Placeholder 7">
            <a:extLst>
              <a:ext uri="{FF2B5EF4-FFF2-40B4-BE49-F238E27FC236}">
                <a16:creationId xmlns:a16="http://schemas.microsoft.com/office/drawing/2014/main" id="{AFACDAFA-696C-F414-2599-011560C91800}"/>
              </a:ext>
            </a:extLst>
          </p:cNvPr>
          <p:cNvSpPr txBox="1">
            <a:spLocks/>
          </p:cNvSpPr>
          <p:nvPr/>
        </p:nvSpPr>
        <p:spPr>
          <a:xfrm>
            <a:off x="2133600" y="2952750"/>
            <a:ext cx="6400800" cy="1752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55000" lnSpcReduction="20000"/>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pPr marL="0" indent="0">
              <a:buFont typeface="Arial" pitchFamily="34" charset="0"/>
              <a:buNone/>
            </a:pPr>
            <a:endParaRPr lang="en-US" sz="3100" dirty="0"/>
          </a:p>
          <a:p>
            <a:pPr marL="0" indent="0">
              <a:buFont typeface="Arial" pitchFamily="34" charset="0"/>
              <a:buNone/>
            </a:pPr>
            <a:endParaRPr lang="en-US" sz="4800" dirty="0">
              <a:solidFill>
                <a:schemeClr val="tx1"/>
              </a:solidFill>
            </a:endParaRPr>
          </a:p>
          <a:p>
            <a:r>
              <a:rPr lang="en-US" sz="3300" dirty="0">
                <a:solidFill>
                  <a:schemeClr val="tx1"/>
                </a:solidFill>
                <a:latin typeface="Calibri" panose="020F0502020204030204" pitchFamily="34" charset="0"/>
              </a:rPr>
              <a:t>Confirm all the above is correct.</a:t>
            </a:r>
          </a:p>
          <a:p>
            <a:r>
              <a:rPr lang="en-US" sz="3300" dirty="0">
                <a:solidFill>
                  <a:schemeClr val="tx1"/>
                </a:solidFill>
                <a:latin typeface="Calibri" panose="020F0502020204030204" pitchFamily="34" charset="0"/>
              </a:rPr>
              <a:t>Most common error is the demographics are incorrect</a:t>
            </a:r>
            <a:r>
              <a:rPr lang="en-US" sz="3600" dirty="0">
                <a:solidFill>
                  <a:schemeClr val="tx1"/>
                </a:solidFill>
                <a:latin typeface="Calibri" panose="020F0502020204030204" pitchFamily="34" charset="0"/>
              </a:rPr>
              <a:t>.</a:t>
            </a:r>
          </a:p>
          <a:p>
            <a:r>
              <a:rPr lang="en-US" sz="3300" dirty="0">
                <a:solidFill>
                  <a:schemeClr val="tx1"/>
                </a:solidFill>
                <a:latin typeface="Calibri" panose="020F0502020204030204" pitchFamily="34" charset="0"/>
              </a:rPr>
              <a:t>First name must be </a:t>
            </a:r>
            <a:r>
              <a:rPr lang="en-US" sz="3300" b="1" dirty="0">
                <a:solidFill>
                  <a:schemeClr val="tx1"/>
                </a:solidFill>
                <a:latin typeface="Calibri" panose="020F0502020204030204" pitchFamily="34" charset="0"/>
              </a:rPr>
              <a:t>ER COVERAGE.</a:t>
            </a:r>
            <a:endParaRPr lang="en-US" sz="3300" dirty="0">
              <a:solidFill>
                <a:schemeClr val="tx1"/>
              </a:solidFill>
              <a:latin typeface="Calibri" panose="020F0502020204030204" pitchFamily="34" charset="0"/>
            </a:endParaRPr>
          </a:p>
          <a:p>
            <a:pPr marL="0" indent="0">
              <a:buFont typeface="Arial" pitchFamily="34" charset="0"/>
              <a:buNone/>
            </a:pPr>
            <a:endParaRPr lang="en-US" sz="3600" dirty="0">
              <a:solidFill>
                <a:schemeClr val="bg1"/>
              </a:solidFill>
              <a:latin typeface="Calibri" panose="020F0502020204030204" pitchFamily="34" charset="0"/>
            </a:endParaRPr>
          </a:p>
          <a:p>
            <a:pPr marL="0" indent="0">
              <a:buFont typeface="Arial" pitchFamily="34" charset="0"/>
              <a:buNone/>
            </a:pPr>
            <a:endParaRPr lang="en-US" dirty="0"/>
          </a:p>
          <a:p>
            <a:pPr marL="0" indent="0">
              <a:buFont typeface="Arial" pitchFamily="34" charset="0"/>
              <a:buNone/>
            </a:pPr>
            <a:endParaRPr lang="en-US" dirty="0"/>
          </a:p>
        </p:txBody>
      </p:sp>
    </p:spTree>
    <p:extLst>
      <p:ext uri="{BB962C8B-B14F-4D97-AF65-F5344CB8AC3E}">
        <p14:creationId xmlns:p14="http://schemas.microsoft.com/office/powerpoint/2010/main" val="1929738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D1F7B-282C-CEC9-0CDC-DCBB3BD832C8}"/>
              </a:ext>
            </a:extLst>
          </p:cNvPr>
          <p:cNvSpPr>
            <a:spLocks noGrp="1"/>
          </p:cNvSpPr>
          <p:nvPr>
            <p:ph type="title"/>
          </p:nvPr>
        </p:nvSpPr>
        <p:spPr>
          <a:xfrm>
            <a:off x="457200" y="205979"/>
            <a:ext cx="8229600" cy="857250"/>
          </a:xfrm>
        </p:spPr>
        <p:txBody>
          <a:bodyPr anchor="ctr">
            <a:normAutofit/>
          </a:bodyPr>
          <a:lstStyle/>
          <a:p>
            <a:r>
              <a:rPr lang="en-US" dirty="0"/>
              <a:t>Explanatory Codes</a:t>
            </a:r>
          </a:p>
        </p:txBody>
      </p:sp>
      <p:sp>
        <p:nvSpPr>
          <p:cNvPr id="7" name="Rectangle: Rounded Corners 6">
            <a:extLst>
              <a:ext uri="{FF2B5EF4-FFF2-40B4-BE49-F238E27FC236}">
                <a16:creationId xmlns:a16="http://schemas.microsoft.com/office/drawing/2014/main" id="{9B20DC03-3174-74DD-8815-09C838B16EE7}"/>
              </a:ext>
            </a:extLst>
          </p:cNvPr>
          <p:cNvSpPr/>
          <p:nvPr/>
        </p:nvSpPr>
        <p:spPr>
          <a:xfrm>
            <a:off x="420077" y="1381126"/>
            <a:ext cx="1371600" cy="817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Explan Code = BA</a:t>
            </a:r>
          </a:p>
        </p:txBody>
      </p:sp>
      <p:sp>
        <p:nvSpPr>
          <p:cNvPr id="8" name="Content Placeholder 7">
            <a:extLst>
              <a:ext uri="{FF2B5EF4-FFF2-40B4-BE49-F238E27FC236}">
                <a16:creationId xmlns:a16="http://schemas.microsoft.com/office/drawing/2014/main" id="{D8B628CB-B483-3316-E990-BB7BE8A60D97}"/>
              </a:ext>
            </a:extLst>
          </p:cNvPr>
          <p:cNvSpPr>
            <a:spLocks noGrp="1"/>
          </p:cNvSpPr>
          <p:nvPr>
            <p:ph sz="half" idx="1"/>
          </p:nvPr>
        </p:nvSpPr>
        <p:spPr>
          <a:xfrm>
            <a:off x="2133600" y="1063229"/>
            <a:ext cx="64008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marL="0" indent="0">
              <a:buNone/>
            </a:pPr>
            <a:endParaRPr lang="en-US" sz="3800" dirty="0">
              <a:solidFill>
                <a:schemeClr val="bg1"/>
              </a:solidFill>
            </a:endParaRPr>
          </a:p>
          <a:p>
            <a:pPr marL="0" indent="0">
              <a:buNone/>
            </a:pPr>
            <a:endParaRPr lang="en-US" sz="7200" b="0" i="0" u="none" strike="noStrike" baseline="0" dirty="0">
              <a:solidFill>
                <a:schemeClr val="bg1"/>
              </a:solidFill>
              <a:latin typeface="Calibri" panose="020F0502020204030204" pitchFamily="34" charset="0"/>
            </a:endParaRPr>
          </a:p>
          <a:p>
            <a:pPr marL="0" indent="0">
              <a:buNone/>
            </a:pPr>
            <a:r>
              <a:rPr lang="en-US" sz="7200" b="0" i="0" u="none" strike="noStrike" baseline="0" dirty="0">
                <a:solidFill>
                  <a:schemeClr val="bg1"/>
                </a:solidFill>
                <a:latin typeface="Calibri" panose="020F0502020204030204" pitchFamily="34" charset="0"/>
              </a:rPr>
              <a:t>Duplicate--same physician--payment has been made for the same service provided on the same day. </a:t>
            </a:r>
          </a:p>
          <a:p>
            <a:pPr marL="0" indent="0">
              <a:buNone/>
            </a:pPr>
            <a:endParaRPr lang="en-US" sz="7200" dirty="0">
              <a:solidFill>
                <a:schemeClr val="bg1"/>
              </a:solidFill>
              <a:latin typeface="Calibri" panose="020F0502020204030204" pitchFamily="34" charset="0"/>
            </a:endParaRPr>
          </a:p>
          <a:p>
            <a:pPr marL="0" indent="0">
              <a:buNone/>
            </a:pPr>
            <a:r>
              <a:rPr lang="en-US" sz="7200" b="0" i="0" u="none" strike="noStrike" baseline="0" dirty="0">
                <a:solidFill>
                  <a:schemeClr val="bg1"/>
                </a:solidFill>
                <a:latin typeface="Calibri" panose="020F0502020204030204" pitchFamily="34" charset="0"/>
              </a:rPr>
              <a:t>Please check your records for a duplicate payment and only resubmit the claim if the service has not been previously submitted and paid. </a:t>
            </a:r>
            <a:r>
              <a:rPr lang="en-US" sz="1800" b="0" i="0" u="none" strike="noStrike" baseline="0" dirty="0">
                <a:solidFill>
                  <a:srgbClr val="000000"/>
                </a:solidFill>
                <a:latin typeface="Calibri" panose="020F0502020204030204" pitchFamily="34" charset="0"/>
              </a:rPr>
              <a:t>	</a:t>
            </a:r>
          </a:p>
          <a:p>
            <a:pPr marL="0" indent="0">
              <a:buNone/>
            </a:pPr>
            <a:r>
              <a:rPr lang="en-US" sz="3800" b="0" i="0" u="none" strike="noStrike" baseline="0" dirty="0">
                <a:solidFill>
                  <a:srgbClr val="000000"/>
                </a:solidFill>
                <a:latin typeface="Calibri" panose="020F0502020204030204" pitchFamily="34" charset="0"/>
              </a:rPr>
              <a:t>	</a:t>
            </a:r>
          </a:p>
          <a:p>
            <a:pPr marL="0" indent="0">
              <a:buNone/>
            </a:pPr>
            <a:endParaRPr lang="en-US" sz="2900" b="0" i="0" u="none" strike="noStrike" baseline="0" dirty="0">
              <a:solidFill>
                <a:schemeClr val="bg1"/>
              </a:solidFill>
              <a:latin typeface="Calibri" panose="020F0502020204030204" pitchFamily="34" charset="0"/>
            </a:endParaRPr>
          </a:p>
          <a:p>
            <a:pPr marL="0" indent="0">
              <a:buNone/>
            </a:pPr>
            <a:r>
              <a:rPr lang="en-US" sz="3600" b="0" i="0" u="none" strike="noStrike" baseline="0" dirty="0">
                <a:solidFill>
                  <a:schemeClr val="bg1"/>
                </a:solidFill>
                <a:latin typeface="Calibri" panose="020F0502020204030204" pitchFamily="34" charset="0"/>
              </a:rPr>
              <a:t>	</a:t>
            </a:r>
          </a:p>
          <a:p>
            <a:pPr marL="0" indent="0">
              <a:buNone/>
            </a:pPr>
            <a:endParaRPr lang="en-US" dirty="0"/>
          </a:p>
          <a:p>
            <a:pPr marL="0" indent="0">
              <a:buNone/>
            </a:pPr>
            <a:endParaRPr lang="en-US" dirty="0"/>
          </a:p>
        </p:txBody>
      </p:sp>
      <p:sp>
        <p:nvSpPr>
          <p:cNvPr id="9" name="Rectangle: Rounded Corners 8">
            <a:extLst>
              <a:ext uri="{FF2B5EF4-FFF2-40B4-BE49-F238E27FC236}">
                <a16:creationId xmlns:a16="http://schemas.microsoft.com/office/drawing/2014/main" id="{A5F30805-038E-2220-85E5-CCD92613BD98}"/>
              </a:ext>
            </a:extLst>
          </p:cNvPr>
          <p:cNvSpPr/>
          <p:nvPr/>
        </p:nvSpPr>
        <p:spPr>
          <a:xfrm>
            <a:off x="420077" y="3333750"/>
            <a:ext cx="1371600" cy="81736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Action Required</a:t>
            </a:r>
          </a:p>
        </p:txBody>
      </p:sp>
      <p:sp>
        <p:nvSpPr>
          <p:cNvPr id="12" name="Content Placeholder 7">
            <a:extLst>
              <a:ext uri="{FF2B5EF4-FFF2-40B4-BE49-F238E27FC236}">
                <a16:creationId xmlns:a16="http://schemas.microsoft.com/office/drawing/2014/main" id="{AFACDAFA-696C-F414-2599-011560C91800}"/>
              </a:ext>
            </a:extLst>
          </p:cNvPr>
          <p:cNvSpPr txBox="1">
            <a:spLocks/>
          </p:cNvSpPr>
          <p:nvPr/>
        </p:nvSpPr>
        <p:spPr>
          <a:xfrm>
            <a:off x="2133600" y="2952750"/>
            <a:ext cx="6400800" cy="1752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47500" lnSpcReduction="20000"/>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pPr marL="0" indent="0">
              <a:buFont typeface="Arial" pitchFamily="34" charset="0"/>
              <a:buNone/>
            </a:pPr>
            <a:endParaRPr lang="en-US" sz="3100" dirty="0"/>
          </a:p>
          <a:p>
            <a:pPr marL="0" indent="0">
              <a:buFont typeface="Arial" pitchFamily="34" charset="0"/>
              <a:buNone/>
            </a:pPr>
            <a:endParaRPr lang="en-US" sz="4800" dirty="0">
              <a:solidFill>
                <a:schemeClr val="tx1"/>
              </a:solidFill>
            </a:endParaRPr>
          </a:p>
          <a:p>
            <a:r>
              <a:rPr lang="en-US" sz="3800" dirty="0">
                <a:solidFill>
                  <a:schemeClr val="tx1"/>
                </a:solidFill>
              </a:rPr>
              <a:t>All history is recorded in the new Claims System.</a:t>
            </a:r>
          </a:p>
          <a:p>
            <a:r>
              <a:rPr lang="en-US" sz="3800" dirty="0">
                <a:solidFill>
                  <a:schemeClr val="tx1"/>
                </a:solidFill>
              </a:rPr>
              <a:t>Query the claim to check the status of it and then action accordingly.</a:t>
            </a:r>
          </a:p>
          <a:p>
            <a:pPr marL="0" indent="0">
              <a:buFont typeface="Arial" pitchFamily="34" charset="0"/>
              <a:buNone/>
            </a:pPr>
            <a:endParaRPr lang="en-US" sz="3600" dirty="0">
              <a:solidFill>
                <a:schemeClr val="bg1"/>
              </a:solidFill>
              <a:latin typeface="Calibri" panose="020F0502020204030204" pitchFamily="34" charset="0"/>
            </a:endParaRPr>
          </a:p>
          <a:p>
            <a:pPr marL="0" indent="0">
              <a:buFont typeface="Arial" pitchFamily="34" charset="0"/>
              <a:buNone/>
            </a:pPr>
            <a:endParaRPr lang="en-US" dirty="0"/>
          </a:p>
          <a:p>
            <a:pPr marL="0" indent="0">
              <a:buFont typeface="Arial" pitchFamily="34" charset="0"/>
              <a:buNone/>
            </a:pPr>
            <a:endParaRPr lang="en-US" dirty="0"/>
          </a:p>
        </p:txBody>
      </p:sp>
    </p:spTree>
    <p:extLst>
      <p:ext uri="{BB962C8B-B14F-4D97-AF65-F5344CB8AC3E}">
        <p14:creationId xmlns:p14="http://schemas.microsoft.com/office/powerpoint/2010/main" val="858550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D1F7B-282C-CEC9-0CDC-DCBB3BD832C8}"/>
              </a:ext>
            </a:extLst>
          </p:cNvPr>
          <p:cNvSpPr>
            <a:spLocks noGrp="1"/>
          </p:cNvSpPr>
          <p:nvPr>
            <p:ph type="title"/>
          </p:nvPr>
        </p:nvSpPr>
        <p:spPr>
          <a:xfrm>
            <a:off x="457200" y="205979"/>
            <a:ext cx="8229600" cy="857250"/>
          </a:xfrm>
        </p:spPr>
        <p:txBody>
          <a:bodyPr anchor="ctr">
            <a:normAutofit/>
          </a:bodyPr>
          <a:lstStyle/>
          <a:p>
            <a:r>
              <a:rPr lang="en-US" dirty="0"/>
              <a:t>Explanatory Codes</a:t>
            </a:r>
          </a:p>
        </p:txBody>
      </p:sp>
      <p:sp>
        <p:nvSpPr>
          <p:cNvPr id="7" name="Rectangle: Rounded Corners 6">
            <a:extLst>
              <a:ext uri="{FF2B5EF4-FFF2-40B4-BE49-F238E27FC236}">
                <a16:creationId xmlns:a16="http://schemas.microsoft.com/office/drawing/2014/main" id="{9B20DC03-3174-74DD-8815-09C838B16EE7}"/>
              </a:ext>
            </a:extLst>
          </p:cNvPr>
          <p:cNvSpPr/>
          <p:nvPr/>
        </p:nvSpPr>
        <p:spPr>
          <a:xfrm>
            <a:off x="390769" y="1499922"/>
            <a:ext cx="1371600" cy="817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Explan Code = BK</a:t>
            </a:r>
          </a:p>
        </p:txBody>
      </p:sp>
      <p:sp>
        <p:nvSpPr>
          <p:cNvPr id="8" name="Content Placeholder 7">
            <a:extLst>
              <a:ext uri="{FF2B5EF4-FFF2-40B4-BE49-F238E27FC236}">
                <a16:creationId xmlns:a16="http://schemas.microsoft.com/office/drawing/2014/main" id="{D8B628CB-B483-3316-E990-BB7BE8A60D97}"/>
              </a:ext>
            </a:extLst>
          </p:cNvPr>
          <p:cNvSpPr>
            <a:spLocks noGrp="1"/>
          </p:cNvSpPr>
          <p:nvPr>
            <p:ph sz="half" idx="1"/>
          </p:nvPr>
        </p:nvSpPr>
        <p:spPr>
          <a:xfrm>
            <a:off x="2133600" y="1063229"/>
            <a:ext cx="64008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marL="0" indent="0">
              <a:buNone/>
            </a:pPr>
            <a:endParaRPr lang="en-US" sz="3800" dirty="0">
              <a:solidFill>
                <a:schemeClr val="bg1"/>
              </a:solidFill>
            </a:endParaRPr>
          </a:p>
          <a:p>
            <a:pPr marL="0" indent="0">
              <a:buNone/>
            </a:pPr>
            <a:endParaRPr lang="en-US" sz="7200" b="0" i="0" u="none" strike="noStrike" baseline="0" dirty="0">
              <a:solidFill>
                <a:schemeClr val="bg1"/>
              </a:solidFill>
              <a:latin typeface="Calibri" panose="020F0502020204030204" pitchFamily="34" charset="0"/>
            </a:endParaRPr>
          </a:p>
          <a:p>
            <a:pPr marL="0" indent="0">
              <a:buNone/>
            </a:pPr>
            <a:r>
              <a:rPr lang="en-US" sz="7200" b="0" i="0" u="none" strike="noStrike" baseline="0" dirty="0">
                <a:solidFill>
                  <a:schemeClr val="bg1"/>
                </a:solidFill>
                <a:latin typeface="Calibri" panose="020F0502020204030204" pitchFamily="34" charset="0"/>
              </a:rPr>
              <a:t>Payment based on the service code and related payment approved by the Ministry of Health. 	</a:t>
            </a:r>
          </a:p>
          <a:p>
            <a:pPr marL="0" indent="0">
              <a:buNone/>
            </a:pPr>
            <a:r>
              <a:rPr lang="en-US" sz="1800" b="0" i="0" u="none" strike="noStrike" baseline="0" dirty="0">
                <a:solidFill>
                  <a:srgbClr val="000000"/>
                </a:solidFill>
                <a:latin typeface="Calibri" panose="020F0502020204030204" pitchFamily="34" charset="0"/>
              </a:rPr>
              <a:t>	</a:t>
            </a:r>
          </a:p>
          <a:p>
            <a:pPr marL="0" indent="0">
              <a:buNone/>
            </a:pPr>
            <a:r>
              <a:rPr lang="en-US" sz="3800" b="0" i="0" u="none" strike="noStrike" baseline="0" dirty="0">
                <a:solidFill>
                  <a:srgbClr val="000000"/>
                </a:solidFill>
                <a:latin typeface="Calibri" panose="020F0502020204030204" pitchFamily="34" charset="0"/>
              </a:rPr>
              <a:t>	</a:t>
            </a:r>
          </a:p>
          <a:p>
            <a:pPr marL="0" indent="0">
              <a:buNone/>
            </a:pPr>
            <a:endParaRPr lang="en-US" sz="2900" b="0" i="0" u="none" strike="noStrike" baseline="0" dirty="0">
              <a:solidFill>
                <a:schemeClr val="bg1"/>
              </a:solidFill>
              <a:latin typeface="Calibri" panose="020F0502020204030204" pitchFamily="34" charset="0"/>
            </a:endParaRPr>
          </a:p>
          <a:p>
            <a:pPr marL="0" indent="0">
              <a:buNone/>
            </a:pPr>
            <a:r>
              <a:rPr lang="en-US" sz="3600" b="0" i="0" u="none" strike="noStrike" baseline="0" dirty="0">
                <a:solidFill>
                  <a:schemeClr val="bg1"/>
                </a:solidFill>
                <a:latin typeface="Calibri" panose="020F0502020204030204" pitchFamily="34" charset="0"/>
              </a:rPr>
              <a:t>	</a:t>
            </a:r>
          </a:p>
          <a:p>
            <a:pPr marL="0" indent="0">
              <a:buNone/>
            </a:pPr>
            <a:endParaRPr lang="en-US" dirty="0"/>
          </a:p>
          <a:p>
            <a:pPr marL="0" indent="0">
              <a:buNone/>
            </a:pPr>
            <a:endParaRPr lang="en-US" dirty="0"/>
          </a:p>
        </p:txBody>
      </p:sp>
      <p:sp>
        <p:nvSpPr>
          <p:cNvPr id="9" name="Rectangle: Rounded Corners 8">
            <a:extLst>
              <a:ext uri="{FF2B5EF4-FFF2-40B4-BE49-F238E27FC236}">
                <a16:creationId xmlns:a16="http://schemas.microsoft.com/office/drawing/2014/main" id="{A5F30805-038E-2220-85E5-CCD92613BD98}"/>
              </a:ext>
            </a:extLst>
          </p:cNvPr>
          <p:cNvSpPr/>
          <p:nvPr/>
        </p:nvSpPr>
        <p:spPr>
          <a:xfrm>
            <a:off x="420077" y="3333750"/>
            <a:ext cx="1371600" cy="81736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Action Required</a:t>
            </a:r>
          </a:p>
        </p:txBody>
      </p:sp>
      <p:sp>
        <p:nvSpPr>
          <p:cNvPr id="12" name="Content Placeholder 7">
            <a:extLst>
              <a:ext uri="{FF2B5EF4-FFF2-40B4-BE49-F238E27FC236}">
                <a16:creationId xmlns:a16="http://schemas.microsoft.com/office/drawing/2014/main" id="{AFACDAFA-696C-F414-2599-011560C91800}"/>
              </a:ext>
            </a:extLst>
          </p:cNvPr>
          <p:cNvSpPr txBox="1">
            <a:spLocks/>
          </p:cNvSpPr>
          <p:nvPr/>
        </p:nvSpPr>
        <p:spPr>
          <a:xfrm>
            <a:off x="2133600" y="2952750"/>
            <a:ext cx="6400800" cy="1752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pPr marL="0" indent="0">
              <a:buFont typeface="Arial" pitchFamily="34" charset="0"/>
              <a:buNone/>
            </a:pPr>
            <a:r>
              <a:rPr lang="en-US" sz="1400" b="1" i="1" u="sng" dirty="0">
                <a:solidFill>
                  <a:schemeClr val="tx1"/>
                </a:solidFill>
              </a:rPr>
              <a:t>For example:</a:t>
            </a:r>
          </a:p>
          <a:p>
            <a:pPr marL="0" indent="0">
              <a:buFont typeface="Arial" pitchFamily="34" charset="0"/>
              <a:buNone/>
            </a:pPr>
            <a:r>
              <a:rPr lang="en-US" sz="1400" dirty="0">
                <a:solidFill>
                  <a:schemeClr val="tx1"/>
                </a:solidFill>
              </a:rPr>
              <a:t>790A will reject BK, if it is billed with anything else on the same day. </a:t>
            </a:r>
          </a:p>
          <a:p>
            <a:pPr marL="0" indent="0">
              <a:buFont typeface="Arial" pitchFamily="34" charset="0"/>
              <a:buNone/>
            </a:pPr>
            <a:endParaRPr lang="en-US" sz="800" dirty="0">
              <a:solidFill>
                <a:schemeClr val="tx1"/>
              </a:solidFill>
            </a:endParaRPr>
          </a:p>
          <a:p>
            <a:pPr marL="0" indent="0">
              <a:buFont typeface="Arial" pitchFamily="34" charset="0"/>
              <a:buNone/>
            </a:pPr>
            <a:r>
              <a:rPr lang="en-US" sz="1400" dirty="0">
                <a:solidFill>
                  <a:schemeClr val="tx1"/>
                </a:solidFill>
              </a:rPr>
              <a:t>As per the Payment Schedule, this service cannot be billed with anything else on the same day.</a:t>
            </a:r>
          </a:p>
          <a:p>
            <a:pPr marL="0" indent="0">
              <a:buFont typeface="Arial" pitchFamily="34" charset="0"/>
              <a:buNone/>
            </a:pPr>
            <a:endParaRPr lang="en-US" sz="800" dirty="0">
              <a:solidFill>
                <a:schemeClr val="tx1"/>
              </a:solidFill>
            </a:endParaRPr>
          </a:p>
          <a:p>
            <a:pPr marL="0" indent="0">
              <a:buFont typeface="Arial" pitchFamily="34" charset="0"/>
              <a:buNone/>
            </a:pPr>
            <a:r>
              <a:rPr lang="en-US" sz="1400" dirty="0">
                <a:solidFill>
                  <a:schemeClr val="tx1"/>
                </a:solidFill>
              </a:rPr>
              <a:t>No further action is required.</a:t>
            </a:r>
          </a:p>
        </p:txBody>
      </p:sp>
    </p:spTree>
    <p:extLst>
      <p:ext uri="{BB962C8B-B14F-4D97-AF65-F5344CB8AC3E}">
        <p14:creationId xmlns:p14="http://schemas.microsoft.com/office/powerpoint/2010/main" val="1548818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D1F7B-282C-CEC9-0CDC-DCBB3BD832C8}"/>
              </a:ext>
            </a:extLst>
          </p:cNvPr>
          <p:cNvSpPr>
            <a:spLocks noGrp="1"/>
          </p:cNvSpPr>
          <p:nvPr>
            <p:ph type="title"/>
          </p:nvPr>
        </p:nvSpPr>
        <p:spPr>
          <a:xfrm>
            <a:off x="457200" y="205979"/>
            <a:ext cx="8229600" cy="857250"/>
          </a:xfrm>
        </p:spPr>
        <p:txBody>
          <a:bodyPr anchor="ctr">
            <a:normAutofit/>
          </a:bodyPr>
          <a:lstStyle/>
          <a:p>
            <a:r>
              <a:rPr lang="en-US" dirty="0"/>
              <a:t>Explanatory Codes</a:t>
            </a:r>
          </a:p>
        </p:txBody>
      </p:sp>
      <p:sp>
        <p:nvSpPr>
          <p:cNvPr id="7" name="Rectangle: Rounded Corners 6">
            <a:extLst>
              <a:ext uri="{FF2B5EF4-FFF2-40B4-BE49-F238E27FC236}">
                <a16:creationId xmlns:a16="http://schemas.microsoft.com/office/drawing/2014/main" id="{9B20DC03-3174-74DD-8815-09C838B16EE7}"/>
              </a:ext>
            </a:extLst>
          </p:cNvPr>
          <p:cNvSpPr/>
          <p:nvPr/>
        </p:nvSpPr>
        <p:spPr>
          <a:xfrm>
            <a:off x="390769" y="1499922"/>
            <a:ext cx="1371600" cy="817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Explan Code = YG</a:t>
            </a:r>
          </a:p>
        </p:txBody>
      </p:sp>
      <p:sp>
        <p:nvSpPr>
          <p:cNvPr id="8" name="Content Placeholder 7">
            <a:extLst>
              <a:ext uri="{FF2B5EF4-FFF2-40B4-BE49-F238E27FC236}">
                <a16:creationId xmlns:a16="http://schemas.microsoft.com/office/drawing/2014/main" id="{D8B628CB-B483-3316-E990-BB7BE8A60D97}"/>
              </a:ext>
            </a:extLst>
          </p:cNvPr>
          <p:cNvSpPr>
            <a:spLocks noGrp="1"/>
          </p:cNvSpPr>
          <p:nvPr>
            <p:ph sz="half" idx="1"/>
          </p:nvPr>
        </p:nvSpPr>
        <p:spPr>
          <a:xfrm>
            <a:off x="2133601" y="1063229"/>
            <a:ext cx="42672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marL="0" indent="0">
              <a:buNone/>
            </a:pPr>
            <a:endParaRPr lang="en-US" sz="3800" dirty="0">
              <a:solidFill>
                <a:schemeClr val="bg1"/>
              </a:solidFill>
            </a:endParaRPr>
          </a:p>
          <a:p>
            <a:pPr marL="0" indent="0">
              <a:buNone/>
            </a:pPr>
            <a:endParaRPr lang="en-US" sz="7200" b="0" i="0" u="none" strike="noStrike" baseline="0" dirty="0">
              <a:solidFill>
                <a:schemeClr val="bg1"/>
              </a:solidFill>
              <a:latin typeface="Calibri" panose="020F0502020204030204" pitchFamily="34" charset="0"/>
            </a:endParaRPr>
          </a:p>
          <a:p>
            <a:pPr marL="0" indent="0">
              <a:buNone/>
            </a:pPr>
            <a:endParaRPr lang="en-US" sz="7200" b="0" i="0" u="none" strike="noStrike" baseline="0" dirty="0">
              <a:solidFill>
                <a:schemeClr val="bg1"/>
              </a:solidFill>
              <a:latin typeface="Calibri" panose="020F0502020204030204" pitchFamily="34" charset="0"/>
            </a:endParaRPr>
          </a:p>
          <a:p>
            <a:pPr marL="0" indent="0">
              <a:buNone/>
            </a:pPr>
            <a:r>
              <a:rPr lang="en-US" sz="7200" b="0" i="0" u="none" strike="noStrike" baseline="0" dirty="0">
                <a:solidFill>
                  <a:schemeClr val="bg1"/>
                </a:solidFill>
                <a:latin typeface="Calibri" panose="020F0502020204030204" pitchFamily="34" charset="0"/>
              </a:rPr>
              <a:t>The Out of Province registration number provided on your claim is not correct. Please check your records and modify the number, if incorrect. If the number is correct according to your records, please indicate this on the claim.	</a:t>
            </a:r>
          </a:p>
          <a:p>
            <a:pPr marL="0" indent="0">
              <a:buNone/>
            </a:pPr>
            <a:r>
              <a:rPr lang="en-US" sz="1800" b="0" i="0" u="none" strike="noStrike" baseline="0" dirty="0">
                <a:solidFill>
                  <a:srgbClr val="000000"/>
                </a:solidFill>
                <a:latin typeface="Calibri" panose="020F0502020204030204" pitchFamily="34" charset="0"/>
              </a:rPr>
              <a:t>	</a:t>
            </a:r>
          </a:p>
          <a:p>
            <a:pPr marL="0" indent="0">
              <a:buNone/>
            </a:pPr>
            <a:r>
              <a:rPr lang="en-US" sz="3800" b="0" i="0" u="none" strike="noStrike" baseline="0" dirty="0">
                <a:solidFill>
                  <a:srgbClr val="000000"/>
                </a:solidFill>
                <a:latin typeface="Calibri" panose="020F0502020204030204" pitchFamily="34" charset="0"/>
              </a:rPr>
              <a:t>	</a:t>
            </a:r>
          </a:p>
          <a:p>
            <a:pPr marL="0" indent="0">
              <a:buNone/>
            </a:pPr>
            <a:endParaRPr lang="en-US" sz="2900" b="0" i="0" u="none" strike="noStrike" baseline="0" dirty="0">
              <a:solidFill>
                <a:schemeClr val="bg1"/>
              </a:solidFill>
              <a:latin typeface="Calibri" panose="020F0502020204030204" pitchFamily="34" charset="0"/>
            </a:endParaRPr>
          </a:p>
          <a:p>
            <a:pPr marL="0" indent="0">
              <a:buNone/>
            </a:pPr>
            <a:r>
              <a:rPr lang="en-US" sz="3600" b="0" i="0" u="none" strike="noStrike" baseline="0" dirty="0">
                <a:solidFill>
                  <a:schemeClr val="bg1"/>
                </a:solidFill>
                <a:latin typeface="Calibri" panose="020F0502020204030204" pitchFamily="34" charset="0"/>
              </a:rPr>
              <a:t>	</a:t>
            </a:r>
          </a:p>
          <a:p>
            <a:pPr marL="0" indent="0">
              <a:buNone/>
            </a:pPr>
            <a:endParaRPr lang="en-US" dirty="0"/>
          </a:p>
          <a:p>
            <a:pPr marL="0" indent="0">
              <a:buNone/>
            </a:pPr>
            <a:endParaRPr lang="en-US" dirty="0"/>
          </a:p>
        </p:txBody>
      </p:sp>
      <p:sp>
        <p:nvSpPr>
          <p:cNvPr id="9" name="Rectangle: Rounded Corners 8">
            <a:extLst>
              <a:ext uri="{FF2B5EF4-FFF2-40B4-BE49-F238E27FC236}">
                <a16:creationId xmlns:a16="http://schemas.microsoft.com/office/drawing/2014/main" id="{A5F30805-038E-2220-85E5-CCD92613BD98}"/>
              </a:ext>
            </a:extLst>
          </p:cNvPr>
          <p:cNvSpPr/>
          <p:nvPr/>
        </p:nvSpPr>
        <p:spPr>
          <a:xfrm>
            <a:off x="420077" y="3333750"/>
            <a:ext cx="1371600" cy="81736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Action Required</a:t>
            </a:r>
          </a:p>
        </p:txBody>
      </p:sp>
      <p:sp>
        <p:nvSpPr>
          <p:cNvPr id="12" name="Content Placeholder 7">
            <a:extLst>
              <a:ext uri="{FF2B5EF4-FFF2-40B4-BE49-F238E27FC236}">
                <a16:creationId xmlns:a16="http://schemas.microsoft.com/office/drawing/2014/main" id="{AFACDAFA-696C-F414-2599-011560C91800}"/>
              </a:ext>
            </a:extLst>
          </p:cNvPr>
          <p:cNvSpPr txBox="1">
            <a:spLocks/>
          </p:cNvSpPr>
          <p:nvPr/>
        </p:nvSpPr>
        <p:spPr>
          <a:xfrm>
            <a:off x="2133600" y="2952750"/>
            <a:ext cx="4267200" cy="1752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Confirm Health Card is entered correctly.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Ensure correct Province code is used.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Blank is not allowed.</a:t>
            </a:r>
          </a:p>
        </p:txBody>
      </p:sp>
      <p:pic>
        <p:nvPicPr>
          <p:cNvPr id="4" name="Picture 3">
            <a:extLst>
              <a:ext uri="{FF2B5EF4-FFF2-40B4-BE49-F238E27FC236}">
                <a16:creationId xmlns:a16="http://schemas.microsoft.com/office/drawing/2014/main" id="{2E22D8CB-7130-C421-2A84-06D38A26CEDC}"/>
              </a:ext>
            </a:extLst>
          </p:cNvPr>
          <p:cNvPicPr>
            <a:picLocks noChangeAspect="1"/>
          </p:cNvPicPr>
          <p:nvPr/>
        </p:nvPicPr>
        <p:blipFill>
          <a:blip r:embed="rId3"/>
          <a:stretch>
            <a:fillRect/>
          </a:stretch>
        </p:blipFill>
        <p:spPr>
          <a:xfrm>
            <a:off x="6508633" y="2394467"/>
            <a:ext cx="2388691" cy="2310883"/>
          </a:xfrm>
          <a:prstGeom prst="rect">
            <a:avLst/>
          </a:prstGeom>
        </p:spPr>
      </p:pic>
      <p:sp>
        <p:nvSpPr>
          <p:cNvPr id="6" name="Rectangle: Rounded Corners 5">
            <a:extLst>
              <a:ext uri="{FF2B5EF4-FFF2-40B4-BE49-F238E27FC236}">
                <a16:creationId xmlns:a16="http://schemas.microsoft.com/office/drawing/2014/main" id="{084F1909-9B2E-A651-E701-1DE7A963D040}"/>
              </a:ext>
            </a:extLst>
          </p:cNvPr>
          <p:cNvSpPr/>
          <p:nvPr/>
        </p:nvSpPr>
        <p:spPr>
          <a:xfrm>
            <a:off x="6670311" y="1975082"/>
            <a:ext cx="2191724" cy="43133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Page 38 of Payment Schedule</a:t>
            </a:r>
          </a:p>
        </p:txBody>
      </p:sp>
    </p:spTree>
    <p:extLst>
      <p:ext uri="{BB962C8B-B14F-4D97-AF65-F5344CB8AC3E}">
        <p14:creationId xmlns:p14="http://schemas.microsoft.com/office/powerpoint/2010/main" val="2404069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D1F7B-282C-CEC9-0CDC-DCBB3BD832C8}"/>
              </a:ext>
            </a:extLst>
          </p:cNvPr>
          <p:cNvSpPr>
            <a:spLocks noGrp="1"/>
          </p:cNvSpPr>
          <p:nvPr>
            <p:ph type="title"/>
          </p:nvPr>
        </p:nvSpPr>
        <p:spPr>
          <a:xfrm>
            <a:off x="457200" y="205979"/>
            <a:ext cx="8229600" cy="857250"/>
          </a:xfrm>
        </p:spPr>
        <p:txBody>
          <a:bodyPr anchor="ctr">
            <a:normAutofit/>
          </a:bodyPr>
          <a:lstStyle/>
          <a:p>
            <a:r>
              <a:rPr lang="en-US" dirty="0"/>
              <a:t>Explanatory Codes</a:t>
            </a:r>
          </a:p>
        </p:txBody>
      </p:sp>
      <p:sp>
        <p:nvSpPr>
          <p:cNvPr id="7" name="Rectangle: Rounded Corners 6">
            <a:extLst>
              <a:ext uri="{FF2B5EF4-FFF2-40B4-BE49-F238E27FC236}">
                <a16:creationId xmlns:a16="http://schemas.microsoft.com/office/drawing/2014/main" id="{9B20DC03-3174-74DD-8815-09C838B16EE7}"/>
              </a:ext>
            </a:extLst>
          </p:cNvPr>
          <p:cNvSpPr/>
          <p:nvPr/>
        </p:nvSpPr>
        <p:spPr>
          <a:xfrm>
            <a:off x="457200" y="1220913"/>
            <a:ext cx="2971800" cy="817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ZA – ZY Explan Codes </a:t>
            </a:r>
          </a:p>
        </p:txBody>
      </p:sp>
      <p:sp>
        <p:nvSpPr>
          <p:cNvPr id="12" name="Content Placeholder 7">
            <a:extLst>
              <a:ext uri="{FF2B5EF4-FFF2-40B4-BE49-F238E27FC236}">
                <a16:creationId xmlns:a16="http://schemas.microsoft.com/office/drawing/2014/main" id="{AFACDAFA-696C-F414-2599-011560C91800}"/>
              </a:ext>
            </a:extLst>
          </p:cNvPr>
          <p:cNvSpPr txBox="1">
            <a:spLocks/>
          </p:cNvSpPr>
          <p:nvPr/>
        </p:nvSpPr>
        <p:spPr>
          <a:xfrm>
            <a:off x="2133600" y="2218431"/>
            <a:ext cx="6324600" cy="2133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pPr marL="0" indent="0">
              <a:buFont typeface="Arial" pitchFamily="34" charset="0"/>
              <a:buNone/>
            </a:pPr>
            <a:endParaRPr lang="en-US" sz="3100" dirty="0"/>
          </a:p>
          <a:p>
            <a:r>
              <a:rPr lang="en-US" sz="1800" dirty="0">
                <a:solidFill>
                  <a:schemeClr val="tx1"/>
                </a:solidFill>
              </a:rPr>
              <a:t>Demographic checks have been tightened.</a:t>
            </a:r>
          </a:p>
          <a:p>
            <a:r>
              <a:rPr lang="en-US" sz="1800" dirty="0">
                <a:solidFill>
                  <a:schemeClr val="tx1"/>
                </a:solidFill>
              </a:rPr>
              <a:t>Blank fields are not accepted.</a:t>
            </a:r>
          </a:p>
          <a:p>
            <a:r>
              <a:rPr lang="en-US" sz="1800" dirty="0">
                <a:solidFill>
                  <a:schemeClr val="tx1"/>
                </a:solidFill>
              </a:rPr>
              <a:t>All physicians on a claim must be active.</a:t>
            </a:r>
          </a:p>
          <a:p>
            <a:r>
              <a:rPr lang="en-US" sz="1800" dirty="0">
                <a:solidFill>
                  <a:schemeClr val="tx1"/>
                </a:solidFill>
              </a:rPr>
              <a:t>ICD9 Diagnostic Codes must be used.</a:t>
            </a:r>
          </a:p>
          <a:p>
            <a:pPr marL="0" indent="0">
              <a:buFont typeface="Arial" pitchFamily="34" charset="0"/>
              <a:buNone/>
            </a:pPr>
            <a:endParaRPr lang="en-US" dirty="0">
              <a:solidFill>
                <a:schemeClr val="tx1"/>
              </a:solidFill>
            </a:endParaRPr>
          </a:p>
        </p:txBody>
      </p:sp>
    </p:spTree>
    <p:extLst>
      <p:ext uri="{BB962C8B-B14F-4D97-AF65-F5344CB8AC3E}">
        <p14:creationId xmlns:p14="http://schemas.microsoft.com/office/powerpoint/2010/main" val="4044971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D1F7B-282C-CEC9-0CDC-DCBB3BD832C8}"/>
              </a:ext>
            </a:extLst>
          </p:cNvPr>
          <p:cNvSpPr>
            <a:spLocks noGrp="1"/>
          </p:cNvSpPr>
          <p:nvPr>
            <p:ph type="title"/>
          </p:nvPr>
        </p:nvSpPr>
        <p:spPr>
          <a:xfrm>
            <a:off x="457200" y="205979"/>
            <a:ext cx="8229600" cy="857250"/>
          </a:xfrm>
        </p:spPr>
        <p:txBody>
          <a:bodyPr anchor="ctr">
            <a:normAutofit/>
          </a:bodyPr>
          <a:lstStyle/>
          <a:p>
            <a:r>
              <a:rPr lang="en-US" dirty="0"/>
              <a:t>Explanatory Codes</a:t>
            </a:r>
          </a:p>
        </p:txBody>
      </p:sp>
      <p:sp>
        <p:nvSpPr>
          <p:cNvPr id="7" name="Rectangle: Rounded Corners 6">
            <a:extLst>
              <a:ext uri="{FF2B5EF4-FFF2-40B4-BE49-F238E27FC236}">
                <a16:creationId xmlns:a16="http://schemas.microsoft.com/office/drawing/2014/main" id="{9B20DC03-3174-74DD-8815-09C838B16EE7}"/>
              </a:ext>
            </a:extLst>
          </p:cNvPr>
          <p:cNvSpPr/>
          <p:nvPr/>
        </p:nvSpPr>
        <p:spPr>
          <a:xfrm>
            <a:off x="2180490" y="1027316"/>
            <a:ext cx="1371600" cy="817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Explan Code = ZA</a:t>
            </a:r>
          </a:p>
        </p:txBody>
      </p:sp>
      <p:sp>
        <p:nvSpPr>
          <p:cNvPr id="6" name="Content Placeholder 7">
            <a:extLst>
              <a:ext uri="{FF2B5EF4-FFF2-40B4-BE49-F238E27FC236}">
                <a16:creationId xmlns:a16="http://schemas.microsoft.com/office/drawing/2014/main" id="{6BAEB56C-EA7C-14BE-36DA-CA75CF707A9F}"/>
              </a:ext>
            </a:extLst>
          </p:cNvPr>
          <p:cNvSpPr txBox="1">
            <a:spLocks/>
          </p:cNvSpPr>
          <p:nvPr/>
        </p:nvSpPr>
        <p:spPr>
          <a:xfrm>
            <a:off x="5181600" y="1932463"/>
            <a:ext cx="2286000" cy="28039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32500" lnSpcReduction="20000"/>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pPr marL="0" indent="0" algn="ctr">
              <a:buNone/>
            </a:pPr>
            <a:r>
              <a:rPr lang="en-US" sz="4300" b="0" i="0" u="none" strike="noStrike" baseline="0" dirty="0">
                <a:solidFill>
                  <a:schemeClr val="bg1"/>
                </a:solidFill>
                <a:latin typeface="Calibri" panose="020F0502020204030204" pitchFamily="34" charset="0"/>
              </a:rPr>
              <a:t>The submitted claim contains invalid data other than patient identification data, e.g. September 31, the submitted fee at zero dollars, the 13 month, a lower-case alpha character, a partially blank field as HSN, wrong location of service, a service not allowed for premiums etc. 	</a:t>
            </a:r>
          </a:p>
          <a:p>
            <a:pPr marL="0" indent="0">
              <a:buFont typeface="Arial" pitchFamily="34" charset="0"/>
              <a:buNone/>
            </a:pPr>
            <a:endParaRPr lang="en-US" dirty="0"/>
          </a:p>
        </p:txBody>
      </p:sp>
      <p:sp>
        <p:nvSpPr>
          <p:cNvPr id="11" name="Rectangle: Rounded Corners 10">
            <a:extLst>
              <a:ext uri="{FF2B5EF4-FFF2-40B4-BE49-F238E27FC236}">
                <a16:creationId xmlns:a16="http://schemas.microsoft.com/office/drawing/2014/main" id="{F2845A10-E111-3EA5-0BD6-EF99B957F029}"/>
              </a:ext>
            </a:extLst>
          </p:cNvPr>
          <p:cNvSpPr/>
          <p:nvPr/>
        </p:nvSpPr>
        <p:spPr>
          <a:xfrm>
            <a:off x="5607540" y="1027315"/>
            <a:ext cx="1371600" cy="817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Explan Code = ZC</a:t>
            </a:r>
          </a:p>
        </p:txBody>
      </p:sp>
      <p:sp>
        <p:nvSpPr>
          <p:cNvPr id="16" name="Content Placeholder 7">
            <a:extLst>
              <a:ext uri="{FF2B5EF4-FFF2-40B4-BE49-F238E27FC236}">
                <a16:creationId xmlns:a16="http://schemas.microsoft.com/office/drawing/2014/main" id="{B62F00D9-C00D-F52C-A6E2-F02DDBDC7B9A}"/>
              </a:ext>
            </a:extLst>
          </p:cNvPr>
          <p:cNvSpPr txBox="1">
            <a:spLocks/>
          </p:cNvSpPr>
          <p:nvPr/>
        </p:nvSpPr>
        <p:spPr>
          <a:xfrm>
            <a:off x="1752600" y="1932463"/>
            <a:ext cx="2286000" cy="28039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32500" lnSpcReduction="20000"/>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pPr marL="0" indent="0" algn="ctr">
              <a:buNone/>
            </a:pPr>
            <a:r>
              <a:rPr lang="en-US" sz="4400" b="0" i="0" u="none" strike="noStrike" baseline="0" dirty="0">
                <a:solidFill>
                  <a:schemeClr val="bg1"/>
                </a:solidFill>
                <a:latin typeface="Calibri" panose="020F0502020204030204" pitchFamily="34" charset="0"/>
              </a:rPr>
              <a:t>The patient identity information on the claim (month or year of birth, sex or surname) does not correspond to information on the Health Services Card. Please check the Health Services Card, make the claim corrections and resubmit. </a:t>
            </a:r>
            <a:r>
              <a:rPr lang="en-US" sz="4300" b="0" i="0" u="none" strike="noStrike" baseline="0" dirty="0">
                <a:solidFill>
                  <a:schemeClr val="bg1"/>
                </a:solidFill>
                <a:latin typeface="Calibri" panose="020F0502020204030204" pitchFamily="34" charset="0"/>
              </a:rPr>
              <a:t>	</a:t>
            </a:r>
          </a:p>
          <a:p>
            <a:pPr marL="0" indent="0">
              <a:buFont typeface="Arial" pitchFamily="34" charset="0"/>
              <a:buNone/>
            </a:pPr>
            <a:endParaRPr lang="en-US" dirty="0"/>
          </a:p>
        </p:txBody>
      </p:sp>
    </p:spTree>
    <p:extLst>
      <p:ext uri="{BB962C8B-B14F-4D97-AF65-F5344CB8AC3E}">
        <p14:creationId xmlns:p14="http://schemas.microsoft.com/office/powerpoint/2010/main" val="2632598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D1F7B-282C-CEC9-0CDC-DCBB3BD832C8}"/>
              </a:ext>
            </a:extLst>
          </p:cNvPr>
          <p:cNvSpPr>
            <a:spLocks noGrp="1"/>
          </p:cNvSpPr>
          <p:nvPr>
            <p:ph type="title"/>
          </p:nvPr>
        </p:nvSpPr>
        <p:spPr>
          <a:xfrm>
            <a:off x="457200" y="205979"/>
            <a:ext cx="8229600" cy="857250"/>
          </a:xfrm>
        </p:spPr>
        <p:txBody>
          <a:bodyPr anchor="ctr">
            <a:normAutofit/>
          </a:bodyPr>
          <a:lstStyle/>
          <a:p>
            <a:r>
              <a:rPr lang="en-US" dirty="0"/>
              <a:t>Explanatory Codes</a:t>
            </a:r>
          </a:p>
        </p:txBody>
      </p:sp>
      <p:sp>
        <p:nvSpPr>
          <p:cNvPr id="7" name="Rectangle: Rounded Corners 6">
            <a:extLst>
              <a:ext uri="{FF2B5EF4-FFF2-40B4-BE49-F238E27FC236}">
                <a16:creationId xmlns:a16="http://schemas.microsoft.com/office/drawing/2014/main" id="{9B20DC03-3174-74DD-8815-09C838B16EE7}"/>
              </a:ext>
            </a:extLst>
          </p:cNvPr>
          <p:cNvSpPr/>
          <p:nvPr/>
        </p:nvSpPr>
        <p:spPr>
          <a:xfrm>
            <a:off x="6270990" y="1002958"/>
            <a:ext cx="1371600" cy="817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Explan Code = ZS</a:t>
            </a:r>
          </a:p>
        </p:txBody>
      </p:sp>
      <p:sp>
        <p:nvSpPr>
          <p:cNvPr id="8" name="Content Placeholder 7">
            <a:extLst>
              <a:ext uri="{FF2B5EF4-FFF2-40B4-BE49-F238E27FC236}">
                <a16:creationId xmlns:a16="http://schemas.microsoft.com/office/drawing/2014/main" id="{D8B628CB-B483-3316-E990-BB7BE8A60D97}"/>
              </a:ext>
            </a:extLst>
          </p:cNvPr>
          <p:cNvSpPr>
            <a:spLocks noGrp="1"/>
          </p:cNvSpPr>
          <p:nvPr>
            <p:ph sz="half" idx="1"/>
          </p:nvPr>
        </p:nvSpPr>
        <p:spPr>
          <a:xfrm>
            <a:off x="6096000" y="1945691"/>
            <a:ext cx="1943100" cy="28039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marL="0" indent="0">
              <a:buNone/>
            </a:pPr>
            <a:endParaRPr lang="en-US" sz="3800" dirty="0">
              <a:solidFill>
                <a:schemeClr val="bg1"/>
              </a:solidFill>
            </a:endParaRPr>
          </a:p>
          <a:p>
            <a:pPr marL="0" indent="0">
              <a:buNone/>
            </a:pPr>
            <a:endParaRPr lang="en-US" sz="3800" dirty="0">
              <a:solidFill>
                <a:schemeClr val="bg1"/>
              </a:solidFill>
            </a:endParaRPr>
          </a:p>
          <a:p>
            <a:pPr marL="0" indent="0">
              <a:buNone/>
            </a:pPr>
            <a:endParaRPr lang="en-US" sz="3800" dirty="0">
              <a:solidFill>
                <a:schemeClr val="bg1"/>
              </a:solidFill>
            </a:endParaRPr>
          </a:p>
          <a:p>
            <a:pPr marL="0" indent="0">
              <a:buNone/>
            </a:pPr>
            <a:endParaRPr lang="en-US" sz="3800" dirty="0">
              <a:solidFill>
                <a:schemeClr val="bg1"/>
              </a:solidFill>
            </a:endParaRPr>
          </a:p>
          <a:p>
            <a:pPr marL="0" indent="0">
              <a:buNone/>
            </a:pPr>
            <a:endParaRPr lang="en-US" sz="3800" dirty="0">
              <a:solidFill>
                <a:schemeClr val="bg1"/>
              </a:solidFill>
            </a:endParaRPr>
          </a:p>
          <a:p>
            <a:pPr marL="0" indent="0">
              <a:buNone/>
            </a:pPr>
            <a:endParaRPr lang="en-US" sz="3800" dirty="0">
              <a:solidFill>
                <a:schemeClr val="bg1"/>
              </a:solidFill>
            </a:endParaRPr>
          </a:p>
          <a:p>
            <a:pPr marL="0" indent="0" algn="ctr">
              <a:buNone/>
            </a:pPr>
            <a:r>
              <a:rPr lang="en-US" sz="5600" b="0" i="0" u="none" strike="noStrike" baseline="0" dirty="0">
                <a:solidFill>
                  <a:schemeClr val="bg1"/>
                </a:solidFill>
                <a:latin typeface="Calibri" panose="020F0502020204030204" pitchFamily="34" charset="0"/>
              </a:rPr>
              <a:t>This claim was submitted as a Professional Corporation (PC) claim; however no PC information has been received or the PC claim is not valid on this date. 	</a:t>
            </a:r>
          </a:p>
          <a:p>
            <a:pPr marL="0" indent="0">
              <a:buNone/>
            </a:pPr>
            <a:endParaRPr lang="en-US" sz="3800" dirty="0">
              <a:solidFill>
                <a:schemeClr val="bg1"/>
              </a:solidFill>
            </a:endParaRPr>
          </a:p>
          <a:p>
            <a:pPr marL="0" indent="0">
              <a:buNone/>
            </a:pPr>
            <a:endParaRPr lang="en-US" sz="3800" dirty="0">
              <a:solidFill>
                <a:schemeClr val="bg1"/>
              </a:solidFill>
            </a:endParaRPr>
          </a:p>
          <a:p>
            <a:pPr marL="0" indent="0">
              <a:buNone/>
            </a:pPr>
            <a:endParaRPr lang="en-US" sz="3800" dirty="0">
              <a:solidFill>
                <a:schemeClr val="bg1"/>
              </a:solidFill>
            </a:endParaRPr>
          </a:p>
          <a:p>
            <a:pPr marL="0" indent="0">
              <a:buNone/>
            </a:pPr>
            <a:endParaRPr lang="en-US" sz="3800" dirty="0">
              <a:solidFill>
                <a:schemeClr val="bg1"/>
              </a:solidFill>
            </a:endParaRPr>
          </a:p>
          <a:p>
            <a:pPr marL="0" indent="0" algn="ctr">
              <a:buNone/>
            </a:pPr>
            <a:r>
              <a:rPr lang="en-US" sz="5500" b="0" i="0" u="none" strike="noStrike" baseline="0" dirty="0">
                <a:solidFill>
                  <a:schemeClr val="bg1"/>
                </a:solidFill>
                <a:latin typeface="Calibri" panose="020F0502020204030204" pitchFamily="34" charset="0"/>
              </a:rPr>
              <a:t>	</a:t>
            </a:r>
          </a:p>
          <a:p>
            <a:pPr marL="0" indent="0">
              <a:buNone/>
            </a:pPr>
            <a:r>
              <a:rPr lang="en-US" sz="5500" b="0" i="0" u="none" strike="noStrike" baseline="0" dirty="0">
                <a:solidFill>
                  <a:schemeClr val="bg1"/>
                </a:solidFill>
                <a:latin typeface="Calibri" panose="020F0502020204030204" pitchFamily="34" charset="0"/>
              </a:rPr>
              <a:t>	</a:t>
            </a:r>
          </a:p>
          <a:p>
            <a:pPr marL="0" indent="0">
              <a:buNone/>
            </a:pPr>
            <a:r>
              <a:rPr lang="en-US" sz="5500" b="0" i="0" u="none" strike="noStrike" baseline="0" dirty="0">
                <a:solidFill>
                  <a:schemeClr val="bg1"/>
                </a:solidFill>
                <a:latin typeface="Calibri" panose="020F0502020204030204" pitchFamily="34" charset="0"/>
              </a:rPr>
              <a:t>	</a:t>
            </a:r>
          </a:p>
          <a:p>
            <a:pPr marL="0" indent="0">
              <a:buNone/>
            </a:pPr>
            <a:endParaRPr lang="en-US" sz="2900" b="0" i="0" u="none" strike="noStrike" baseline="0" dirty="0">
              <a:solidFill>
                <a:schemeClr val="bg1"/>
              </a:solidFill>
              <a:latin typeface="Calibri" panose="020F0502020204030204" pitchFamily="34" charset="0"/>
            </a:endParaRPr>
          </a:p>
          <a:p>
            <a:pPr marL="0" indent="0">
              <a:buNone/>
            </a:pPr>
            <a:r>
              <a:rPr lang="en-US" sz="3600" b="0" i="0" u="none" strike="noStrike" baseline="0" dirty="0">
                <a:solidFill>
                  <a:schemeClr val="bg1"/>
                </a:solidFill>
                <a:latin typeface="Calibri" panose="020F0502020204030204" pitchFamily="34" charset="0"/>
              </a:rPr>
              <a:t>	</a:t>
            </a:r>
          </a:p>
          <a:p>
            <a:pPr marL="0" indent="0">
              <a:buNone/>
            </a:pPr>
            <a:endParaRPr lang="en-US" dirty="0"/>
          </a:p>
          <a:p>
            <a:pPr marL="0" indent="0">
              <a:buNone/>
            </a:pPr>
            <a:endParaRPr lang="en-US" dirty="0"/>
          </a:p>
        </p:txBody>
      </p:sp>
      <p:sp>
        <p:nvSpPr>
          <p:cNvPr id="4" name="Rectangle: Rounded Corners 3">
            <a:extLst>
              <a:ext uri="{FF2B5EF4-FFF2-40B4-BE49-F238E27FC236}">
                <a16:creationId xmlns:a16="http://schemas.microsoft.com/office/drawing/2014/main" id="{ACFE3B08-8138-5D68-3E21-E0FB87E1EC2E}"/>
              </a:ext>
            </a:extLst>
          </p:cNvPr>
          <p:cNvSpPr/>
          <p:nvPr/>
        </p:nvSpPr>
        <p:spPr>
          <a:xfrm>
            <a:off x="1524000" y="1002960"/>
            <a:ext cx="1371600" cy="817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Explan Code = ZF</a:t>
            </a:r>
          </a:p>
        </p:txBody>
      </p:sp>
      <p:sp>
        <p:nvSpPr>
          <p:cNvPr id="10" name="Content Placeholder 7">
            <a:extLst>
              <a:ext uri="{FF2B5EF4-FFF2-40B4-BE49-F238E27FC236}">
                <a16:creationId xmlns:a16="http://schemas.microsoft.com/office/drawing/2014/main" id="{FBF5D5E6-43EF-21E3-A0C2-797631A077C4}"/>
              </a:ext>
            </a:extLst>
          </p:cNvPr>
          <p:cNvSpPr txBox="1">
            <a:spLocks/>
          </p:cNvSpPr>
          <p:nvPr/>
        </p:nvSpPr>
        <p:spPr>
          <a:xfrm>
            <a:off x="1371600" y="2038350"/>
            <a:ext cx="1866900" cy="28039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25000" lnSpcReduction="20000"/>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pPr marL="0" indent="0">
              <a:buFont typeface="Arial" pitchFamily="34" charset="0"/>
              <a:buNone/>
            </a:pPr>
            <a:endParaRPr lang="en-US" sz="3800" dirty="0">
              <a:solidFill>
                <a:schemeClr val="bg1"/>
              </a:solidFill>
            </a:endParaRPr>
          </a:p>
          <a:p>
            <a:pPr marL="0" indent="0">
              <a:buFont typeface="Arial" pitchFamily="34" charset="0"/>
              <a:buNone/>
            </a:pPr>
            <a:endParaRPr lang="en-US" sz="3800" dirty="0">
              <a:solidFill>
                <a:schemeClr val="bg1"/>
              </a:solidFill>
            </a:endParaRPr>
          </a:p>
          <a:p>
            <a:pPr marL="0" indent="0">
              <a:buFont typeface="Arial" pitchFamily="34" charset="0"/>
              <a:buNone/>
            </a:pPr>
            <a:endParaRPr lang="en-US" sz="3800" dirty="0">
              <a:solidFill>
                <a:schemeClr val="bg1"/>
              </a:solidFill>
            </a:endParaRPr>
          </a:p>
          <a:p>
            <a:pPr marL="0" indent="0">
              <a:buFont typeface="Arial" pitchFamily="34" charset="0"/>
              <a:buNone/>
            </a:pPr>
            <a:endParaRPr lang="en-US" sz="3800" dirty="0">
              <a:solidFill>
                <a:schemeClr val="bg1"/>
              </a:solidFill>
            </a:endParaRPr>
          </a:p>
          <a:p>
            <a:pPr marL="0" indent="0">
              <a:buFont typeface="Arial" pitchFamily="34" charset="0"/>
              <a:buNone/>
            </a:pPr>
            <a:endParaRPr lang="en-US" sz="3800" dirty="0">
              <a:solidFill>
                <a:schemeClr val="bg1"/>
              </a:solidFill>
            </a:endParaRPr>
          </a:p>
          <a:p>
            <a:pPr marL="0" indent="0">
              <a:buFont typeface="Arial" pitchFamily="34" charset="0"/>
              <a:buNone/>
            </a:pPr>
            <a:endParaRPr lang="en-US" sz="5500" dirty="0">
              <a:solidFill>
                <a:schemeClr val="bg1"/>
              </a:solidFill>
              <a:latin typeface="Calibri" panose="020F0502020204030204" pitchFamily="34" charset="0"/>
            </a:endParaRPr>
          </a:p>
          <a:p>
            <a:pPr marL="0" indent="0" algn="ctr">
              <a:buNone/>
            </a:pPr>
            <a:r>
              <a:rPr lang="en-US" sz="5500" b="0" i="0" u="none" strike="noStrike" baseline="0" dirty="0">
                <a:solidFill>
                  <a:schemeClr val="bg1"/>
                </a:solidFill>
                <a:latin typeface="Calibri" panose="020F0502020204030204" pitchFamily="34" charset="0"/>
              </a:rPr>
              <a:t>The physician is not eligible to submit for services on the indicated dates of service. 	</a:t>
            </a:r>
          </a:p>
          <a:p>
            <a:pPr marL="0" indent="0">
              <a:buFont typeface="Arial" pitchFamily="34" charset="0"/>
              <a:buNone/>
            </a:pPr>
            <a:r>
              <a:rPr lang="en-US" sz="5500" dirty="0">
                <a:solidFill>
                  <a:schemeClr val="bg1"/>
                </a:solidFill>
                <a:latin typeface="Calibri" panose="020F0502020204030204" pitchFamily="34" charset="0"/>
              </a:rPr>
              <a:t>	</a:t>
            </a:r>
          </a:p>
          <a:p>
            <a:pPr marL="0" indent="0">
              <a:buFont typeface="Arial" pitchFamily="34" charset="0"/>
              <a:buNone/>
            </a:pPr>
            <a:r>
              <a:rPr lang="en-US" sz="5500" dirty="0">
                <a:solidFill>
                  <a:schemeClr val="bg1"/>
                </a:solidFill>
                <a:latin typeface="Calibri" panose="020F0502020204030204" pitchFamily="34" charset="0"/>
              </a:rPr>
              <a:t>	</a:t>
            </a:r>
          </a:p>
          <a:p>
            <a:pPr marL="0" indent="0">
              <a:buFont typeface="Arial" pitchFamily="34" charset="0"/>
              <a:buNone/>
            </a:pPr>
            <a:r>
              <a:rPr lang="en-US" sz="5500" dirty="0">
                <a:solidFill>
                  <a:schemeClr val="bg1"/>
                </a:solidFill>
                <a:latin typeface="Calibri" panose="020F0502020204030204" pitchFamily="34" charset="0"/>
              </a:rPr>
              <a:t>	</a:t>
            </a:r>
          </a:p>
          <a:p>
            <a:pPr marL="0" indent="0">
              <a:buFont typeface="Arial" pitchFamily="34" charset="0"/>
              <a:buNone/>
            </a:pPr>
            <a:endParaRPr lang="en-US" sz="2900" dirty="0">
              <a:solidFill>
                <a:schemeClr val="bg1"/>
              </a:solidFill>
              <a:latin typeface="Calibri" panose="020F0502020204030204" pitchFamily="34" charset="0"/>
            </a:endParaRPr>
          </a:p>
          <a:p>
            <a:pPr marL="0" indent="0">
              <a:buFont typeface="Arial" pitchFamily="34" charset="0"/>
              <a:buNone/>
            </a:pPr>
            <a:r>
              <a:rPr lang="en-US" sz="3600" dirty="0">
                <a:solidFill>
                  <a:schemeClr val="bg1"/>
                </a:solidFill>
                <a:latin typeface="Calibri" panose="020F0502020204030204" pitchFamily="34" charset="0"/>
              </a:rPr>
              <a:t>	</a:t>
            </a:r>
          </a:p>
          <a:p>
            <a:pPr marL="0" indent="0">
              <a:buFont typeface="Arial" pitchFamily="34" charset="0"/>
              <a:buNone/>
            </a:pPr>
            <a:endParaRPr lang="en-US" dirty="0"/>
          </a:p>
          <a:p>
            <a:pPr marL="0" indent="0">
              <a:buFont typeface="Arial" pitchFamily="34" charset="0"/>
              <a:buNone/>
            </a:pPr>
            <a:endParaRPr lang="en-US" dirty="0"/>
          </a:p>
        </p:txBody>
      </p:sp>
      <p:sp>
        <p:nvSpPr>
          <p:cNvPr id="13" name="Rectangle: Rounded Corners 12">
            <a:extLst>
              <a:ext uri="{FF2B5EF4-FFF2-40B4-BE49-F238E27FC236}">
                <a16:creationId xmlns:a16="http://schemas.microsoft.com/office/drawing/2014/main" id="{E9A79515-5824-633E-111D-C6492D23F14C}"/>
              </a:ext>
            </a:extLst>
          </p:cNvPr>
          <p:cNvSpPr/>
          <p:nvPr/>
        </p:nvSpPr>
        <p:spPr>
          <a:xfrm>
            <a:off x="3897495" y="1002959"/>
            <a:ext cx="1371600" cy="817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Explan Code = ZL</a:t>
            </a:r>
          </a:p>
        </p:txBody>
      </p:sp>
      <p:sp>
        <p:nvSpPr>
          <p:cNvPr id="15" name="Content Placeholder 7">
            <a:extLst>
              <a:ext uri="{FF2B5EF4-FFF2-40B4-BE49-F238E27FC236}">
                <a16:creationId xmlns:a16="http://schemas.microsoft.com/office/drawing/2014/main" id="{96EA9DF5-71D2-9D58-50FB-70111E5206F2}"/>
              </a:ext>
            </a:extLst>
          </p:cNvPr>
          <p:cNvSpPr txBox="1">
            <a:spLocks/>
          </p:cNvSpPr>
          <p:nvPr/>
        </p:nvSpPr>
        <p:spPr>
          <a:xfrm>
            <a:off x="3688997" y="2000397"/>
            <a:ext cx="1943099" cy="28039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25000" lnSpcReduction="20000"/>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pPr marL="0" indent="0">
              <a:buFont typeface="Arial" pitchFamily="34" charset="0"/>
              <a:buNone/>
            </a:pPr>
            <a:endParaRPr lang="en-US" sz="3800" dirty="0">
              <a:solidFill>
                <a:schemeClr val="bg1"/>
              </a:solidFill>
            </a:endParaRPr>
          </a:p>
          <a:p>
            <a:pPr marL="0" indent="0">
              <a:buFont typeface="Arial" pitchFamily="34" charset="0"/>
              <a:buNone/>
            </a:pPr>
            <a:endParaRPr lang="en-US" sz="3800" dirty="0">
              <a:solidFill>
                <a:schemeClr val="bg1"/>
              </a:solidFill>
            </a:endParaRPr>
          </a:p>
          <a:p>
            <a:pPr marL="0" indent="0">
              <a:buFont typeface="Arial" pitchFamily="34" charset="0"/>
              <a:buNone/>
            </a:pPr>
            <a:endParaRPr lang="en-US" sz="3800" dirty="0">
              <a:solidFill>
                <a:schemeClr val="bg1"/>
              </a:solidFill>
            </a:endParaRPr>
          </a:p>
          <a:p>
            <a:pPr marL="0" indent="0">
              <a:buFont typeface="Arial" pitchFamily="34" charset="0"/>
              <a:buNone/>
            </a:pPr>
            <a:endParaRPr lang="en-US" sz="3800" dirty="0">
              <a:solidFill>
                <a:schemeClr val="bg1"/>
              </a:solidFill>
            </a:endParaRPr>
          </a:p>
          <a:p>
            <a:pPr marL="0" indent="0">
              <a:buFont typeface="Arial" pitchFamily="34" charset="0"/>
              <a:buNone/>
            </a:pPr>
            <a:endParaRPr lang="en-US" sz="3800" dirty="0">
              <a:solidFill>
                <a:schemeClr val="bg1"/>
              </a:solidFill>
            </a:endParaRPr>
          </a:p>
          <a:p>
            <a:pPr marL="0" indent="0">
              <a:buFont typeface="Arial" pitchFamily="34" charset="0"/>
              <a:buNone/>
            </a:pPr>
            <a:endParaRPr lang="en-US" sz="5500" dirty="0">
              <a:solidFill>
                <a:schemeClr val="bg1"/>
              </a:solidFill>
              <a:latin typeface="Calibri" panose="020F0502020204030204" pitchFamily="34" charset="0"/>
            </a:endParaRPr>
          </a:p>
          <a:p>
            <a:pPr marL="0" indent="0" algn="ctr">
              <a:buNone/>
            </a:pPr>
            <a:endParaRPr lang="en-US" sz="5600" b="0" i="0" u="none" strike="noStrike" baseline="0" dirty="0">
              <a:solidFill>
                <a:schemeClr val="bg1"/>
              </a:solidFill>
              <a:latin typeface="Calibri" panose="020F0502020204030204" pitchFamily="34" charset="0"/>
            </a:endParaRPr>
          </a:p>
          <a:p>
            <a:pPr marL="0" indent="0" algn="ctr">
              <a:buNone/>
            </a:pPr>
            <a:endParaRPr lang="en-US" sz="5600" b="0" i="0" u="none" strike="noStrike" baseline="0" dirty="0">
              <a:solidFill>
                <a:schemeClr val="bg1"/>
              </a:solidFill>
              <a:latin typeface="Calibri" panose="020F0502020204030204" pitchFamily="34" charset="0"/>
            </a:endParaRPr>
          </a:p>
          <a:p>
            <a:pPr marL="0" indent="0" algn="ctr">
              <a:buNone/>
            </a:pPr>
            <a:r>
              <a:rPr lang="en-US" sz="5600" b="0" i="0" u="none" strike="noStrike" baseline="0" dirty="0">
                <a:solidFill>
                  <a:schemeClr val="bg1"/>
                </a:solidFill>
                <a:latin typeface="Calibri" panose="020F0502020204030204" pitchFamily="34" charset="0"/>
              </a:rPr>
              <a:t>The submitted referring physician number is invalid or an invalid referring physician number has been used for a non-cancer diagnosis or a nurse practitioner has referred to a physician that is not a specialist. Please check the referring physician name and number. 	</a:t>
            </a:r>
          </a:p>
          <a:p>
            <a:pPr marL="0" indent="0" algn="ctr">
              <a:buNone/>
            </a:pPr>
            <a:r>
              <a:rPr lang="en-US" sz="5500" b="0" i="0" u="none" strike="noStrike" baseline="0" dirty="0">
                <a:solidFill>
                  <a:schemeClr val="bg1"/>
                </a:solidFill>
                <a:latin typeface="Calibri" panose="020F0502020204030204" pitchFamily="34" charset="0"/>
              </a:rPr>
              <a:t>	</a:t>
            </a:r>
          </a:p>
          <a:p>
            <a:pPr marL="0" indent="0">
              <a:buFont typeface="Arial" pitchFamily="34" charset="0"/>
              <a:buNone/>
            </a:pPr>
            <a:r>
              <a:rPr lang="en-US" sz="5500" dirty="0">
                <a:solidFill>
                  <a:schemeClr val="bg1"/>
                </a:solidFill>
                <a:latin typeface="Calibri" panose="020F0502020204030204" pitchFamily="34" charset="0"/>
              </a:rPr>
              <a:t>	</a:t>
            </a:r>
          </a:p>
          <a:p>
            <a:pPr marL="0" indent="0">
              <a:buFont typeface="Arial" pitchFamily="34" charset="0"/>
              <a:buNone/>
            </a:pPr>
            <a:r>
              <a:rPr lang="en-US" sz="5500" dirty="0">
                <a:solidFill>
                  <a:schemeClr val="bg1"/>
                </a:solidFill>
                <a:latin typeface="Calibri" panose="020F0502020204030204" pitchFamily="34" charset="0"/>
              </a:rPr>
              <a:t>	</a:t>
            </a:r>
          </a:p>
          <a:p>
            <a:pPr marL="0" indent="0">
              <a:buFont typeface="Arial" pitchFamily="34" charset="0"/>
              <a:buNone/>
            </a:pPr>
            <a:r>
              <a:rPr lang="en-US" sz="5500" dirty="0">
                <a:solidFill>
                  <a:schemeClr val="bg1"/>
                </a:solidFill>
                <a:latin typeface="Calibri" panose="020F0502020204030204" pitchFamily="34" charset="0"/>
              </a:rPr>
              <a:t>	</a:t>
            </a:r>
          </a:p>
          <a:p>
            <a:pPr marL="0" indent="0">
              <a:buFont typeface="Arial" pitchFamily="34" charset="0"/>
              <a:buNone/>
            </a:pPr>
            <a:endParaRPr lang="en-US" sz="2900" dirty="0">
              <a:solidFill>
                <a:schemeClr val="bg1"/>
              </a:solidFill>
              <a:latin typeface="Calibri" panose="020F0502020204030204" pitchFamily="34" charset="0"/>
            </a:endParaRPr>
          </a:p>
          <a:p>
            <a:pPr marL="0" indent="0">
              <a:buFont typeface="Arial" pitchFamily="34" charset="0"/>
              <a:buNone/>
            </a:pPr>
            <a:r>
              <a:rPr lang="en-US" sz="3600" dirty="0">
                <a:solidFill>
                  <a:schemeClr val="bg1"/>
                </a:solidFill>
                <a:latin typeface="Calibri" panose="020F0502020204030204" pitchFamily="34" charset="0"/>
              </a:rPr>
              <a:t>	</a:t>
            </a:r>
          </a:p>
          <a:p>
            <a:pPr marL="0" indent="0">
              <a:buFont typeface="Arial" pitchFamily="34" charset="0"/>
              <a:buNone/>
            </a:pPr>
            <a:endParaRPr lang="en-US" dirty="0"/>
          </a:p>
          <a:p>
            <a:pPr marL="0" indent="0">
              <a:buFont typeface="Arial" pitchFamily="34" charset="0"/>
              <a:buNone/>
            </a:pPr>
            <a:endParaRPr lang="en-US" dirty="0"/>
          </a:p>
        </p:txBody>
      </p:sp>
    </p:spTree>
    <p:extLst>
      <p:ext uri="{BB962C8B-B14F-4D97-AF65-F5344CB8AC3E}">
        <p14:creationId xmlns:p14="http://schemas.microsoft.com/office/powerpoint/2010/main" val="1715513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D1F7B-282C-CEC9-0CDC-DCBB3BD832C8}"/>
              </a:ext>
            </a:extLst>
          </p:cNvPr>
          <p:cNvSpPr>
            <a:spLocks noGrp="1"/>
          </p:cNvSpPr>
          <p:nvPr>
            <p:ph type="title"/>
          </p:nvPr>
        </p:nvSpPr>
        <p:spPr>
          <a:xfrm>
            <a:off x="457200" y="205979"/>
            <a:ext cx="8229600" cy="857250"/>
          </a:xfrm>
        </p:spPr>
        <p:txBody>
          <a:bodyPr anchor="ctr">
            <a:normAutofit/>
          </a:bodyPr>
          <a:lstStyle/>
          <a:p>
            <a:r>
              <a:rPr lang="en-US" dirty="0"/>
              <a:t>Training Tool Kit</a:t>
            </a:r>
          </a:p>
        </p:txBody>
      </p:sp>
      <p:sp>
        <p:nvSpPr>
          <p:cNvPr id="3" name="Content Placeholder 2">
            <a:extLst>
              <a:ext uri="{FF2B5EF4-FFF2-40B4-BE49-F238E27FC236}">
                <a16:creationId xmlns:a16="http://schemas.microsoft.com/office/drawing/2014/main" id="{BE4735D9-D3EC-4BFB-0540-6DFD6F7FB502}"/>
              </a:ext>
            </a:extLst>
          </p:cNvPr>
          <p:cNvSpPr>
            <a:spLocks noGrp="1"/>
          </p:cNvSpPr>
          <p:nvPr>
            <p:ph sz="half" idx="1"/>
          </p:nvPr>
        </p:nvSpPr>
        <p:spPr>
          <a:xfrm>
            <a:off x="457200" y="1200151"/>
            <a:ext cx="4724400" cy="3394472"/>
          </a:xfrm>
        </p:spPr>
        <p:txBody>
          <a:bodyPr>
            <a:normAutofit/>
          </a:bodyPr>
          <a:lstStyle/>
          <a:p>
            <a:pPr marL="0" indent="0">
              <a:buNone/>
            </a:pPr>
            <a:r>
              <a:rPr lang="en-US" dirty="0">
                <a:hlinkClick r:id="rId3"/>
              </a:rPr>
              <a:t>www.ehealthsask.ca/services/CustomerPortal/Pages/Training.aspx</a:t>
            </a:r>
            <a:r>
              <a:rPr lang="en-US" dirty="0"/>
              <a:t> </a:t>
            </a:r>
          </a:p>
          <a:p>
            <a:pPr marL="0" indent="0">
              <a:buNone/>
            </a:pPr>
            <a:endParaRPr lang="en-US" dirty="0"/>
          </a:p>
        </p:txBody>
      </p:sp>
      <p:pic>
        <p:nvPicPr>
          <p:cNvPr id="5" name="Picture 4" descr="A screenshot of a web page&#10;&#10;Description automatically generated">
            <a:extLst>
              <a:ext uri="{FF2B5EF4-FFF2-40B4-BE49-F238E27FC236}">
                <a16:creationId xmlns:a16="http://schemas.microsoft.com/office/drawing/2014/main" id="{16BED4EA-5218-1E20-5D9A-EC6B4161D734}"/>
              </a:ext>
            </a:extLst>
          </p:cNvPr>
          <p:cNvPicPr>
            <a:picLocks noChangeAspect="1"/>
          </p:cNvPicPr>
          <p:nvPr/>
        </p:nvPicPr>
        <p:blipFill>
          <a:blip r:embed="rId4"/>
          <a:stretch>
            <a:fillRect/>
          </a:stretch>
        </p:blipFill>
        <p:spPr>
          <a:xfrm>
            <a:off x="5364653" y="977969"/>
            <a:ext cx="3245947" cy="3616654"/>
          </a:xfrm>
          <a:prstGeom prst="rect">
            <a:avLst/>
          </a:prstGeom>
          <a:noFill/>
          <a:ln w="12700">
            <a:solidFill>
              <a:schemeClr val="tx1"/>
            </a:solidFill>
          </a:ln>
        </p:spPr>
      </p:pic>
    </p:spTree>
    <p:extLst>
      <p:ext uri="{BB962C8B-B14F-4D97-AF65-F5344CB8AC3E}">
        <p14:creationId xmlns:p14="http://schemas.microsoft.com/office/powerpoint/2010/main" val="3404630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D1F7B-282C-CEC9-0CDC-DCBB3BD832C8}"/>
              </a:ext>
            </a:extLst>
          </p:cNvPr>
          <p:cNvSpPr>
            <a:spLocks noGrp="1"/>
          </p:cNvSpPr>
          <p:nvPr>
            <p:ph type="title"/>
          </p:nvPr>
        </p:nvSpPr>
        <p:spPr>
          <a:xfrm>
            <a:off x="457200" y="205979"/>
            <a:ext cx="8229600" cy="857250"/>
          </a:xfrm>
        </p:spPr>
        <p:txBody>
          <a:bodyPr anchor="ctr">
            <a:normAutofit/>
          </a:bodyPr>
          <a:lstStyle/>
          <a:p>
            <a:r>
              <a:rPr lang="en-US" dirty="0"/>
              <a:t>Explanatory Codes</a:t>
            </a:r>
          </a:p>
        </p:txBody>
      </p:sp>
      <p:sp>
        <p:nvSpPr>
          <p:cNvPr id="7" name="Rectangle: Rounded Corners 6">
            <a:extLst>
              <a:ext uri="{FF2B5EF4-FFF2-40B4-BE49-F238E27FC236}">
                <a16:creationId xmlns:a16="http://schemas.microsoft.com/office/drawing/2014/main" id="{9B20DC03-3174-74DD-8815-09C838B16EE7}"/>
              </a:ext>
            </a:extLst>
          </p:cNvPr>
          <p:cNvSpPr/>
          <p:nvPr/>
        </p:nvSpPr>
        <p:spPr>
          <a:xfrm>
            <a:off x="2188305" y="1027316"/>
            <a:ext cx="1371600" cy="817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Explan Code = ZM</a:t>
            </a:r>
          </a:p>
        </p:txBody>
      </p:sp>
      <p:sp>
        <p:nvSpPr>
          <p:cNvPr id="6" name="Content Placeholder 7">
            <a:extLst>
              <a:ext uri="{FF2B5EF4-FFF2-40B4-BE49-F238E27FC236}">
                <a16:creationId xmlns:a16="http://schemas.microsoft.com/office/drawing/2014/main" id="{6BAEB56C-EA7C-14BE-36DA-CA75CF707A9F}"/>
              </a:ext>
            </a:extLst>
          </p:cNvPr>
          <p:cNvSpPr txBox="1">
            <a:spLocks/>
          </p:cNvSpPr>
          <p:nvPr/>
        </p:nvSpPr>
        <p:spPr>
          <a:xfrm>
            <a:off x="5181600" y="1932463"/>
            <a:ext cx="2286000" cy="28039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55000" lnSpcReduction="20000"/>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The Ministry of Health has received multiple claims with the same clinic, physician, claim and Health Services Number. One of the claims is being processed; all other claims with the same claim number are being returned.</a:t>
            </a:r>
            <a:endParaRPr kumimoji="0" lang="en-US" sz="2900" b="0" i="0" u="none" strike="noStrike" kern="1200" cap="none" spc="0" normalizeH="0" baseline="0" noProof="0" dirty="0">
              <a:ln>
                <a:noFill/>
              </a:ln>
              <a:solidFill>
                <a:prstClr val="white"/>
              </a:solidFill>
              <a:effectLst/>
              <a:uLnTx/>
              <a:uFillTx/>
              <a:latin typeface="Calibri"/>
              <a:ea typeface="+mn-ea"/>
              <a:cs typeface="+mn-cs"/>
            </a:endParaRPr>
          </a:p>
          <a:p>
            <a:pPr marL="0" indent="0">
              <a:buFont typeface="Arial" pitchFamily="34" charset="0"/>
              <a:buNone/>
            </a:pPr>
            <a:endParaRPr lang="en-US" dirty="0"/>
          </a:p>
        </p:txBody>
      </p:sp>
      <p:sp>
        <p:nvSpPr>
          <p:cNvPr id="11" name="Rectangle: Rounded Corners 10">
            <a:extLst>
              <a:ext uri="{FF2B5EF4-FFF2-40B4-BE49-F238E27FC236}">
                <a16:creationId xmlns:a16="http://schemas.microsoft.com/office/drawing/2014/main" id="{F2845A10-E111-3EA5-0BD6-EF99B957F029}"/>
              </a:ext>
            </a:extLst>
          </p:cNvPr>
          <p:cNvSpPr/>
          <p:nvPr/>
        </p:nvSpPr>
        <p:spPr>
          <a:xfrm>
            <a:off x="5607540" y="1027315"/>
            <a:ext cx="1371600" cy="817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Explan Code = ZN</a:t>
            </a:r>
          </a:p>
        </p:txBody>
      </p:sp>
      <p:sp>
        <p:nvSpPr>
          <p:cNvPr id="16" name="Content Placeholder 7">
            <a:extLst>
              <a:ext uri="{FF2B5EF4-FFF2-40B4-BE49-F238E27FC236}">
                <a16:creationId xmlns:a16="http://schemas.microsoft.com/office/drawing/2014/main" id="{B62F00D9-C00D-F52C-A6E2-F02DDBDC7B9A}"/>
              </a:ext>
            </a:extLst>
          </p:cNvPr>
          <p:cNvSpPr txBox="1">
            <a:spLocks/>
          </p:cNvSpPr>
          <p:nvPr/>
        </p:nvSpPr>
        <p:spPr>
          <a:xfrm>
            <a:off x="1752600" y="1932463"/>
            <a:ext cx="2286000" cy="28039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32500" lnSpcReduction="20000"/>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3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3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The claim contains an invalid diagnostic code according to the International Classification of Diseases - 9th Revision. Please check the diagnosis, diagnostic code and table of invalid codes. </a:t>
            </a:r>
            <a:r>
              <a:rPr lang="en-US" sz="4300" b="0" i="0" u="none" strike="noStrike" baseline="0" dirty="0">
                <a:solidFill>
                  <a:schemeClr val="bg1"/>
                </a:solidFill>
                <a:latin typeface="Calibri" panose="020F0502020204030204" pitchFamily="34" charset="0"/>
              </a:rPr>
              <a:t>	</a:t>
            </a:r>
          </a:p>
          <a:p>
            <a:pPr marL="0" indent="0">
              <a:buFont typeface="Arial" pitchFamily="34" charset="0"/>
              <a:buNone/>
            </a:pPr>
            <a:endParaRPr lang="en-US" dirty="0"/>
          </a:p>
        </p:txBody>
      </p:sp>
    </p:spTree>
    <p:extLst>
      <p:ext uri="{BB962C8B-B14F-4D97-AF65-F5344CB8AC3E}">
        <p14:creationId xmlns:p14="http://schemas.microsoft.com/office/powerpoint/2010/main" val="3897147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D1F7B-282C-CEC9-0CDC-DCBB3BD832C8}"/>
              </a:ext>
            </a:extLst>
          </p:cNvPr>
          <p:cNvSpPr>
            <a:spLocks noGrp="1"/>
          </p:cNvSpPr>
          <p:nvPr>
            <p:ph type="title"/>
          </p:nvPr>
        </p:nvSpPr>
        <p:spPr>
          <a:xfrm>
            <a:off x="457200" y="205979"/>
            <a:ext cx="8229600" cy="857250"/>
          </a:xfrm>
        </p:spPr>
        <p:txBody>
          <a:bodyPr anchor="ctr">
            <a:normAutofit/>
          </a:bodyPr>
          <a:lstStyle/>
          <a:p>
            <a:r>
              <a:rPr lang="en-US" dirty="0"/>
              <a:t>Explanatory Codes</a:t>
            </a:r>
          </a:p>
        </p:txBody>
      </p:sp>
      <p:sp>
        <p:nvSpPr>
          <p:cNvPr id="7" name="Rectangle: Rounded Corners 6">
            <a:extLst>
              <a:ext uri="{FF2B5EF4-FFF2-40B4-BE49-F238E27FC236}">
                <a16:creationId xmlns:a16="http://schemas.microsoft.com/office/drawing/2014/main" id="{9B20DC03-3174-74DD-8815-09C838B16EE7}"/>
              </a:ext>
            </a:extLst>
          </p:cNvPr>
          <p:cNvSpPr/>
          <p:nvPr/>
        </p:nvSpPr>
        <p:spPr>
          <a:xfrm>
            <a:off x="2133600" y="1027316"/>
            <a:ext cx="1371600" cy="817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Explan Code = ZP</a:t>
            </a:r>
          </a:p>
        </p:txBody>
      </p:sp>
      <p:sp>
        <p:nvSpPr>
          <p:cNvPr id="6" name="Content Placeholder 7">
            <a:extLst>
              <a:ext uri="{FF2B5EF4-FFF2-40B4-BE49-F238E27FC236}">
                <a16:creationId xmlns:a16="http://schemas.microsoft.com/office/drawing/2014/main" id="{6BAEB56C-EA7C-14BE-36DA-CA75CF707A9F}"/>
              </a:ext>
            </a:extLst>
          </p:cNvPr>
          <p:cNvSpPr txBox="1">
            <a:spLocks/>
          </p:cNvSpPr>
          <p:nvPr/>
        </p:nvSpPr>
        <p:spPr>
          <a:xfrm>
            <a:off x="5181600" y="1932463"/>
            <a:ext cx="2286000" cy="28039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baseline="0" dirty="0">
                <a:solidFill>
                  <a:schemeClr val="bg1"/>
                </a:solidFill>
                <a:latin typeface="Calibri" panose="020F0502020204030204" pitchFamily="34" charset="0"/>
              </a:rPr>
              <a:t>The indicated location of service, service code or time is invalid for a premium payment on this date. (See "OUT OF HOURS PREMIUMS" section in Part A of this Payment Schedule).</a:t>
            </a:r>
            <a:endParaRPr lang="en-US" sz="1400" dirty="0"/>
          </a:p>
        </p:txBody>
      </p:sp>
      <p:sp>
        <p:nvSpPr>
          <p:cNvPr id="11" name="Rectangle: Rounded Corners 10">
            <a:extLst>
              <a:ext uri="{FF2B5EF4-FFF2-40B4-BE49-F238E27FC236}">
                <a16:creationId xmlns:a16="http://schemas.microsoft.com/office/drawing/2014/main" id="{F2845A10-E111-3EA5-0BD6-EF99B957F029}"/>
              </a:ext>
            </a:extLst>
          </p:cNvPr>
          <p:cNvSpPr/>
          <p:nvPr/>
        </p:nvSpPr>
        <p:spPr>
          <a:xfrm>
            <a:off x="5607540" y="1027315"/>
            <a:ext cx="1371600" cy="817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Explan Code = ZR</a:t>
            </a:r>
          </a:p>
        </p:txBody>
      </p:sp>
      <p:sp>
        <p:nvSpPr>
          <p:cNvPr id="16" name="Content Placeholder 7">
            <a:extLst>
              <a:ext uri="{FF2B5EF4-FFF2-40B4-BE49-F238E27FC236}">
                <a16:creationId xmlns:a16="http://schemas.microsoft.com/office/drawing/2014/main" id="{B62F00D9-C00D-F52C-A6E2-F02DDBDC7B9A}"/>
              </a:ext>
            </a:extLst>
          </p:cNvPr>
          <p:cNvSpPr txBox="1">
            <a:spLocks/>
          </p:cNvSpPr>
          <p:nvPr/>
        </p:nvSpPr>
        <p:spPr>
          <a:xfrm>
            <a:off x="1752600" y="1932463"/>
            <a:ext cx="2286000" cy="28039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40000" lnSpcReduction="20000"/>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3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An invalid mode of payment or incorrect service code has been used on the claims or mixed services are being submitted for an APS claim (</a:t>
            </a:r>
            <a:r>
              <a:rPr kumimoji="0" lang="en-US" sz="43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eg.</a:t>
            </a:r>
            <a:r>
              <a:rPr kumimoji="0" lang="en-US" sz="43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74A (SGI) and 5B or 600B) </a:t>
            </a:r>
            <a:r>
              <a:rPr lang="en-US" sz="4300" b="0" i="0" u="none" strike="noStrike" baseline="0" dirty="0">
                <a:solidFill>
                  <a:schemeClr val="bg1"/>
                </a:solidFill>
                <a:latin typeface="Calibri" panose="020F0502020204030204" pitchFamily="34" charset="0"/>
              </a:rPr>
              <a:t>	</a:t>
            </a:r>
          </a:p>
          <a:p>
            <a:pPr marL="0" indent="0">
              <a:buFont typeface="Arial" pitchFamily="34" charset="0"/>
              <a:buNone/>
            </a:pPr>
            <a:endParaRPr lang="en-US" dirty="0"/>
          </a:p>
        </p:txBody>
      </p:sp>
    </p:spTree>
    <p:extLst>
      <p:ext uri="{BB962C8B-B14F-4D97-AF65-F5344CB8AC3E}">
        <p14:creationId xmlns:p14="http://schemas.microsoft.com/office/powerpoint/2010/main" val="749438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689404-1238-9BE3-C5CF-D45675C7C52A}"/>
              </a:ext>
            </a:extLst>
          </p:cNvPr>
          <p:cNvPicPr>
            <a:picLocks noChangeAspect="1"/>
          </p:cNvPicPr>
          <p:nvPr/>
        </p:nvPicPr>
        <p:blipFill>
          <a:blip r:embed="rId3"/>
          <a:stretch>
            <a:fillRect/>
          </a:stretch>
        </p:blipFill>
        <p:spPr>
          <a:xfrm>
            <a:off x="455815" y="742950"/>
            <a:ext cx="3189769" cy="2057400"/>
          </a:xfrm>
          <a:prstGeom prst="rect">
            <a:avLst/>
          </a:prstGeom>
          <a:noFill/>
        </p:spPr>
      </p:pic>
      <p:sp>
        <p:nvSpPr>
          <p:cNvPr id="3" name="Content Placeholder 2">
            <a:extLst>
              <a:ext uri="{FF2B5EF4-FFF2-40B4-BE49-F238E27FC236}">
                <a16:creationId xmlns:a16="http://schemas.microsoft.com/office/drawing/2014/main" id="{FAB25950-147D-6AD0-6AD1-000B13FFCF95}"/>
              </a:ext>
            </a:extLst>
          </p:cNvPr>
          <p:cNvSpPr>
            <a:spLocks noGrp="1"/>
          </p:cNvSpPr>
          <p:nvPr>
            <p:ph sz="half" idx="2"/>
          </p:nvPr>
        </p:nvSpPr>
        <p:spPr>
          <a:xfrm>
            <a:off x="3810001" y="742950"/>
            <a:ext cx="4878184" cy="3851673"/>
          </a:xfrm>
        </p:spPr>
        <p:txBody>
          <a:bodyPr>
            <a:normAutofit/>
          </a:bodyPr>
          <a:lstStyle/>
          <a:p>
            <a:pPr>
              <a:lnSpc>
                <a:spcPct val="90000"/>
              </a:lnSpc>
            </a:pPr>
            <a:r>
              <a:rPr lang="en-US" dirty="0"/>
              <a:t>Training Resources</a:t>
            </a:r>
          </a:p>
          <a:p>
            <a:pPr>
              <a:lnSpc>
                <a:spcPct val="90000"/>
              </a:lnSpc>
            </a:pPr>
            <a:r>
              <a:rPr lang="en-US" dirty="0"/>
              <a:t>Validation Reports &amp; Return Files</a:t>
            </a:r>
          </a:p>
          <a:p>
            <a:pPr>
              <a:lnSpc>
                <a:spcPct val="90000"/>
              </a:lnSpc>
            </a:pPr>
            <a:r>
              <a:rPr lang="en-US" dirty="0"/>
              <a:t>Group Information</a:t>
            </a:r>
          </a:p>
          <a:p>
            <a:pPr>
              <a:lnSpc>
                <a:spcPct val="90000"/>
              </a:lnSpc>
            </a:pPr>
            <a:r>
              <a:rPr lang="en-US" dirty="0"/>
              <a:t>Claim Queries</a:t>
            </a:r>
          </a:p>
          <a:p>
            <a:pPr>
              <a:lnSpc>
                <a:spcPct val="90000"/>
              </a:lnSpc>
            </a:pPr>
            <a:r>
              <a:rPr lang="en-US" dirty="0"/>
              <a:t>Scenarios and Explan Codes</a:t>
            </a:r>
          </a:p>
        </p:txBody>
      </p:sp>
    </p:spTree>
    <p:extLst>
      <p:ext uri="{BB962C8B-B14F-4D97-AF65-F5344CB8AC3E}">
        <p14:creationId xmlns:p14="http://schemas.microsoft.com/office/powerpoint/2010/main" val="1867359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1CACF-0E8A-F136-1320-E38D1F64992B}"/>
              </a:ext>
            </a:extLst>
          </p:cNvPr>
          <p:cNvSpPr>
            <a:spLocks noGrp="1"/>
          </p:cNvSpPr>
          <p:nvPr>
            <p:ph type="title"/>
          </p:nvPr>
        </p:nvSpPr>
        <p:spPr>
          <a:xfrm>
            <a:off x="457200" y="205979"/>
            <a:ext cx="8229600" cy="857250"/>
          </a:xfrm>
        </p:spPr>
        <p:txBody>
          <a:bodyPr anchor="ctr">
            <a:normAutofit/>
          </a:bodyPr>
          <a:lstStyle/>
          <a:p>
            <a:r>
              <a:rPr lang="en-US" dirty="0"/>
              <a:t>Survey </a:t>
            </a:r>
          </a:p>
        </p:txBody>
      </p:sp>
      <p:pic>
        <p:nvPicPr>
          <p:cNvPr id="5" name="Picture 4">
            <a:extLst>
              <a:ext uri="{FF2B5EF4-FFF2-40B4-BE49-F238E27FC236}">
                <a16:creationId xmlns:a16="http://schemas.microsoft.com/office/drawing/2014/main" id="{91B2D99C-8EC1-64F6-453F-50F69A6E4280}"/>
              </a:ext>
            </a:extLst>
          </p:cNvPr>
          <p:cNvPicPr>
            <a:picLocks noChangeAspect="1"/>
          </p:cNvPicPr>
          <p:nvPr/>
        </p:nvPicPr>
        <p:blipFill>
          <a:blip r:embed="rId3"/>
          <a:stretch>
            <a:fillRect/>
          </a:stretch>
        </p:blipFill>
        <p:spPr>
          <a:xfrm>
            <a:off x="368959" y="1581150"/>
            <a:ext cx="4259703" cy="2502575"/>
          </a:xfrm>
          <a:prstGeom prst="rect">
            <a:avLst/>
          </a:prstGeom>
          <a:noFill/>
        </p:spPr>
      </p:pic>
      <p:sp>
        <p:nvSpPr>
          <p:cNvPr id="3" name="Content Placeholder 2">
            <a:extLst>
              <a:ext uri="{FF2B5EF4-FFF2-40B4-BE49-F238E27FC236}">
                <a16:creationId xmlns:a16="http://schemas.microsoft.com/office/drawing/2014/main" id="{A1AAFF22-2F30-283D-773A-4DB34DF46D2D}"/>
              </a:ext>
            </a:extLst>
          </p:cNvPr>
          <p:cNvSpPr>
            <a:spLocks noGrp="1"/>
          </p:cNvSpPr>
          <p:nvPr>
            <p:ph sz="half" idx="2"/>
          </p:nvPr>
        </p:nvSpPr>
        <p:spPr>
          <a:xfrm>
            <a:off x="4648200" y="1200151"/>
            <a:ext cx="4126841" cy="3394472"/>
          </a:xfrm>
        </p:spPr>
        <p:txBody>
          <a:bodyPr>
            <a:normAutofit/>
          </a:bodyPr>
          <a:lstStyle/>
          <a:p>
            <a:endParaRPr lang="en-US" sz="2400" dirty="0"/>
          </a:p>
          <a:p>
            <a:r>
              <a:rPr lang="en-US" sz="2400" dirty="0"/>
              <a:t>A short 2-question survey will be coming your way.</a:t>
            </a:r>
          </a:p>
          <a:p>
            <a:r>
              <a:rPr lang="en-US" sz="2400" dirty="0"/>
              <a:t>We appreciate your responses.</a:t>
            </a:r>
          </a:p>
          <a:p>
            <a:endParaRPr lang="en-US" dirty="0"/>
          </a:p>
        </p:txBody>
      </p:sp>
    </p:spTree>
    <p:extLst>
      <p:ext uri="{BB962C8B-B14F-4D97-AF65-F5344CB8AC3E}">
        <p14:creationId xmlns:p14="http://schemas.microsoft.com/office/powerpoint/2010/main" val="383129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4329939"/>
            <a:ext cx="9144000" cy="680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892970" y="1047750"/>
            <a:ext cx="7358060" cy="2666999"/>
          </a:xfrm>
          <a:prstGeom prst="rect">
            <a:avLst/>
          </a:prstGeom>
          <a:effectLst>
            <a:softEdge rad="317500"/>
          </a:effectLst>
        </p:spPr>
      </p:pic>
    </p:spTree>
    <p:extLst>
      <p:ext uri="{BB962C8B-B14F-4D97-AF65-F5344CB8AC3E}">
        <p14:creationId xmlns:p14="http://schemas.microsoft.com/office/powerpoint/2010/main" val="1730683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2000" r="-22000"/>
          </a:stretch>
        </a:blipFill>
        <a:effectLst/>
      </p:bgPr>
    </p:bg>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D1F7B-282C-CEC9-0CDC-DCBB3BD832C8}"/>
              </a:ext>
            </a:extLst>
          </p:cNvPr>
          <p:cNvSpPr>
            <a:spLocks noGrp="1"/>
          </p:cNvSpPr>
          <p:nvPr>
            <p:ph type="title"/>
          </p:nvPr>
        </p:nvSpPr>
        <p:spPr>
          <a:xfrm>
            <a:off x="457200" y="205979"/>
            <a:ext cx="8229600" cy="857250"/>
          </a:xfrm>
        </p:spPr>
        <p:txBody>
          <a:bodyPr anchor="ctr">
            <a:normAutofit/>
          </a:bodyPr>
          <a:lstStyle/>
          <a:p>
            <a:r>
              <a:rPr lang="en-US" dirty="0"/>
              <a:t>Customer Portal Home Page</a:t>
            </a:r>
          </a:p>
        </p:txBody>
      </p:sp>
      <p:pic>
        <p:nvPicPr>
          <p:cNvPr id="6" name="Content Placeholder 5">
            <a:extLst>
              <a:ext uri="{FF2B5EF4-FFF2-40B4-BE49-F238E27FC236}">
                <a16:creationId xmlns:a16="http://schemas.microsoft.com/office/drawing/2014/main" id="{0E249A68-B280-B5EA-2CE7-B30D857EB6AE}"/>
              </a:ext>
            </a:extLst>
          </p:cNvPr>
          <p:cNvPicPr>
            <a:picLocks noGrp="1" noChangeAspect="1"/>
          </p:cNvPicPr>
          <p:nvPr>
            <p:ph sz="half" idx="1"/>
          </p:nvPr>
        </p:nvPicPr>
        <p:blipFill>
          <a:blip r:embed="rId3"/>
          <a:stretch>
            <a:fillRect/>
          </a:stretch>
        </p:blipFill>
        <p:spPr>
          <a:xfrm>
            <a:off x="838200" y="971550"/>
            <a:ext cx="7696200" cy="3648017"/>
          </a:xfrm>
          <a:ln w="12700">
            <a:solidFill>
              <a:schemeClr val="tx1"/>
            </a:solidFill>
          </a:ln>
        </p:spPr>
      </p:pic>
    </p:spTree>
    <p:extLst>
      <p:ext uri="{BB962C8B-B14F-4D97-AF65-F5344CB8AC3E}">
        <p14:creationId xmlns:p14="http://schemas.microsoft.com/office/powerpoint/2010/main" val="4024237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A3C181AA-79B2-37DA-C57A-6BFB37C49FE5}"/>
              </a:ext>
            </a:extLst>
          </p:cNvPr>
          <p:cNvGraphicFramePr>
            <a:graphicFrameLocks noGrp="1"/>
          </p:cNvGraphicFramePr>
          <p:nvPr>
            <p:ph idx="1"/>
            <p:extLst>
              <p:ext uri="{D42A27DB-BD31-4B8C-83A1-F6EECF244321}">
                <p14:modId xmlns:p14="http://schemas.microsoft.com/office/powerpoint/2010/main" val="593375009"/>
              </p:ext>
            </p:extLst>
          </p:nvPr>
        </p:nvGraphicFramePr>
        <p:xfrm>
          <a:off x="457200" y="209550"/>
          <a:ext cx="8229600" cy="4385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0642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1C47-2A80-6458-D7B0-EA3BBA3AECBF}"/>
              </a:ext>
            </a:extLst>
          </p:cNvPr>
          <p:cNvSpPr>
            <a:spLocks noGrp="1"/>
          </p:cNvSpPr>
          <p:nvPr>
            <p:ph type="title"/>
          </p:nvPr>
        </p:nvSpPr>
        <p:spPr>
          <a:xfrm>
            <a:off x="457200" y="205979"/>
            <a:ext cx="8229600" cy="857250"/>
          </a:xfrm>
        </p:spPr>
        <p:txBody>
          <a:bodyPr anchor="ctr">
            <a:normAutofit/>
          </a:bodyPr>
          <a:lstStyle/>
          <a:p>
            <a:r>
              <a:rPr lang="en-US" dirty="0"/>
              <a:t>Validation Rejection Errors</a:t>
            </a:r>
          </a:p>
        </p:txBody>
      </p:sp>
      <p:pic>
        <p:nvPicPr>
          <p:cNvPr id="7" name="Content Placeholder 6">
            <a:extLst>
              <a:ext uri="{FF2B5EF4-FFF2-40B4-BE49-F238E27FC236}">
                <a16:creationId xmlns:a16="http://schemas.microsoft.com/office/drawing/2014/main" id="{9B0A85FF-F190-2FF6-BFA7-8506DE710A36}"/>
              </a:ext>
            </a:extLst>
          </p:cNvPr>
          <p:cNvPicPr>
            <a:picLocks noGrp="1" noChangeAspect="1"/>
          </p:cNvPicPr>
          <p:nvPr>
            <p:ph idx="1"/>
          </p:nvPr>
        </p:nvPicPr>
        <p:blipFill>
          <a:blip r:embed="rId3"/>
          <a:stretch>
            <a:fillRect/>
          </a:stretch>
        </p:blipFill>
        <p:spPr>
          <a:xfrm>
            <a:off x="350577" y="1428750"/>
            <a:ext cx="8488623" cy="1837743"/>
          </a:xfrm>
          <a:ln w="12700">
            <a:solidFill>
              <a:schemeClr val="tx1"/>
            </a:solidFill>
          </a:ln>
        </p:spPr>
      </p:pic>
    </p:spTree>
    <p:extLst>
      <p:ext uri="{BB962C8B-B14F-4D97-AF65-F5344CB8AC3E}">
        <p14:creationId xmlns:p14="http://schemas.microsoft.com/office/powerpoint/2010/main" val="377061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1C47-2A80-6458-D7B0-EA3BBA3AECBF}"/>
              </a:ext>
            </a:extLst>
          </p:cNvPr>
          <p:cNvSpPr>
            <a:spLocks noGrp="1"/>
          </p:cNvSpPr>
          <p:nvPr>
            <p:ph type="title"/>
          </p:nvPr>
        </p:nvSpPr>
        <p:spPr>
          <a:xfrm>
            <a:off x="457200" y="205979"/>
            <a:ext cx="8229600" cy="857250"/>
          </a:xfrm>
        </p:spPr>
        <p:txBody>
          <a:bodyPr anchor="ctr">
            <a:normAutofit/>
          </a:bodyPr>
          <a:lstStyle/>
          <a:p>
            <a:r>
              <a:rPr lang="en-US" dirty="0"/>
              <a:t>Validation Rejection Errors</a:t>
            </a:r>
          </a:p>
        </p:txBody>
      </p:sp>
      <p:pic>
        <p:nvPicPr>
          <p:cNvPr id="5" name="Picture 4">
            <a:extLst>
              <a:ext uri="{FF2B5EF4-FFF2-40B4-BE49-F238E27FC236}">
                <a16:creationId xmlns:a16="http://schemas.microsoft.com/office/drawing/2014/main" id="{560B382C-790B-CAEF-FA7F-2612410F37ED}"/>
              </a:ext>
            </a:extLst>
          </p:cNvPr>
          <p:cNvPicPr>
            <a:picLocks noChangeAspect="1"/>
          </p:cNvPicPr>
          <p:nvPr/>
        </p:nvPicPr>
        <p:blipFill>
          <a:blip r:embed="rId3"/>
          <a:stretch>
            <a:fillRect/>
          </a:stretch>
        </p:blipFill>
        <p:spPr>
          <a:xfrm>
            <a:off x="2486187" y="971550"/>
            <a:ext cx="4171626" cy="3718321"/>
          </a:xfrm>
          <a:prstGeom prst="rect">
            <a:avLst/>
          </a:prstGeom>
          <a:ln w="12700">
            <a:solidFill>
              <a:schemeClr val="tx1"/>
            </a:solidFill>
          </a:ln>
        </p:spPr>
      </p:pic>
    </p:spTree>
    <p:extLst>
      <p:ext uri="{BB962C8B-B14F-4D97-AF65-F5344CB8AC3E}">
        <p14:creationId xmlns:p14="http://schemas.microsoft.com/office/powerpoint/2010/main" val="3258243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FBA6C0FB-2EE8-95C7-5A22-9B46046E4E42}"/>
              </a:ext>
            </a:extLst>
          </p:cNvPr>
          <p:cNvSpPr/>
          <p:nvPr/>
        </p:nvSpPr>
        <p:spPr>
          <a:xfrm>
            <a:off x="304800" y="361950"/>
            <a:ext cx="2667000" cy="18288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t>Who’s Who in Your Group?</a:t>
            </a:r>
          </a:p>
        </p:txBody>
      </p:sp>
      <p:sp>
        <p:nvSpPr>
          <p:cNvPr id="6" name="Rectangle: Rounded Corners 5">
            <a:extLst>
              <a:ext uri="{FF2B5EF4-FFF2-40B4-BE49-F238E27FC236}">
                <a16:creationId xmlns:a16="http://schemas.microsoft.com/office/drawing/2014/main" id="{471F26CA-AFB9-D28A-4B14-7F275711DC0D}"/>
              </a:ext>
            </a:extLst>
          </p:cNvPr>
          <p:cNvSpPr/>
          <p:nvPr/>
        </p:nvSpPr>
        <p:spPr>
          <a:xfrm>
            <a:off x="3124200" y="1200150"/>
            <a:ext cx="5562600" cy="3276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Wingdings" panose="05000000000000000000" pitchFamily="2" charset="2"/>
              <a:buChar char="ü"/>
            </a:pPr>
            <a:r>
              <a:rPr lang="en-US" dirty="0"/>
              <a:t>All active physicians in your group.</a:t>
            </a:r>
          </a:p>
          <a:p>
            <a:endParaRPr lang="en-US" dirty="0"/>
          </a:p>
          <a:p>
            <a:pPr marL="285750" indent="-285750">
              <a:buFont typeface="Wingdings" panose="05000000000000000000" pitchFamily="2" charset="2"/>
              <a:buChar char="ü"/>
            </a:pPr>
            <a:r>
              <a:rPr lang="en-US" dirty="0"/>
              <a:t>Any physician that has been part of your group (past or present).</a:t>
            </a:r>
          </a:p>
          <a:p>
            <a:endParaRPr lang="en-US" dirty="0"/>
          </a:p>
          <a:p>
            <a:pPr marL="285750" indent="-285750">
              <a:buFont typeface="Wingdings" panose="05000000000000000000" pitchFamily="2" charset="2"/>
              <a:buChar char="ü"/>
            </a:pPr>
            <a:r>
              <a:rPr lang="en-US" b="1" dirty="0"/>
              <a:t>Validation Reports, Daily Return Files </a:t>
            </a:r>
            <a:r>
              <a:rPr lang="en-US" dirty="0"/>
              <a:t>and</a:t>
            </a:r>
            <a:r>
              <a:rPr lang="en-US" b="1" dirty="0"/>
              <a:t> Bi-Weekly Return Files </a:t>
            </a:r>
            <a:r>
              <a:rPr lang="en-US" dirty="0"/>
              <a:t>in CP will display validation reports for all physicians in your group. </a:t>
            </a:r>
          </a:p>
        </p:txBody>
      </p:sp>
    </p:spTree>
    <p:extLst>
      <p:ext uri="{BB962C8B-B14F-4D97-AF65-F5344CB8AC3E}">
        <p14:creationId xmlns:p14="http://schemas.microsoft.com/office/powerpoint/2010/main" val="601704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D1F7B-282C-CEC9-0CDC-DCBB3BD832C8}"/>
              </a:ext>
            </a:extLst>
          </p:cNvPr>
          <p:cNvSpPr>
            <a:spLocks noGrp="1"/>
          </p:cNvSpPr>
          <p:nvPr>
            <p:ph type="title"/>
          </p:nvPr>
        </p:nvSpPr>
        <p:spPr>
          <a:xfrm>
            <a:off x="457200" y="205979"/>
            <a:ext cx="8229600" cy="857250"/>
          </a:xfrm>
        </p:spPr>
        <p:txBody>
          <a:bodyPr anchor="ctr">
            <a:normAutofit/>
          </a:bodyPr>
          <a:lstStyle/>
          <a:p>
            <a:r>
              <a:rPr lang="en-US" dirty="0"/>
              <a:t>Reading Your Daily Return File</a:t>
            </a:r>
          </a:p>
        </p:txBody>
      </p:sp>
      <p:pic>
        <p:nvPicPr>
          <p:cNvPr id="5" name="Content Placeholder 4" descr="A close-up of numbers&#10;&#10;Description automatically generated">
            <a:extLst>
              <a:ext uri="{FF2B5EF4-FFF2-40B4-BE49-F238E27FC236}">
                <a16:creationId xmlns:a16="http://schemas.microsoft.com/office/drawing/2014/main" id="{153CC9AF-1EF5-01EA-5290-4236B5C73118}"/>
              </a:ext>
            </a:extLst>
          </p:cNvPr>
          <p:cNvPicPr>
            <a:picLocks noGrp="1" noChangeAspect="1"/>
          </p:cNvPicPr>
          <p:nvPr>
            <p:ph idx="1"/>
          </p:nvPr>
        </p:nvPicPr>
        <p:blipFill>
          <a:blip r:embed="rId3"/>
          <a:stretch>
            <a:fillRect/>
          </a:stretch>
        </p:blipFill>
        <p:spPr>
          <a:xfrm>
            <a:off x="457200" y="1504950"/>
            <a:ext cx="8229600" cy="1653421"/>
          </a:xfrm>
          <a:noFill/>
          <a:ln w="12700">
            <a:solidFill>
              <a:schemeClr val="tx1"/>
            </a:solidFill>
          </a:ln>
        </p:spPr>
      </p:pic>
    </p:spTree>
    <p:extLst>
      <p:ext uri="{BB962C8B-B14F-4D97-AF65-F5344CB8AC3E}">
        <p14:creationId xmlns:p14="http://schemas.microsoft.com/office/powerpoint/2010/main" val="678019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F740B2481C9D9449345327720A4541D" ma:contentTypeVersion="1" ma:contentTypeDescription="Create a new document." ma:contentTypeScope="" ma:versionID="cdf9d249ea10386ae4145ecb65982fa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76067F-D1E0-4C5F-8EA1-BDF76F3DC112}">
  <ds:schemaRefs>
    <ds:schemaRef ds:uri="http://schemas.microsoft.com/sharepoint/v3/contenttype/forms"/>
  </ds:schemaRefs>
</ds:datastoreItem>
</file>

<file path=customXml/itemProps2.xml><?xml version="1.0" encoding="utf-8"?>
<ds:datastoreItem xmlns:ds="http://schemas.openxmlformats.org/officeDocument/2006/customXml" ds:itemID="{14ED1C29-CC38-44D4-9FED-4896D8300C02}">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sharepoint/v3"/>
    <ds:schemaRef ds:uri="http://purl.org/dc/terms/"/>
    <ds:schemaRef ds:uri="b2985d58-8acd-4acb-8cee-1e01dfcff3cf"/>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A447C966-DB7E-4FEE-BFFB-47F489BB1423}"/>
</file>

<file path=docProps/app.xml><?xml version="1.0" encoding="utf-8"?>
<Properties xmlns="http://schemas.openxmlformats.org/officeDocument/2006/extended-properties" xmlns:vt="http://schemas.openxmlformats.org/officeDocument/2006/docPropsVTypes">
  <TotalTime>16571</TotalTime>
  <Words>2181</Words>
  <Application>Microsoft Office PowerPoint</Application>
  <PresentationFormat>On-screen Show (16:9)</PresentationFormat>
  <Paragraphs>350</Paragraphs>
  <Slides>35</Slides>
  <Notes>32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35</vt:i4>
      </vt:variant>
    </vt:vector>
  </HeadingPairs>
  <TitlesOfParts>
    <vt:vector size="44" baseType="lpstr">
      <vt:lpstr>Microsoft YaHei Light</vt:lpstr>
      <vt:lpstr>Arial</vt:lpstr>
      <vt:lpstr>Calibri</vt:lpstr>
      <vt:lpstr>Segoe UI</vt:lpstr>
      <vt:lpstr>Wingdings</vt:lpstr>
      <vt:lpstr>Office Theme</vt:lpstr>
      <vt:lpstr>Custom Design</vt:lpstr>
      <vt:lpstr>1_Custom Design</vt:lpstr>
      <vt:lpstr>2_Custom Design</vt:lpstr>
      <vt:lpstr> MSB Training for Outstanding  Customer Portal Tickets </vt:lpstr>
      <vt:lpstr>PowerPoint Presentation</vt:lpstr>
      <vt:lpstr>Training Tool Kit</vt:lpstr>
      <vt:lpstr>Customer Portal Home Page</vt:lpstr>
      <vt:lpstr>PowerPoint Presentation</vt:lpstr>
      <vt:lpstr>Validation Rejection Errors</vt:lpstr>
      <vt:lpstr>Validation Rejection Errors</vt:lpstr>
      <vt:lpstr>PowerPoint Presentation</vt:lpstr>
      <vt:lpstr>Reading Your Daily Return File</vt:lpstr>
      <vt:lpstr>Reading Your Daily Return File</vt:lpstr>
      <vt:lpstr>Reading Your Bi-Weekly Return File</vt:lpstr>
      <vt:lpstr>Reading Your Bi-Weekly Return File</vt:lpstr>
      <vt:lpstr>PowerPoint Presentation</vt:lpstr>
      <vt:lpstr>Reading Your Bi-Weekly Return File</vt:lpstr>
      <vt:lpstr>Query Claims</vt:lpstr>
      <vt:lpstr>Key Fields to Query a Claim</vt:lpstr>
      <vt:lpstr>Submission Dates to Query a Claim</vt:lpstr>
      <vt:lpstr>Scenarios</vt:lpstr>
      <vt:lpstr>Scenarios</vt:lpstr>
      <vt:lpstr>Scenarios</vt:lpstr>
      <vt:lpstr>Scenarios</vt:lpstr>
      <vt:lpstr>Explanatory Codes</vt:lpstr>
      <vt:lpstr>Explanatory Codes – Rejected Claims</vt:lpstr>
      <vt:lpstr>Explanatory Codes</vt:lpstr>
      <vt:lpstr>Explanatory Codes</vt:lpstr>
      <vt:lpstr>Explanatory Codes</vt:lpstr>
      <vt:lpstr>Explanatory Codes</vt:lpstr>
      <vt:lpstr>Explanatory Codes</vt:lpstr>
      <vt:lpstr>Explanatory Codes</vt:lpstr>
      <vt:lpstr>Explanatory Codes</vt:lpstr>
      <vt:lpstr>Explanatory Codes</vt:lpstr>
      <vt:lpstr>PowerPoint Presentation</vt:lpstr>
      <vt:lpstr>Survey </vt:lpstr>
      <vt:lpstr>PowerPoint Presentation</vt:lpstr>
      <vt:lpstr>PowerPoint Presentation</vt:lpstr>
    </vt:vector>
  </TitlesOfParts>
  <Company>Information Technology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earmer</dc:creator>
  <cp:lastModifiedBy>Gilbert, Shannon HE0</cp:lastModifiedBy>
  <cp:revision>316</cp:revision>
  <dcterms:created xsi:type="dcterms:W3CDTF">2014-03-19T20:22:17Z</dcterms:created>
  <dcterms:modified xsi:type="dcterms:W3CDTF">2024-03-20T19:50:04Z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0x0101004F740B2481C9D9449345327720A4541D</vt:lpwstr>
  </property>
</Properties>
</file>