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4"/>
    <p:sldMasterId id="2147483727" r:id="rId5"/>
  </p:sldMasterIdLst>
  <p:notesMasterIdLst>
    <p:notesMasterId r:id="rId26"/>
  </p:notesMasterIdLst>
  <p:sldIdLst>
    <p:sldId id="270" r:id="rId6"/>
    <p:sldId id="307" r:id="rId7"/>
    <p:sldId id="334" r:id="rId8"/>
    <p:sldId id="324" r:id="rId9"/>
    <p:sldId id="300" r:id="rId10"/>
    <p:sldId id="336" r:id="rId11"/>
    <p:sldId id="316" r:id="rId12"/>
    <p:sldId id="325" r:id="rId13"/>
    <p:sldId id="326" r:id="rId14"/>
    <p:sldId id="327" r:id="rId15"/>
    <p:sldId id="337" r:id="rId16"/>
    <p:sldId id="331" r:id="rId17"/>
    <p:sldId id="335" r:id="rId18"/>
    <p:sldId id="332" r:id="rId19"/>
    <p:sldId id="333" r:id="rId20"/>
    <p:sldId id="330" r:id="rId21"/>
    <p:sldId id="313" r:id="rId22"/>
    <p:sldId id="329" r:id="rId23"/>
    <p:sldId id="303" r:id="rId24"/>
    <p:sldId id="283" r:id="rId25"/>
  </p:sldIdLst>
  <p:sldSz cx="12192000" cy="6858000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 SemiBol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T/2um1bwOca6rFWb18lZIJF0s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E93293-543B-4F60-8C7C-21F38F3D3D16}">
  <a:tblStyle styleId="{85E93293-543B-4F60-8C7C-21F38F3D3D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1" autoAdjust="0"/>
    <p:restoredTop sz="76279" autoAdjust="0"/>
  </p:normalViewPr>
  <p:slideViewPr>
    <p:cSldViewPr snapToGrid="0">
      <p:cViewPr varScale="1">
        <p:scale>
          <a:sx n="88" d="100"/>
          <a:sy n="88" d="100"/>
        </p:scale>
        <p:origin x="18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8695793"/>
            <a:ext cx="1263690" cy="45436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</p:txBody>
      </p:sp>
      <p:sp>
        <p:nvSpPr>
          <p:cNvPr id="1068" name="Google Shape;10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97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11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8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3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35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27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46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48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5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6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6"/>
          <p:cNvSpPr txBox="1">
            <a:spLocks noGrp="1"/>
          </p:cNvSpPr>
          <p:nvPr>
            <p:ph type="ctrTitle"/>
          </p:nvPr>
        </p:nvSpPr>
        <p:spPr>
          <a:xfrm>
            <a:off x="914400" y="177966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Open Sans SemiBold"/>
              <a:buNone/>
              <a:defRPr b="0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6"/>
          <p:cNvSpPr txBox="1">
            <a:spLocks noGrp="1"/>
          </p:cNvSpPr>
          <p:nvPr>
            <p:ph type="subTitle" idx="1"/>
          </p:nvPr>
        </p:nvSpPr>
        <p:spPr>
          <a:xfrm>
            <a:off x="1828800" y="361768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700" y="5701685"/>
            <a:ext cx="2054368" cy="8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">
  <p:cSld name="Divider Slide (with photo)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8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8"/>
          <p:cNvSpPr/>
          <p:nvPr/>
        </p:nvSpPr>
        <p:spPr>
          <a:xfrm>
            <a:off x="4466773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8"/>
          <p:cNvSpPr txBox="1">
            <a:spLocks noGrp="1"/>
          </p:cNvSpPr>
          <p:nvPr>
            <p:ph type="subTitle" idx="1"/>
          </p:nvPr>
        </p:nvSpPr>
        <p:spPr>
          <a:xfrm>
            <a:off x="4466773" y="2226734"/>
            <a:ext cx="6555619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68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</a:t>
            </a:r>
            <a:b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or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1" name="Google Shape;521;p68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full photo)">
  <p:cSld name="Divider Slide (with full photo)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9"/>
          <p:cNvSpPr/>
          <p:nvPr/>
        </p:nvSpPr>
        <p:spPr>
          <a:xfrm>
            <a:off x="0" y="4645781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9"/>
          <p:cNvSpPr txBox="1">
            <a:spLocks noGrp="1"/>
          </p:cNvSpPr>
          <p:nvPr>
            <p:ph type="subTitle" idx="1"/>
          </p:nvPr>
        </p:nvSpPr>
        <p:spPr>
          <a:xfrm>
            <a:off x="175382" y="4645782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0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0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099" y="2970456"/>
            <a:ext cx="2772253" cy="1103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70"/>
          <p:cNvGrpSpPr/>
          <p:nvPr/>
        </p:nvGrpSpPr>
        <p:grpSpPr>
          <a:xfrm>
            <a:off x="6795608" y="2113575"/>
            <a:ext cx="429296" cy="2589092"/>
            <a:chOff x="5243212" y="1307739"/>
            <a:chExt cx="413633" cy="2494630"/>
          </a:xfrm>
        </p:grpSpPr>
        <p:pic>
          <p:nvPicPr>
            <p:cNvPr id="530" name="Google Shape;530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38105" y="1975496"/>
              <a:ext cx="231602" cy="404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43212" y="2760362"/>
              <a:ext cx="413633" cy="33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7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76167" y="3448607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70"/>
          <p:cNvSpPr txBox="1"/>
          <p:nvPr/>
        </p:nvSpPr>
        <p:spPr>
          <a:xfrm>
            <a:off x="7610925" y="27093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eHealthSaskatchewan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5" name="Google Shape;535;p70"/>
          <p:cNvSpPr txBox="1"/>
          <p:nvPr/>
        </p:nvSpPr>
        <p:spPr>
          <a:xfrm>
            <a:off x="7610925" y="3462867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</a:t>
            </a:r>
            <a:endParaRPr dirty="0"/>
          </a:p>
        </p:txBody>
      </p:sp>
      <p:sp>
        <p:nvSpPr>
          <p:cNvPr id="536" name="Google Shape;536;p70"/>
          <p:cNvSpPr txBox="1"/>
          <p:nvPr/>
        </p:nvSpPr>
        <p:spPr>
          <a:xfrm>
            <a:off x="7610925" y="41777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eHealth-Saskatchewan</a:t>
            </a:r>
            <a:endParaRPr dirty="0"/>
          </a:p>
        </p:txBody>
      </p:sp>
      <p:cxnSp>
        <p:nvCxnSpPr>
          <p:cNvPr id="537" name="Google Shape;537;p70"/>
          <p:cNvCxnSpPr/>
          <p:nvPr/>
        </p:nvCxnSpPr>
        <p:spPr>
          <a:xfrm>
            <a:off x="5520267" y="1642534"/>
            <a:ext cx="0" cy="359833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70"/>
          <p:cNvSpPr txBox="1"/>
          <p:nvPr/>
        </p:nvSpPr>
        <p:spPr>
          <a:xfrm>
            <a:off x="7610925" y="1934384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eHealthSK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9665"/>
            <a:ext cx="10363200" cy="1470025"/>
          </a:xfrm>
        </p:spPr>
        <p:txBody>
          <a:bodyPr anchor="ctr"/>
          <a:lstStyle>
            <a:lvl1pPr>
              <a:defRPr b="0" i="0" baseline="0">
                <a:solidFill>
                  <a:schemeClr val="bg1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1768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rgbClr val="FFFFFF"/>
                </a:solidFill>
                <a:latin typeface="Myriad Pro"/>
                <a:cs typeface="Myriad Pro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700" y="5701685"/>
            <a:ext cx="2054368" cy="81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ou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468" y="285048"/>
            <a:ext cx="11629281" cy="733987"/>
          </a:xfrm>
        </p:spPr>
        <p:txBody>
          <a:bodyPr anchor="t">
            <a:normAutofit/>
          </a:bodyPr>
          <a:lstStyle>
            <a:lvl1pPr marL="0" indent="0" algn="l">
              <a:buNone/>
              <a:defRPr sz="3733" b="0" i="0" baseline="0">
                <a:solidFill>
                  <a:srgbClr val="0086D1"/>
                </a:solidFill>
                <a:latin typeface="Myriad Pro Semibold"/>
                <a:cs typeface="Myriad Pro Semi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62467" y="1200151"/>
            <a:ext cx="11628967" cy="4694767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667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133">
                <a:latin typeface="Myriad Pro" panose="020B0503030403020204" pitchFamily="34" charset="0"/>
              </a:defRPr>
            </a:lvl4pPr>
            <a:lvl5pPr>
              <a:defRPr sz="2133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94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evers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Green_Background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everse (Blue) -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Green_Background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9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evers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everse (Green) -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with title)">
  <p:cSld name="Content slide (with title)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 rotWithShape="1">
          <a:blip r:embed="rId4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8"/>
          <p:cNvSpPr txBox="1">
            <a:spLocks noGrp="1"/>
          </p:cNvSpPr>
          <p:nvPr>
            <p:ph type="subTitle" idx="1"/>
          </p:nvPr>
        </p:nvSpPr>
        <p:spPr>
          <a:xfrm>
            <a:off x="262468" y="285048"/>
            <a:ext cx="11629281" cy="7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47"/>
              </a:spcBef>
              <a:spcAft>
                <a:spcPts val="0"/>
              </a:spcAft>
              <a:buClr>
                <a:srgbClr val="0086D1"/>
              </a:buClr>
              <a:buSzPts val="3733"/>
              <a:buNone/>
              <a:defRPr sz="3733" b="0" i="0">
                <a:solidFill>
                  <a:srgbClr val="0086D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2"/>
          </p:nvPr>
        </p:nvSpPr>
        <p:spPr>
          <a:xfrm>
            <a:off x="262467" y="1200151"/>
            <a:ext cx="11628967" cy="469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 photo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44" y="0"/>
            <a:ext cx="7728857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46118" y="3008970"/>
            <a:ext cx="3211599" cy="19422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Myriad Pro Semibold"/>
                <a:ea typeface="+mj-ea"/>
                <a:cs typeface="Myriad Pro Semibold"/>
              </a:defRPr>
            </a:lvl1pPr>
          </a:lstStyle>
          <a:p>
            <a:pPr algn="ctr"/>
            <a:r>
              <a:rPr lang="en-US" sz="2667" b="0" i="0" dirty="0" smtClean="0">
                <a:solidFill>
                  <a:srgbClr val="49AE37"/>
                </a:solidFill>
              </a:rPr>
              <a:t>PLACE PHOTO HERE</a:t>
            </a:r>
          </a:p>
          <a:p>
            <a:pPr algn="ctr"/>
            <a:endParaRPr lang="en-US" sz="2667" b="0" i="0" dirty="0" smtClean="0">
              <a:solidFill>
                <a:srgbClr val="49AE37"/>
              </a:solidFill>
              <a:latin typeface="Myriad Pro"/>
              <a:cs typeface="Myriad Pro"/>
            </a:endParaRPr>
          </a:p>
          <a:p>
            <a:pPr algn="ctr"/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Photo must </a:t>
            </a:r>
            <a:r>
              <a:rPr lang="en-US" sz="1467" b="1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not</a:t>
            </a:r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overlap blue background</a:t>
            </a:r>
            <a:endParaRPr lang="en-US" sz="1467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3638983" y="4402149"/>
            <a:ext cx="67009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0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 photo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44" y="0"/>
            <a:ext cx="772885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46118" y="3008970"/>
            <a:ext cx="3211599" cy="19422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Myriad Pro Semibold"/>
                <a:ea typeface="+mj-ea"/>
                <a:cs typeface="Myriad Pro Semibold"/>
              </a:defRPr>
            </a:lvl1pPr>
          </a:lstStyle>
          <a:p>
            <a:pPr algn="ctr"/>
            <a:r>
              <a:rPr lang="en-US" sz="2667" b="0" i="0" dirty="0" smtClean="0">
                <a:solidFill>
                  <a:srgbClr val="49AE37"/>
                </a:solidFill>
              </a:rPr>
              <a:t>PLACE PHOTO HERE</a:t>
            </a:r>
          </a:p>
          <a:p>
            <a:pPr algn="ctr"/>
            <a:endParaRPr lang="en-US" sz="2667" b="0" i="0" dirty="0" smtClean="0">
              <a:solidFill>
                <a:srgbClr val="49AE37"/>
              </a:solidFill>
              <a:latin typeface="Myriad Pro"/>
              <a:cs typeface="Myriad Pro"/>
            </a:endParaRPr>
          </a:p>
          <a:p>
            <a:pPr algn="ctr"/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Photo must </a:t>
            </a:r>
            <a:r>
              <a:rPr lang="en-US" sz="1467" b="1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not</a:t>
            </a:r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overlap green background</a:t>
            </a:r>
            <a:endParaRPr lang="en-US" sz="1467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6" name="Straight Arrow Connector 5"/>
          <p:cNvCxnSpPr/>
          <p:nvPr userDrawn="1"/>
        </p:nvCxnSpPr>
        <p:spPr>
          <a:xfrm>
            <a:off x="3638983" y="4402149"/>
            <a:ext cx="67009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8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382" y="2226734"/>
            <a:ext cx="6189133" cy="17441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="0" i="0" baseline="0">
                <a:solidFill>
                  <a:srgbClr val="FFFFFF"/>
                </a:solidFill>
                <a:latin typeface="Myriad Pro Semibold"/>
                <a:cs typeface="Myriad Pro Semi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Divider Slide Title </a:t>
            </a:r>
            <a:br>
              <a:rPr lang="en-US" dirty="0" smtClean="0"/>
            </a:br>
            <a:r>
              <a:rPr lang="en-US" dirty="0" smtClean="0"/>
              <a:t>Without Photo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6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44" y="0"/>
            <a:ext cx="772885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4466773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6773" y="2226734"/>
            <a:ext cx="6555619" cy="17441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="0" i="0">
                <a:solidFill>
                  <a:srgbClr val="FFFFFF"/>
                </a:solidFill>
                <a:latin typeface="Myriad Pro Semibold"/>
                <a:cs typeface="Myriad Pro Semi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Divider Slide Title</a:t>
            </a:r>
            <a:br>
              <a:rPr lang="en-US" dirty="0" smtClean="0"/>
            </a:br>
            <a:r>
              <a:rPr lang="en-US" dirty="0" smtClean="0"/>
              <a:t>With Photo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46118" y="3008970"/>
            <a:ext cx="3211599" cy="19422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Myriad Pro Semibold"/>
                <a:ea typeface="+mj-ea"/>
                <a:cs typeface="Myriad Pro Semibold"/>
              </a:defRPr>
            </a:lvl1pPr>
          </a:lstStyle>
          <a:p>
            <a:pPr algn="ctr"/>
            <a:r>
              <a:rPr lang="en-US" sz="2667" b="0" i="0" dirty="0" smtClean="0">
                <a:solidFill>
                  <a:srgbClr val="49AE37"/>
                </a:solidFill>
              </a:rPr>
              <a:t>PLACE PHOTO HERE</a:t>
            </a:r>
          </a:p>
          <a:p>
            <a:pPr algn="ctr"/>
            <a:endParaRPr lang="en-US" sz="2667" b="0" i="0" dirty="0" smtClean="0">
              <a:solidFill>
                <a:srgbClr val="49AE37"/>
              </a:solidFill>
              <a:latin typeface="Myriad Pro"/>
              <a:cs typeface="Myriad Pro"/>
            </a:endParaRPr>
          </a:p>
          <a:p>
            <a:pPr algn="ctr"/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Photo must </a:t>
            </a:r>
            <a:r>
              <a:rPr lang="en-US" sz="1467" b="1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not</a:t>
            </a:r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overlap blue</a:t>
            </a:r>
            <a:b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</a:br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or</a:t>
            </a:r>
            <a:r>
              <a:rPr lang="en-US" sz="1467" b="0" i="0" baseline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green</a:t>
            </a:r>
            <a:r>
              <a:rPr lang="en-US" sz="1467" b="0" i="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background</a:t>
            </a:r>
            <a:endParaRPr lang="en-US" sz="1467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3638983" y="4402149"/>
            <a:ext cx="67009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4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 full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5781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382" y="4645782"/>
            <a:ext cx="6189133" cy="17441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33" b="0" i="0" baseline="0">
                <a:solidFill>
                  <a:srgbClr val="FFFFFF"/>
                </a:solidFill>
                <a:latin typeface="Myriad Pro Semibold"/>
                <a:cs typeface="Myriad Pro Semi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Divider Slide Title </a:t>
            </a:r>
            <a:br>
              <a:rPr lang="en-US" dirty="0" smtClean="0"/>
            </a:br>
            <a:r>
              <a:rPr lang="en-US" dirty="0" smtClean="0"/>
              <a:t>With Full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9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/>
          <a:srcRect r="35352" b="18801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8099" y="2970456"/>
            <a:ext cx="2772253" cy="1103355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6795608" y="2113575"/>
            <a:ext cx="429296" cy="2589092"/>
            <a:chOff x="5243212" y="1307739"/>
            <a:chExt cx="413633" cy="249463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99479" y="1307739"/>
              <a:ext cx="344666" cy="2980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338105" y="1975496"/>
              <a:ext cx="231602" cy="4043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243212" y="2760362"/>
              <a:ext cx="413633" cy="3317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276167" y="3448607"/>
              <a:ext cx="353762" cy="353762"/>
            </a:xfrm>
            <a:prstGeom prst="rect">
              <a:avLst/>
            </a:prstGeom>
          </p:spPr>
        </p:pic>
      </p:grpSp>
      <p:sp>
        <p:nvSpPr>
          <p:cNvPr id="21" name="Subtitle 2"/>
          <p:cNvSpPr txBox="1">
            <a:spLocks/>
          </p:cNvSpPr>
          <p:nvPr userDrawn="1"/>
        </p:nvSpPr>
        <p:spPr>
          <a:xfrm>
            <a:off x="7610925" y="2709333"/>
            <a:ext cx="3784599" cy="5672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FFFFFF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eHealthSaskatchewan</a:t>
            </a:r>
            <a:endParaRPr lang="en-US" sz="2400" dirty="0"/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7610925" y="3462867"/>
            <a:ext cx="3784599" cy="5672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FFFFFF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eHealthSask</a:t>
            </a:r>
            <a:endParaRPr lang="en-US" sz="2400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7610925" y="4177733"/>
            <a:ext cx="3784599" cy="5672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FFFFFF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eHealth-Saskatchewan</a:t>
            </a:r>
            <a:endParaRPr lang="en-US" sz="24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520267" y="1642534"/>
            <a:ext cx="0" cy="35983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ubtitle 2"/>
          <p:cNvSpPr txBox="1">
            <a:spLocks/>
          </p:cNvSpPr>
          <p:nvPr userDrawn="1"/>
        </p:nvSpPr>
        <p:spPr>
          <a:xfrm>
            <a:off x="7610925" y="1934384"/>
            <a:ext cx="3784599" cy="56726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FFFFFF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eHealthSK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5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">
  <p:cSld name="Custom layout reverse (Blue)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1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1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1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 - With Social">
  <p:cSld name="Custom layout reverse (Blue) - With Social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2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2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62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79" name="Google Shape;479;p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6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62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">
  <p:cSld name="Custom layout reverse (Green)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3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3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3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 - With Social">
  <p:cSld name="Custom layout reverse (Green) - With Social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4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4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64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94" name="Google Shape;494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6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8" name="Google Shape;498;p64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Blue">
  <p:cSld name="Divider slide (with photo) - Blue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5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5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5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3" name="Google Shape;503;p65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Green">
  <p:cSld name="Divider slide (with photo) - Green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6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6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6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8" name="Google Shape;508;p66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out photo)">
  <p:cSld name="Divider slide (without photo)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7"/>
          <p:cNvSpPr/>
          <p:nvPr/>
        </p:nvSpPr>
        <p:spPr>
          <a:xfrm>
            <a:off x="0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 txBox="1">
            <a:spLocks noGrp="1"/>
          </p:cNvSpPr>
          <p:nvPr>
            <p:ph type="subTitle" idx="1"/>
          </p:nvPr>
        </p:nvSpPr>
        <p:spPr>
          <a:xfrm>
            <a:off x="175382" y="2226734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4" name="Google Shape;51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9" name="Google Shape;449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2" name="Google Shape;45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EC1D-BCA2-C642-B155-0034E9AF316A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40B0-0A0B-1B49-A9F1-CEFEA8362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2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sask.ca/MySaskHealthRecord/MySaskHealthRecord/Pages/Abou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6"/>
          <p:cNvSpPr txBox="1">
            <a:spLocks noGrp="1"/>
          </p:cNvSpPr>
          <p:nvPr>
            <p:ph type="subTitle" idx="1"/>
          </p:nvPr>
        </p:nvSpPr>
        <p:spPr>
          <a:xfrm>
            <a:off x="1828800" y="361768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February 24, 2023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2300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Open Sans SemiBold"/>
              <a:buNone/>
              <a:defRPr sz="5867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MySaskHealthRecord</a:t>
            </a:r>
          </a:p>
          <a:p>
            <a:r>
              <a:rPr lang="en-US" dirty="0" smtClean="0"/>
              <a:t>2022-23 Enhancements</a:t>
            </a:r>
          </a:p>
          <a:p>
            <a:endParaRPr lang="en-US" dirty="0" smtClean="0"/>
          </a:p>
          <a:p>
            <a:r>
              <a:rPr lang="en-US" dirty="0" smtClean="0"/>
              <a:t>Open Clinical Documents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69" y="5610841"/>
            <a:ext cx="2421862" cy="87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6" y="1316893"/>
            <a:ext cx="9722379" cy="4095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5400" indent="0" algn="ctr">
              <a:buNone/>
            </a:pPr>
            <a:endParaRPr lang="en-US" sz="4400" dirty="0" smtClean="0"/>
          </a:p>
          <a:p>
            <a:pPr marL="2540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Upcoming Enhancements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Upcoming Enhancements (2022/2023)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5266" y="1229231"/>
          <a:ext cx="10843684" cy="30640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27662">
                  <a:extLst>
                    <a:ext uri="{9D8B030D-6E8A-4147-A177-3AD203B41FA5}">
                      <a16:colId xmlns:a16="http://schemas.microsoft.com/office/drawing/2014/main" val="2149118919"/>
                    </a:ext>
                  </a:extLst>
                </a:gridCol>
                <a:gridCol w="5316022">
                  <a:extLst>
                    <a:ext uri="{9D8B030D-6E8A-4147-A177-3AD203B41FA5}">
                      <a16:colId xmlns:a16="http://schemas.microsoft.com/office/drawing/2014/main" val="1784272746"/>
                    </a:ext>
                  </a:extLst>
                </a:gridCol>
              </a:tblGrid>
              <a:tr h="818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Enhancement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Benefit</a:t>
                      </a:r>
                      <a:r>
                        <a:rPr lang="en-US" sz="2000" baseline="0" dirty="0" smtClean="0"/>
                        <a:t> for Patients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202"/>
                  </a:ext>
                </a:extLst>
              </a:tr>
              <a:tr h="9350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Launch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 Mobile App for MySaskHealthRecord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Anywhere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 access at their fingertips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33338"/>
                  </a:ext>
                </a:extLst>
              </a:tr>
              <a:tr h="1304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</a:rPr>
                        <a:t>Addition of new open clinical documents </a:t>
                      </a:r>
                    </a:p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Increase access to relevant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 clinical documents to promote patient participation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Promotes transition and continuity of care 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702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953032" y="3447050"/>
            <a:ext cx="552450" cy="7048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0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5400" indent="0" algn="ctr">
              <a:buNone/>
            </a:pPr>
            <a:endParaRPr lang="en-US" sz="4400" dirty="0" smtClean="0"/>
          </a:p>
          <a:p>
            <a:pPr marL="2540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Open Clinical Documents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clinical documents: 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scope (2023-24): </a:t>
            </a:r>
          </a:p>
          <a:p>
            <a:pPr lvl="1"/>
            <a:r>
              <a:rPr lang="en-US" sz="1867" dirty="0" smtClean="0"/>
              <a:t>Documents generated in the SHA and SCA</a:t>
            </a:r>
          </a:p>
          <a:p>
            <a:pPr lvl="1"/>
            <a:r>
              <a:rPr lang="en-US" sz="1867" dirty="0" smtClean="0"/>
              <a:t>Reports already in the eHRViewer:</a:t>
            </a:r>
          </a:p>
          <a:p>
            <a:pPr lvl="2"/>
            <a:r>
              <a:rPr lang="en-US" sz="1600" dirty="0" smtClean="0"/>
              <a:t>Operative/Procedure </a:t>
            </a:r>
          </a:p>
          <a:p>
            <a:pPr lvl="2"/>
            <a:r>
              <a:rPr lang="en-US" sz="1600" dirty="0" smtClean="0"/>
              <a:t>Discharge summaries/transfers</a:t>
            </a:r>
          </a:p>
          <a:p>
            <a:pPr lvl="2"/>
            <a:r>
              <a:rPr lang="en-US" sz="1600" dirty="0" smtClean="0"/>
              <a:t>Patient consults/referrals</a:t>
            </a:r>
          </a:p>
          <a:p>
            <a:pPr lvl="2"/>
            <a:r>
              <a:rPr lang="en-US" sz="1600" dirty="0" smtClean="0"/>
              <a:t>Review/Follow ups</a:t>
            </a:r>
          </a:p>
          <a:p>
            <a:pPr lvl="2"/>
            <a:r>
              <a:rPr lang="en-US" sz="1600" dirty="0" smtClean="0"/>
              <a:t>Hospital Admission</a:t>
            </a:r>
          </a:p>
          <a:p>
            <a:pPr lvl="2"/>
            <a:r>
              <a:rPr lang="en-US" sz="1600" dirty="0" smtClean="0"/>
              <a:t>Consults/Referrals</a:t>
            </a:r>
          </a:p>
          <a:p>
            <a:pPr lvl="2"/>
            <a:r>
              <a:rPr lang="en-US" sz="1600" dirty="0" smtClean="0"/>
              <a:t>History/Physicals </a:t>
            </a:r>
          </a:p>
          <a:p>
            <a:pPr marL="990600" lvl="2" indent="0">
              <a:buNone/>
            </a:pPr>
            <a:endParaRPr lang="en-US" sz="1600" dirty="0" smtClean="0"/>
          </a:p>
          <a:p>
            <a:pPr lvl="2"/>
            <a:endParaRPr lang="en-US" sz="1600" dirty="0" smtClean="0"/>
          </a:p>
          <a:p>
            <a:pPr marL="9906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7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clinical documents: Rollout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3350" y="1009651"/>
            <a:ext cx="8877299" cy="44862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Phased implementation: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67" dirty="0" smtClean="0"/>
              <a:t>start small, not retroactive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67" dirty="0" smtClean="0"/>
              <a:t>Learn from other jurisdictions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67" dirty="0" smtClean="0"/>
              <a:t>Pilot with SCA</a:t>
            </a:r>
          </a:p>
          <a:p>
            <a:pPr marL="457200" lvl="1" indent="-431800">
              <a:spcBef>
                <a:spcPts val="640"/>
              </a:spcBef>
              <a:buSzPts val="3200"/>
              <a:buFont typeface="Arial"/>
              <a:buChar char="•"/>
            </a:pPr>
            <a:r>
              <a:rPr lang="en-US" sz="2800" dirty="0"/>
              <a:t>Formation of working groups to manage risks and change: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Corrections &amp; Interpretation team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Sensitive information team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Change management and communication (CMC) team </a:t>
            </a:r>
          </a:p>
          <a:p>
            <a:pPr marL="25400" indent="0">
              <a:buNone/>
            </a:pPr>
            <a:endParaRPr lang="en-US" dirty="0"/>
          </a:p>
          <a:p>
            <a:pPr marL="516446" lvl="1" indent="0">
              <a:buNone/>
            </a:pPr>
            <a:endParaRPr lang="en-US" dirty="0" smtClean="0"/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Tentative Timelines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(pending DM/CEO approval)*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59739"/>
              </p:ext>
            </p:extLst>
          </p:nvPr>
        </p:nvGraphicFramePr>
        <p:xfrm>
          <a:off x="2221436" y="2572436"/>
          <a:ext cx="6264050" cy="828048"/>
        </p:xfrm>
        <a:graphic>
          <a:graphicData uri="http://schemas.openxmlformats.org/drawingml/2006/table">
            <a:tbl>
              <a:tblPr firstRow="1" firstCol="1" bandRow="1"/>
              <a:tblGrid>
                <a:gridCol w="3122863">
                  <a:extLst>
                    <a:ext uri="{9D8B030D-6E8A-4147-A177-3AD203B41FA5}">
                      <a16:colId xmlns:a16="http://schemas.microsoft.com/office/drawing/2014/main" val="4029647229"/>
                    </a:ext>
                  </a:extLst>
                </a:gridCol>
                <a:gridCol w="3141187">
                  <a:extLst>
                    <a:ext uri="{9D8B030D-6E8A-4147-A177-3AD203B41FA5}">
                      <a16:colId xmlns:a16="http://schemas.microsoft.com/office/drawing/2014/main" val="3351243203"/>
                    </a:ext>
                  </a:extLst>
                </a:gridCol>
              </a:tblGrid>
              <a:tr h="276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timeframe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578637"/>
                  </a:ext>
                </a:extLst>
              </a:tr>
              <a:tr h="276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 – SCA reports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55975"/>
                  </a:ext>
                </a:extLst>
              </a:tr>
              <a:tr h="276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 – SHA prioritized reports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Q2-Q3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929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6537" y="4510011"/>
            <a:ext cx="10836166" cy="73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tx1"/>
                </a:solidFill>
              </a:rPr>
              <a:t>* </a:t>
            </a:r>
            <a:r>
              <a:rPr lang="en-US" sz="2400" i="1" dirty="0" smtClean="0">
                <a:solidFill>
                  <a:schemeClr val="tx1"/>
                </a:solidFill>
              </a:rPr>
              <a:t>Timelines are dependent on DM/CEO approvals and organizational readiness. 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8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and Questions </a:t>
            </a:r>
          </a:p>
          <a:p>
            <a:endParaRPr lang="en-US" sz="267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CA" b="1" dirty="0"/>
              <a:t>Learn about the portal</a:t>
            </a:r>
            <a:r>
              <a:rPr lang="en-CA" dirty="0"/>
              <a:t>. Information about MySaskHealthRecords is available on our </a:t>
            </a:r>
            <a:r>
              <a:rPr lang="en-CA" u="sng" dirty="0" smtClean="0">
                <a:hlinkClick r:id="rId3"/>
              </a:rPr>
              <a:t>website</a:t>
            </a:r>
            <a:r>
              <a:rPr lang="en-CA" u="sng" dirty="0" smtClean="0"/>
              <a:t/>
            </a:r>
            <a:br>
              <a:rPr lang="en-CA" u="sng" dirty="0" smtClean="0"/>
            </a:b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CA" b="1" dirty="0" smtClean="0"/>
              <a:t>Inform your team </a:t>
            </a:r>
            <a:r>
              <a:rPr lang="en-CA" dirty="0" smtClean="0"/>
              <a:t>about MySaskHealthRecord </a:t>
            </a:r>
            <a:br>
              <a:rPr lang="en-CA" dirty="0" smtClean="0"/>
            </a:br>
            <a:endParaRPr lang="en-CA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 smtClean="0"/>
              <a:t>Provide feedback/Participate</a:t>
            </a:r>
            <a:r>
              <a:rPr lang="en-US" dirty="0" smtClean="0"/>
              <a:t>. </a:t>
            </a:r>
            <a:r>
              <a:rPr lang="en-US" dirty="0"/>
              <a:t>Be part of our journey to empower patients</a:t>
            </a:r>
            <a:endParaRPr lang="en-US" sz="267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Background/Governance</a:t>
            </a:r>
          </a:p>
          <a:p>
            <a:r>
              <a:rPr lang="en-US" dirty="0" smtClean="0"/>
              <a:t>Current State &amp; Benefits </a:t>
            </a:r>
          </a:p>
          <a:p>
            <a:r>
              <a:rPr lang="en-US" dirty="0" smtClean="0"/>
              <a:t>Upcoming Enhancements</a:t>
            </a:r>
          </a:p>
          <a:p>
            <a:r>
              <a:rPr lang="en-US" dirty="0" smtClean="0"/>
              <a:t>Next Steps 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5400" indent="0" algn="ctr">
              <a:buNone/>
            </a:pPr>
            <a:endParaRPr lang="en-US" sz="4400" dirty="0" smtClean="0"/>
          </a:p>
          <a:p>
            <a:pPr marL="2540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Background/Governance 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62468" y="1019035"/>
            <a:ext cx="11628966" cy="4875883"/>
          </a:xfrm>
        </p:spPr>
        <p:txBody>
          <a:bodyPr>
            <a:normAutofit/>
          </a:bodyPr>
          <a:lstStyle/>
          <a:p>
            <a:pPr marL="516446" lvl="1" indent="0">
              <a:buNone/>
            </a:pPr>
            <a:r>
              <a:rPr lang="en-US" sz="2267" dirty="0" smtClean="0"/>
              <a:t>Goal: Empower patients with information to become active participants in their care</a:t>
            </a:r>
          </a:p>
          <a:p>
            <a:pPr marL="516446" lvl="1" indent="0">
              <a:buNone/>
            </a:pPr>
            <a:endParaRPr lang="en-US" sz="2267" dirty="0" smtClean="0"/>
          </a:p>
          <a:p>
            <a:pPr marL="25400" indent="0">
              <a:buNone/>
            </a:pPr>
            <a:endParaRPr lang="en-US" sz="2800" dirty="0" smtClean="0"/>
          </a:p>
          <a:p>
            <a:pPr marL="25400" indent="0">
              <a:buNone/>
            </a:pPr>
            <a:endParaRPr lang="en-US" sz="2800" dirty="0" smtClean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sz="2800" dirty="0" smtClean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dirty="0" smtClean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 smtClean="0"/>
          </a:p>
          <a:p>
            <a:pPr marL="25400" indent="0">
              <a:buNone/>
            </a:pPr>
            <a:endParaRPr lang="en-US" dirty="0" smtClean="0"/>
          </a:p>
          <a:p>
            <a:pPr marL="2540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2153" y="4838224"/>
            <a:ext cx="11513377" cy="409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65939"/>
            <a:ext cx="2625610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2015: Partnered with Telus Health to build portal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5220" y="3831932"/>
            <a:ext cx="304799" cy="1006062"/>
            <a:chOff x="725212" y="3167015"/>
            <a:chExt cx="304799" cy="1006062"/>
          </a:xfrm>
        </p:grpSpPr>
        <p:sp>
          <p:nvSpPr>
            <p:cNvPr id="8" name="Oval 7"/>
            <p:cNvSpPr/>
            <p:nvPr/>
          </p:nvSpPr>
          <p:spPr>
            <a:xfrm flipH="1" flipV="1">
              <a:off x="725212" y="3167015"/>
              <a:ext cx="304799" cy="2732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77612" y="3456976"/>
              <a:ext cx="0" cy="7161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271249" y="2656805"/>
            <a:ext cx="2564524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2018: Launched Pilot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(1000 users)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00070" y="2218523"/>
            <a:ext cx="2564524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2019: Approval to expand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4590" y="2409630"/>
            <a:ext cx="2564524" cy="67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2020: Released Covid-19 test results; Proof of Vaccinations Certificate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9378" y="2983621"/>
            <a:ext cx="2564524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2021-Present: Additional features and data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6368" y="3618692"/>
            <a:ext cx="0" cy="120916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10754" y="3415633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421819" y="3076978"/>
            <a:ext cx="10514" cy="176900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295698" y="2857497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8860217" y="3195381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986337" y="3204728"/>
            <a:ext cx="10514" cy="16412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604938" y="3667881"/>
            <a:ext cx="10511" cy="117011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468304" y="3492568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8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90158" y="1226130"/>
            <a:ext cx="2169994" cy="4390898"/>
            <a:chOff x="4763069" y="1327519"/>
            <a:chExt cx="2169994" cy="4390898"/>
          </a:xfrm>
        </p:grpSpPr>
        <p:sp>
          <p:nvSpPr>
            <p:cNvPr id="4" name="Rectangle 3"/>
            <p:cNvSpPr/>
            <p:nvPr/>
          </p:nvSpPr>
          <p:spPr>
            <a:xfrm>
              <a:off x="4763069" y="1327519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DM/CEO Council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63069" y="2842190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Steering Committee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63069" y="4425806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Working Group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5684292" y="2550547"/>
              <a:ext cx="327545" cy="2866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5684293" y="4106002"/>
              <a:ext cx="327545" cy="2866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967" y="1019035"/>
            <a:ext cx="6130191" cy="2533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568" y="3597934"/>
            <a:ext cx="4868085" cy="25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5400" indent="0" algn="ctr">
              <a:buNone/>
            </a:pPr>
            <a:endParaRPr lang="en-US" sz="4400" dirty="0" smtClean="0"/>
          </a:p>
          <a:p>
            <a:pPr marL="2540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Current State/Benefits 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MySaskHealthRecords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2"/>
          </p:nvPr>
        </p:nvSpPr>
        <p:spPr>
          <a:xfrm>
            <a:off x="220426" y="893379"/>
            <a:ext cx="11971574" cy="45676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MySaskHealthRecord </a:t>
            </a:r>
            <a:r>
              <a:rPr lang="en-US" sz="2400" dirty="0"/>
              <a:t>is a free and secure website enabling patients to view their Health records, and manage their own health information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Launched </a:t>
            </a:r>
            <a:r>
              <a:rPr lang="en-US" sz="2400" dirty="0"/>
              <a:t>in 2018, MySaskHealthRecord is currently available to patients 14 years and older. </a:t>
            </a:r>
            <a:r>
              <a:rPr lang="en-US" sz="2400" dirty="0" smtClean="0"/>
              <a:t> Parents and caregivers can also access health records for children and dependents under 14. Current users ~ 667K+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MySaskHealthRecord </a:t>
            </a:r>
            <a:r>
              <a:rPr lang="en-US" sz="2400" dirty="0"/>
              <a:t>allows patients to: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67" dirty="0" smtClean="0"/>
              <a:t>View </a:t>
            </a:r>
            <a:r>
              <a:rPr lang="en-US" sz="1867" dirty="0"/>
              <a:t>their Lab Results, Medical Imaging Reports, Immunization History, Prescription History and Clinical Visit History (three year of historical data is available) </a:t>
            </a:r>
            <a:endParaRPr lang="en-US" sz="1867" dirty="0" smtClean="0"/>
          </a:p>
          <a:p>
            <a:pPr marL="516446" lvl="1" indent="0">
              <a:buNone/>
            </a:pPr>
            <a:endParaRPr lang="en-US" sz="1867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67" dirty="0" smtClean="0"/>
              <a:t>Track </a:t>
            </a:r>
            <a:r>
              <a:rPr lang="en-US" sz="1867" dirty="0"/>
              <a:t>and self document their health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6379"/>
              </p:ext>
            </p:extLst>
          </p:nvPr>
        </p:nvGraphicFramePr>
        <p:xfrm>
          <a:off x="357353" y="1098035"/>
          <a:ext cx="11267088" cy="47654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55696">
                  <a:extLst>
                    <a:ext uri="{9D8B030D-6E8A-4147-A177-3AD203B41FA5}">
                      <a16:colId xmlns:a16="http://schemas.microsoft.com/office/drawing/2014/main" val="1433384051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2919756338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1673889952"/>
                    </a:ext>
                  </a:extLst>
                </a:gridCol>
              </a:tblGrid>
              <a:tr h="8334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MySaskHealthRecord Benefits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Results to Patients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Results</a:t>
                      </a:r>
                      <a:r>
                        <a:rPr lang="en-US" sz="2000" b="1" baseline="0" dirty="0" smtClean="0"/>
                        <a:t> to Health Care Providers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91186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access to relevant</a:t>
                      </a:r>
                      <a:r>
                        <a:rPr lang="en-US" sz="2000" baseline="0" dirty="0" smtClean="0"/>
                        <a:t> medical records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Improves patient engagement and encourages active participation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Active participation leading to improved health management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73871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ability to share records with health care providers and family</a:t>
                      </a:r>
                      <a:r>
                        <a:rPr lang="en-US" sz="2000" baseline="0" dirty="0" smtClean="0"/>
                        <a:t> members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Promotes</a:t>
                      </a:r>
                      <a:r>
                        <a:rPr lang="en-US" sz="2000" baseline="0" dirty="0" smtClean="0"/>
                        <a:t> transition and continuity of care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Improves continuity of</a:t>
                      </a:r>
                      <a:r>
                        <a:rPr lang="en-US" sz="2000" baseline="0" dirty="0" smtClean="0"/>
                        <a:t> care to make informed decisions</a:t>
                      </a:r>
                    </a:p>
                    <a:p>
                      <a:r>
                        <a:rPr lang="en-US" sz="2000" baseline="0" dirty="0" smtClean="0"/>
                        <a:t>Decreases time to access relevant patient medical records to support continuity of care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2127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</a:t>
                      </a:r>
                      <a:r>
                        <a:rPr lang="en-US" sz="2000" baseline="0" dirty="0" smtClean="0"/>
                        <a:t> ability to track personal medical information and appointments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Empowers patients to take an active role in their health</a:t>
                      </a:r>
                      <a:r>
                        <a:rPr lang="en-US" sz="2000" baseline="0" dirty="0" smtClean="0"/>
                        <a:t>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Active participating leading to improved</a:t>
                      </a:r>
                      <a:r>
                        <a:rPr lang="en-US" sz="2000" baseline="0" dirty="0" smtClean="0"/>
                        <a:t> health management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116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In the 2020 MySaskHealthRecord user survey: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69</a:t>
            </a:r>
            <a:r>
              <a:rPr lang="en-US" sz="2400" dirty="0"/>
              <a:t>% of users indicated they share their record with family or others who support their health care journey.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50% of users indicated they have noticed an improvement in the understanding of their health.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45% indicated and they are better prepared for their appointments and feel involved in managing their health in partnership with their health care providers.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40% of users’ indicated their stress levels have improved as a result of having access to their own information in MSHR.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30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eHS Corporate PowerPoint" id="{9597BFDA-56F2-407F-93AC-3C47DFF74373}" vid="{9FF55990-3A09-4166-B8DD-D848968A77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531CB80EEF245B6402B3FBD77D853" ma:contentTypeVersion="1" ma:contentTypeDescription="Create a new document." ma:contentTypeScope="" ma:versionID="21b9443cf42092c73c4f8edd5bff50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81057-DCC3-496E-AD32-B2B8F4997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2A59B-4A7F-4B8B-BA16-70AE883C565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0BEF46-19B4-4255-92A0-58EEF36E70F0}"/>
</file>

<file path=docProps/app.xml><?xml version="1.0" encoding="utf-8"?>
<Properties xmlns="http://schemas.openxmlformats.org/officeDocument/2006/extended-properties" xmlns:vt="http://schemas.openxmlformats.org/officeDocument/2006/docPropsVTypes">
  <TotalTime>9786</TotalTime>
  <Words>594</Words>
  <Application>Microsoft Office PowerPoint</Application>
  <PresentationFormat>Widescreen</PresentationFormat>
  <Paragraphs>127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Times New Roman</vt:lpstr>
      <vt:lpstr>Myriad Pro Semibold</vt:lpstr>
      <vt:lpstr>Myriad Pro</vt:lpstr>
      <vt:lpstr>Open Sans</vt:lpstr>
      <vt:lpstr>Arial</vt:lpstr>
      <vt:lpstr>Calibri</vt:lpstr>
      <vt:lpstr>Open Sans SemiBold</vt:lpstr>
      <vt:lpstr>Wingdings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MySaskHealthRecord_Open Clinical Documents</dc:title>
  <dc:creator>Shariff, Mehj</dc:creator>
  <cp:lastModifiedBy>Watson, Shawndra eHS</cp:lastModifiedBy>
  <cp:revision>290</cp:revision>
  <dcterms:created xsi:type="dcterms:W3CDTF">2021-12-08T04:49:51Z</dcterms:created>
  <dcterms:modified xsi:type="dcterms:W3CDTF">2023-04-18T15:50:25Z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0x0101000D7531CB80EEF245B6402B3FBD77D853</vt:lpwstr>
  </property>
</Properties>
</file>